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3.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5.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6.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147482313" r:id="rId5"/>
    <p:sldId id="256" r:id="rId6"/>
    <p:sldId id="1512" r:id="rId7"/>
    <p:sldId id="3221" r:id="rId8"/>
    <p:sldId id="3222" r:id="rId9"/>
    <p:sldId id="3100" r:id="rId10"/>
    <p:sldId id="2145707068" r:id="rId11"/>
    <p:sldId id="2147482315" r:id="rId12"/>
    <p:sldId id="2145707069" r:id="rId13"/>
    <p:sldId id="3220" r:id="rId14"/>
    <p:sldId id="3268" r:id="rId15"/>
    <p:sldId id="2145707076" r:id="rId16"/>
    <p:sldId id="3286" r:id="rId17"/>
    <p:sldId id="3420" r:id="rId18"/>
    <p:sldId id="3288" r:id="rId19"/>
    <p:sldId id="3395" r:id="rId20"/>
    <p:sldId id="3397" r:id="rId21"/>
    <p:sldId id="3399" r:id="rId22"/>
    <p:sldId id="3400" r:id="rId23"/>
    <p:sldId id="3393" r:id="rId24"/>
    <p:sldId id="3401" r:id="rId25"/>
    <p:sldId id="2145707085" r:id="rId26"/>
    <p:sldId id="3413" r:id="rId27"/>
    <p:sldId id="3402" r:id="rId28"/>
    <p:sldId id="3264" r:id="rId29"/>
    <p:sldId id="2147482310" r:id="rId30"/>
    <p:sldId id="2147482226" r:id="rId31"/>
    <p:sldId id="2147482314" r:id="rId32"/>
    <p:sldId id="2147482306" r:id="rId33"/>
    <p:sldId id="2147482280" r:id="rId34"/>
    <p:sldId id="2147482281" r:id="rId35"/>
    <p:sldId id="2147482307" r:id="rId36"/>
    <p:sldId id="2147482308" r:id="rId37"/>
    <p:sldId id="2147482265" r:id="rId38"/>
    <p:sldId id="2147482219" r:id="rId39"/>
    <p:sldId id="2147482285" r:id="rId40"/>
    <p:sldId id="2147482286" r:id="rId41"/>
    <p:sldId id="2147482309" r:id="rId42"/>
    <p:sldId id="3155" r:id="rId43"/>
    <p:sldId id="3267" r:id="rId44"/>
    <p:sldId id="3409" r:id="rId45"/>
    <p:sldId id="3230" r:id="rId46"/>
    <p:sldId id="3245" r:id="rId47"/>
    <p:sldId id="3233" r:id="rId48"/>
    <p:sldId id="3244" r:id="rId49"/>
    <p:sldId id="3277" r:id="rId50"/>
    <p:sldId id="3280" r:id="rId51"/>
    <p:sldId id="3269" r:id="rId52"/>
    <p:sldId id="3367" r:id="rId53"/>
    <p:sldId id="3270" r:id="rId54"/>
    <p:sldId id="283" r:id="rId55"/>
    <p:sldId id="2147482255" r:id="rId56"/>
    <p:sldId id="214748225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CA0A9DE-05F6-45BF-83B0-EF485DB85077}">
          <p14:sldIdLst>
            <p14:sldId id="2147482313"/>
          </p14:sldIdLst>
        </p14:section>
        <p14:section name="Extended Endocrine Therapy" id="{7675456D-9610-4D68-84AC-5DDB1F187334}">
          <p14:sldIdLst>
            <p14:sldId id="256"/>
            <p14:sldId id="1512"/>
            <p14:sldId id="3221"/>
            <p14:sldId id="3222"/>
            <p14:sldId id="3100"/>
            <p14:sldId id="2145707068"/>
            <p14:sldId id="2147482315"/>
            <p14:sldId id="2145707069"/>
            <p14:sldId id="3220"/>
            <p14:sldId id="3268"/>
            <p14:sldId id="2145707076"/>
            <p14:sldId id="3286"/>
            <p14:sldId id="3420"/>
            <p14:sldId id="3288"/>
            <p14:sldId id="3395"/>
            <p14:sldId id="3397"/>
            <p14:sldId id="3399"/>
            <p14:sldId id="3400"/>
            <p14:sldId id="3393"/>
            <p14:sldId id="3401"/>
            <p14:sldId id="2145707085"/>
            <p14:sldId id="3413"/>
            <p14:sldId id="3402"/>
            <p14:sldId id="3264"/>
          </p14:sldIdLst>
        </p14:section>
        <p14:section name="Expanded Indication" id="{44BA289C-437F-46D5-AE3D-65A7AA923F3B}">
          <p14:sldIdLst>
            <p14:sldId id="2147482310"/>
          </p14:sldIdLst>
        </p14:section>
        <p14:section name="Postmenopausal Expanded Indication" id="{C00051F9-B5A1-4095-A5B7-E6ECA59A0C11}">
          <p14:sldIdLst>
            <p14:sldId id="2147482226"/>
            <p14:sldId id="2147482314"/>
            <p14:sldId id="2147482306"/>
            <p14:sldId id="2147482280"/>
            <p14:sldId id="2147482281"/>
            <p14:sldId id="2147482307"/>
            <p14:sldId id="2147482308"/>
          </p14:sldIdLst>
        </p14:section>
        <p14:section name="Premenopausal Expanded Indication" id="{61E8B169-2BB1-4A1B-AA5F-A813F1C3140E}">
          <p14:sldIdLst>
            <p14:sldId id="2147482265"/>
            <p14:sldId id="2147482219"/>
            <p14:sldId id="2147482285"/>
            <p14:sldId id="2147482286"/>
            <p14:sldId id="2147482309"/>
          </p14:sldIdLst>
        </p14:section>
        <p14:section name="Supplemental Data" id="{4FF95121-B2C4-4564-B556-D8BD2F4D22D8}">
          <p14:sldIdLst>
            <p14:sldId id="3155"/>
            <p14:sldId id="3267"/>
            <p14:sldId id="3409"/>
            <p14:sldId id="3230"/>
            <p14:sldId id="3245"/>
            <p14:sldId id="3233"/>
            <p14:sldId id="3244"/>
            <p14:sldId id="3277"/>
            <p14:sldId id="3280"/>
            <p14:sldId id="3269"/>
            <p14:sldId id="3367"/>
            <p14:sldId id="3270"/>
            <p14:sldId id="283"/>
            <p14:sldId id="2147482255"/>
            <p14:sldId id="214748225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B44618-0DEC-E6F7-10B6-3397368ACB89}" name="Jojo Pierick" initials="JP" userId="2jBevfjHuhOkS2tzFS3EliUzf+/qOl62u1cHjhH5LZI=" providerId="None"/>
  <p188:author id="{E58F3844-116E-D2AE-CBC3-B0AA6948E53E}" name="Stanits, Michael" initials="MS" userId="S::Michael.Stanits@hologic.com::e347b425-4e4f-4277-a713-0a9e73d49986" providerId="AD"/>
  <p188:author id="{14E8064B-B123-3203-3904-525B74931311}" name="Suzana Tulac" initials="ST" userId="yCh3Ar/m3H1i92/366e3Me2x3iYqLXDEsYaDN2r2BJ4=" providerId="None"/>
  <p188:author id="{EF3D3E60-A5E5-C638-EA5E-46B5B75B6DF6}" name="Tulac, Suzana" initials="ST" userId="S::Suzana.Tulac@hologic.com::08224a06-fac0-4fa5-b4c8-ecf9da05181c" providerId="AD"/>
  <p188:author id="{B29A0F6B-3CCF-A366-165B-99909361F93C}" name="Valery Adorno-Cruz" initials="VA" userId="s44B1CO8OuxgDFs1DWEpp7Bf7BqJBGXxLllbB4/vjOc=" providerId="None"/>
  <p188:author id="{A266FA7D-423E-CA74-5F9B-7B68A4ECE4F9}" name="Jayne, Jordanna" initials="JJ" userId="S::Jordanna.Jayne@hologic.com::3cd0e9c4-56b7-4243-be20-27ec53e40bca" providerId="AD"/>
  <p188:author id="{52C4CCF8-B37E-A6CD-8D04-39C158AD3181}" name="Pierick, Jojo" initials="JP" userId="S::Jojo.Pierick@hologic.com::c5e83123-a0c2-4f3b-832e-cf5e5c5b33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C75593-62C0-463A-B154-8964BAF43F01}" v="304" dt="2026-04-08T20:15:55.154"/>
    <p1510:client id="{EBD88346-BD2A-48F3-989C-9BCC4FB365D6}" v="77" dt="2026-04-08T19:46:25.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438" autoAdjust="0"/>
  </p:normalViewPr>
  <p:slideViewPr>
    <p:cSldViewPr snapToGrid="0">
      <p:cViewPr varScale="1">
        <p:scale>
          <a:sx n="70" d="100"/>
          <a:sy n="70" d="100"/>
        </p:scale>
        <p:origin x="130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lac, Suzana" userId="08224a06-fac0-4fa5-b4c8-ecf9da05181c" providerId="ADAL" clId="{28212DB2-B032-48ED-A4C7-693E46F02485}"/>
    <pc:docChg chg="custSel addSld delSld modSld modSection">
      <pc:chgData name="Tulac, Suzana" userId="08224a06-fac0-4fa5-b4c8-ecf9da05181c" providerId="ADAL" clId="{28212DB2-B032-48ED-A4C7-693E46F02485}" dt="2026-04-08T19:46:30.454" v="273" actId="20577"/>
      <pc:docMkLst>
        <pc:docMk/>
      </pc:docMkLst>
      <pc:sldChg chg="modSp mod">
        <pc:chgData name="Tulac, Suzana" userId="08224a06-fac0-4fa5-b4c8-ecf9da05181c" providerId="ADAL" clId="{28212DB2-B032-48ED-A4C7-693E46F02485}" dt="2026-04-08T19:25:13.110" v="82" actId="2711"/>
        <pc:sldMkLst>
          <pc:docMk/>
          <pc:sldMk cId="3920753798" sldId="3220"/>
        </pc:sldMkLst>
        <pc:spChg chg="mod">
          <ac:chgData name="Tulac, Suzana" userId="08224a06-fac0-4fa5-b4c8-ecf9da05181c" providerId="ADAL" clId="{28212DB2-B032-48ED-A4C7-693E46F02485}" dt="2026-04-08T19:25:13.110" v="82" actId="2711"/>
          <ac:spMkLst>
            <pc:docMk/>
            <pc:sldMk cId="3920753798" sldId="3220"/>
            <ac:spMk id="3" creationId="{07151859-988B-480D-BFD8-2960E87EBE59}"/>
          </ac:spMkLst>
        </pc:spChg>
        <pc:spChg chg="mod">
          <ac:chgData name="Tulac, Suzana" userId="08224a06-fac0-4fa5-b4c8-ecf9da05181c" providerId="ADAL" clId="{28212DB2-B032-48ED-A4C7-693E46F02485}" dt="2026-04-08T19:24:51.906" v="81" actId="20577"/>
          <ac:spMkLst>
            <pc:docMk/>
            <pc:sldMk cId="3920753798" sldId="3220"/>
            <ac:spMk id="5" creationId="{D826ABC5-3687-038E-6A61-CFE7D2EA61B2}"/>
          </ac:spMkLst>
        </pc:spChg>
        <pc:spChg chg="mod">
          <ac:chgData name="Tulac, Suzana" userId="08224a06-fac0-4fa5-b4c8-ecf9da05181c" providerId="ADAL" clId="{28212DB2-B032-48ED-A4C7-693E46F02485}" dt="2026-04-08T19:25:13.110" v="82" actId="2711"/>
          <ac:spMkLst>
            <pc:docMk/>
            <pc:sldMk cId="3920753798" sldId="3220"/>
            <ac:spMk id="6" creationId="{DC738493-A390-41E9-A336-69B0F74DF501}"/>
          </ac:spMkLst>
        </pc:spChg>
        <pc:spChg chg="mod">
          <ac:chgData name="Tulac, Suzana" userId="08224a06-fac0-4fa5-b4c8-ecf9da05181c" providerId="ADAL" clId="{28212DB2-B032-48ED-A4C7-693E46F02485}" dt="2026-04-08T19:25:13.110" v="82" actId="2711"/>
          <ac:spMkLst>
            <pc:docMk/>
            <pc:sldMk cId="3920753798" sldId="3220"/>
            <ac:spMk id="7" creationId="{B40A8E2E-FEA9-4612-B72F-F33B70891072}"/>
          </ac:spMkLst>
        </pc:spChg>
      </pc:sldChg>
      <pc:sldChg chg="modSp mod">
        <pc:chgData name="Tulac, Suzana" userId="08224a06-fac0-4fa5-b4c8-ecf9da05181c" providerId="ADAL" clId="{28212DB2-B032-48ED-A4C7-693E46F02485}" dt="2026-04-08T18:55:25.713" v="50" actId="255"/>
        <pc:sldMkLst>
          <pc:docMk/>
          <pc:sldMk cId="1163808780" sldId="3230"/>
        </pc:sldMkLst>
        <pc:graphicFrameChg chg="modGraphic">
          <ac:chgData name="Tulac, Suzana" userId="08224a06-fac0-4fa5-b4c8-ecf9da05181c" providerId="ADAL" clId="{28212DB2-B032-48ED-A4C7-693E46F02485}" dt="2026-04-08T18:55:25.713" v="50" actId="255"/>
          <ac:graphicFrameMkLst>
            <pc:docMk/>
            <pc:sldMk cId="1163808780" sldId="3230"/>
            <ac:graphicFrameMk id="45" creationId="{F0E316D5-32A3-0444-BD4A-E45C9502916D}"/>
          </ac:graphicFrameMkLst>
        </pc:graphicFrameChg>
      </pc:sldChg>
      <pc:sldChg chg="del">
        <pc:chgData name="Tulac, Suzana" userId="08224a06-fac0-4fa5-b4c8-ecf9da05181c" providerId="ADAL" clId="{28212DB2-B032-48ED-A4C7-693E46F02485}" dt="2026-04-08T19:17:21.300" v="76" actId="47"/>
        <pc:sldMkLst>
          <pc:docMk/>
          <pc:sldMk cId="2680340030" sldId="3236"/>
        </pc:sldMkLst>
      </pc:sldChg>
      <pc:sldChg chg="modSp mod">
        <pc:chgData name="Tulac, Suzana" userId="08224a06-fac0-4fa5-b4c8-ecf9da05181c" providerId="ADAL" clId="{28212DB2-B032-48ED-A4C7-693E46F02485}" dt="2026-04-08T19:25:35.693" v="83" actId="1076"/>
        <pc:sldMkLst>
          <pc:docMk/>
          <pc:sldMk cId="1878763356" sldId="3268"/>
        </pc:sldMkLst>
        <pc:spChg chg="mod">
          <ac:chgData name="Tulac, Suzana" userId="08224a06-fac0-4fa5-b4c8-ecf9da05181c" providerId="ADAL" clId="{28212DB2-B032-48ED-A4C7-693E46F02485}" dt="2026-04-08T19:25:35.693" v="83" actId="1076"/>
          <ac:spMkLst>
            <pc:docMk/>
            <pc:sldMk cId="1878763356" sldId="3268"/>
            <ac:spMk id="75" creationId="{C352F355-BC94-4E9D-ABB5-8B27734B84CB}"/>
          </ac:spMkLst>
        </pc:spChg>
      </pc:sldChg>
      <pc:sldChg chg="modSp mod">
        <pc:chgData name="Tulac, Suzana" userId="08224a06-fac0-4fa5-b4c8-ecf9da05181c" providerId="ADAL" clId="{28212DB2-B032-48ED-A4C7-693E46F02485}" dt="2026-04-08T18:56:15.513" v="51" actId="255"/>
        <pc:sldMkLst>
          <pc:docMk/>
          <pc:sldMk cId="3014329485" sldId="3269"/>
        </pc:sldMkLst>
        <pc:spChg chg="mod">
          <ac:chgData name="Tulac, Suzana" userId="08224a06-fac0-4fa5-b4c8-ecf9da05181c" providerId="ADAL" clId="{28212DB2-B032-48ED-A4C7-693E46F02485}" dt="2026-04-08T18:56:15.513" v="51" actId="255"/>
          <ac:spMkLst>
            <pc:docMk/>
            <pc:sldMk cId="3014329485" sldId="3269"/>
            <ac:spMk id="46" creationId="{0AFBF563-1C29-42FE-BB77-81E0D9136FD7}"/>
          </ac:spMkLst>
        </pc:spChg>
      </pc:sldChg>
      <pc:sldChg chg="modSp mod">
        <pc:chgData name="Tulac, Suzana" userId="08224a06-fac0-4fa5-b4c8-ecf9da05181c" providerId="ADAL" clId="{28212DB2-B032-48ED-A4C7-693E46F02485}" dt="2026-04-08T19:26:16.498" v="84" actId="20577"/>
        <pc:sldMkLst>
          <pc:docMk/>
          <pc:sldMk cId="1896108975" sldId="3286"/>
        </pc:sldMkLst>
        <pc:spChg chg="mod">
          <ac:chgData name="Tulac, Suzana" userId="08224a06-fac0-4fa5-b4c8-ecf9da05181c" providerId="ADAL" clId="{28212DB2-B032-48ED-A4C7-693E46F02485}" dt="2026-04-08T19:26:16.498" v="84" actId="20577"/>
          <ac:spMkLst>
            <pc:docMk/>
            <pc:sldMk cId="1896108975" sldId="3286"/>
            <ac:spMk id="22" creationId="{9CC8AC2E-0C61-4C9F-BD64-A126870AC78E}"/>
          </ac:spMkLst>
        </pc:spChg>
      </pc:sldChg>
      <pc:sldChg chg="modSp mod">
        <pc:chgData name="Tulac, Suzana" userId="08224a06-fac0-4fa5-b4c8-ecf9da05181c" providerId="ADAL" clId="{28212DB2-B032-48ED-A4C7-693E46F02485}" dt="2026-04-08T19:26:54.685" v="85" actId="113"/>
        <pc:sldMkLst>
          <pc:docMk/>
          <pc:sldMk cId="3604251575" sldId="3288"/>
        </pc:sldMkLst>
        <pc:spChg chg="mod">
          <ac:chgData name="Tulac, Suzana" userId="08224a06-fac0-4fa5-b4c8-ecf9da05181c" providerId="ADAL" clId="{28212DB2-B032-48ED-A4C7-693E46F02485}" dt="2026-04-08T19:26:54.685" v="85" actId="113"/>
          <ac:spMkLst>
            <pc:docMk/>
            <pc:sldMk cId="3604251575" sldId="3288"/>
            <ac:spMk id="13" creationId="{7124E434-137D-49F8-84BC-7A466B8FEB7F}"/>
          </ac:spMkLst>
        </pc:spChg>
      </pc:sldChg>
      <pc:sldChg chg="modSp mod">
        <pc:chgData name="Tulac, Suzana" userId="08224a06-fac0-4fa5-b4c8-ecf9da05181c" providerId="ADAL" clId="{28212DB2-B032-48ED-A4C7-693E46F02485}" dt="2026-04-08T18:56:52.444" v="52" actId="1076"/>
        <pc:sldMkLst>
          <pc:docMk/>
          <pc:sldMk cId="3307182981" sldId="3367"/>
        </pc:sldMkLst>
        <pc:spChg chg="mod">
          <ac:chgData name="Tulac, Suzana" userId="08224a06-fac0-4fa5-b4c8-ecf9da05181c" providerId="ADAL" clId="{28212DB2-B032-48ED-A4C7-693E46F02485}" dt="2026-04-08T18:56:52.444" v="52" actId="1076"/>
          <ac:spMkLst>
            <pc:docMk/>
            <pc:sldMk cId="3307182981" sldId="3367"/>
            <ac:spMk id="7" creationId="{06CB27F4-997F-1D04-D3E8-E3DA4334C995}"/>
          </ac:spMkLst>
        </pc:spChg>
      </pc:sldChg>
      <pc:sldChg chg="modSp mod">
        <pc:chgData name="Tulac, Suzana" userId="08224a06-fac0-4fa5-b4c8-ecf9da05181c" providerId="ADAL" clId="{28212DB2-B032-48ED-A4C7-693E46F02485}" dt="2026-04-08T19:32:01.667" v="98" actId="20577"/>
        <pc:sldMkLst>
          <pc:docMk/>
          <pc:sldMk cId="1517701515" sldId="3393"/>
        </pc:sldMkLst>
        <pc:spChg chg="mod">
          <ac:chgData name="Tulac, Suzana" userId="08224a06-fac0-4fa5-b4c8-ecf9da05181c" providerId="ADAL" clId="{28212DB2-B032-48ED-A4C7-693E46F02485}" dt="2026-04-08T19:30:45.439" v="88" actId="1076"/>
          <ac:spMkLst>
            <pc:docMk/>
            <pc:sldMk cId="1517701515" sldId="3393"/>
            <ac:spMk id="3" creationId="{00000000-0000-0000-0000-000000000000}"/>
          </ac:spMkLst>
        </pc:spChg>
        <pc:spChg chg="mod">
          <ac:chgData name="Tulac, Suzana" userId="08224a06-fac0-4fa5-b4c8-ecf9da05181c" providerId="ADAL" clId="{28212DB2-B032-48ED-A4C7-693E46F02485}" dt="2026-04-08T19:32:01.667" v="98" actId="20577"/>
          <ac:spMkLst>
            <pc:docMk/>
            <pc:sldMk cId="1517701515" sldId="3393"/>
            <ac:spMk id="5" creationId="{00000000-0000-0000-0000-000000000000}"/>
          </ac:spMkLst>
        </pc:spChg>
      </pc:sldChg>
      <pc:sldChg chg="modSp mod">
        <pc:chgData name="Tulac, Suzana" userId="08224a06-fac0-4fa5-b4c8-ecf9da05181c" providerId="ADAL" clId="{28212DB2-B032-48ED-A4C7-693E46F02485}" dt="2026-04-08T19:29:07.250" v="86" actId="113"/>
        <pc:sldMkLst>
          <pc:docMk/>
          <pc:sldMk cId="495595315" sldId="3399"/>
        </pc:sldMkLst>
        <pc:spChg chg="mod">
          <ac:chgData name="Tulac, Suzana" userId="08224a06-fac0-4fa5-b4c8-ecf9da05181c" providerId="ADAL" clId="{28212DB2-B032-48ED-A4C7-693E46F02485}" dt="2026-04-08T19:29:07.250" v="86" actId="113"/>
          <ac:spMkLst>
            <pc:docMk/>
            <pc:sldMk cId="495595315" sldId="3399"/>
            <ac:spMk id="28" creationId="{92F481D7-B016-4F92-BEBD-2E94E95CCB54}"/>
          </ac:spMkLst>
        </pc:spChg>
      </pc:sldChg>
      <pc:sldChg chg="modSp mod">
        <pc:chgData name="Tulac, Suzana" userId="08224a06-fac0-4fa5-b4c8-ecf9da05181c" providerId="ADAL" clId="{28212DB2-B032-48ED-A4C7-693E46F02485}" dt="2026-04-08T19:30:17.406" v="87" actId="1076"/>
        <pc:sldMkLst>
          <pc:docMk/>
          <pc:sldMk cId="2926317627" sldId="3400"/>
        </pc:sldMkLst>
        <pc:spChg chg="mod">
          <ac:chgData name="Tulac, Suzana" userId="08224a06-fac0-4fa5-b4c8-ecf9da05181c" providerId="ADAL" clId="{28212DB2-B032-48ED-A4C7-693E46F02485}" dt="2026-04-08T19:30:17.406" v="87" actId="1076"/>
          <ac:spMkLst>
            <pc:docMk/>
            <pc:sldMk cId="2926317627" sldId="3400"/>
            <ac:spMk id="3" creationId="{6F688351-55C8-1AA7-04A9-73F88CEB5578}"/>
          </ac:spMkLst>
        </pc:spChg>
      </pc:sldChg>
      <pc:sldChg chg="modSp mod">
        <pc:chgData name="Tulac, Suzana" userId="08224a06-fac0-4fa5-b4c8-ecf9da05181c" providerId="ADAL" clId="{28212DB2-B032-48ED-A4C7-693E46F02485}" dt="2026-04-08T19:39:06.091" v="124" actId="1076"/>
        <pc:sldMkLst>
          <pc:docMk/>
          <pc:sldMk cId="3548150308" sldId="3401"/>
        </pc:sldMkLst>
        <pc:spChg chg="mod">
          <ac:chgData name="Tulac, Suzana" userId="08224a06-fac0-4fa5-b4c8-ecf9da05181c" providerId="ADAL" clId="{28212DB2-B032-48ED-A4C7-693E46F02485}" dt="2026-04-08T19:33:25.408" v="100" actId="1076"/>
          <ac:spMkLst>
            <pc:docMk/>
            <pc:sldMk cId="3548150308" sldId="3401"/>
            <ac:spMk id="10" creationId="{385C17EE-27A1-4286-ADDC-3DEB70A552DD}"/>
          </ac:spMkLst>
        </pc:spChg>
        <pc:spChg chg="mod">
          <ac:chgData name="Tulac, Suzana" userId="08224a06-fac0-4fa5-b4c8-ecf9da05181c" providerId="ADAL" clId="{28212DB2-B032-48ED-A4C7-693E46F02485}" dt="2026-04-08T19:38:57.341" v="122" actId="255"/>
          <ac:spMkLst>
            <pc:docMk/>
            <pc:sldMk cId="3548150308" sldId="3401"/>
            <ac:spMk id="11" creationId="{291D4EB0-9702-4AFD-A81F-42AD854641E2}"/>
          </ac:spMkLst>
        </pc:spChg>
        <pc:grpChg chg="mod">
          <ac:chgData name="Tulac, Suzana" userId="08224a06-fac0-4fa5-b4c8-ecf9da05181c" providerId="ADAL" clId="{28212DB2-B032-48ED-A4C7-693E46F02485}" dt="2026-04-08T19:39:06.091" v="124" actId="1076"/>
          <ac:grpSpMkLst>
            <pc:docMk/>
            <pc:sldMk cId="3548150308" sldId="3401"/>
            <ac:grpSpMk id="4" creationId="{393B9398-5361-2BE0-B757-0B43D2E3EACE}"/>
          </ac:grpSpMkLst>
        </pc:grpChg>
      </pc:sldChg>
      <pc:sldChg chg="modSp mod">
        <pc:chgData name="Tulac, Suzana" userId="08224a06-fac0-4fa5-b4c8-ecf9da05181c" providerId="ADAL" clId="{28212DB2-B032-48ED-A4C7-693E46F02485}" dt="2026-04-08T18:34:51.204" v="7" actId="20577"/>
        <pc:sldMkLst>
          <pc:docMk/>
          <pc:sldMk cId="1803161002" sldId="3413"/>
        </pc:sldMkLst>
        <pc:spChg chg="mod">
          <ac:chgData name="Tulac, Suzana" userId="08224a06-fac0-4fa5-b4c8-ecf9da05181c" providerId="ADAL" clId="{28212DB2-B032-48ED-A4C7-693E46F02485}" dt="2026-04-08T18:34:51.204" v="7" actId="20577"/>
          <ac:spMkLst>
            <pc:docMk/>
            <pc:sldMk cId="1803161002" sldId="3413"/>
            <ac:spMk id="12" creationId="{D16AC876-F935-D99B-60F4-8729517F3767}"/>
          </ac:spMkLst>
        </pc:spChg>
      </pc:sldChg>
      <pc:sldChg chg="modSp mod">
        <pc:chgData name="Tulac, Suzana" userId="08224a06-fac0-4fa5-b4c8-ecf9da05181c" providerId="ADAL" clId="{28212DB2-B032-48ED-A4C7-693E46F02485}" dt="2026-04-08T19:09:33.256" v="59" actId="20577"/>
        <pc:sldMkLst>
          <pc:docMk/>
          <pc:sldMk cId="272564482" sldId="2145707068"/>
        </pc:sldMkLst>
        <pc:spChg chg="mod">
          <ac:chgData name="Tulac, Suzana" userId="08224a06-fac0-4fa5-b4c8-ecf9da05181c" providerId="ADAL" clId="{28212DB2-B032-48ED-A4C7-693E46F02485}" dt="2026-04-08T19:09:33.256" v="59" actId="20577"/>
          <ac:spMkLst>
            <pc:docMk/>
            <pc:sldMk cId="272564482" sldId="2145707068"/>
            <ac:spMk id="2" creationId="{B4AA4978-73A7-2929-45E8-EA659A24510C}"/>
          </ac:spMkLst>
        </pc:spChg>
      </pc:sldChg>
      <pc:sldChg chg="modSp mod">
        <pc:chgData name="Tulac, Suzana" userId="08224a06-fac0-4fa5-b4c8-ecf9da05181c" providerId="ADAL" clId="{28212DB2-B032-48ED-A4C7-693E46F02485}" dt="2026-04-08T19:24:47.933" v="80" actId="20577"/>
        <pc:sldMkLst>
          <pc:docMk/>
          <pc:sldMk cId="3324769757" sldId="2145707069"/>
        </pc:sldMkLst>
        <pc:spChg chg="mod">
          <ac:chgData name="Tulac, Suzana" userId="08224a06-fac0-4fa5-b4c8-ecf9da05181c" providerId="ADAL" clId="{28212DB2-B032-48ED-A4C7-693E46F02485}" dt="2026-04-08T19:23:48.786" v="78" actId="207"/>
          <ac:spMkLst>
            <pc:docMk/>
            <pc:sldMk cId="3324769757" sldId="2145707069"/>
            <ac:spMk id="21" creationId="{B937C37E-A41A-7D78-3C68-354B42FF2E2E}"/>
          </ac:spMkLst>
        </pc:spChg>
        <pc:spChg chg="mod">
          <ac:chgData name="Tulac, Suzana" userId="08224a06-fac0-4fa5-b4c8-ecf9da05181c" providerId="ADAL" clId="{28212DB2-B032-48ED-A4C7-693E46F02485}" dt="2026-04-08T19:24:47.933" v="80" actId="20577"/>
          <ac:spMkLst>
            <pc:docMk/>
            <pc:sldMk cId="3324769757" sldId="2145707069"/>
            <ac:spMk id="26" creationId="{23EA10DA-6D78-94BF-E51A-91B38D959DBE}"/>
          </ac:spMkLst>
        </pc:spChg>
      </pc:sldChg>
      <pc:sldChg chg="modSp del mod">
        <pc:chgData name="Tulac, Suzana" userId="08224a06-fac0-4fa5-b4c8-ecf9da05181c" providerId="ADAL" clId="{28212DB2-B032-48ED-A4C7-693E46F02485}" dt="2026-04-08T19:36:12.791" v="103" actId="47"/>
        <pc:sldMkLst>
          <pc:docMk/>
          <pc:sldMk cId="700417400" sldId="2145707078"/>
        </pc:sldMkLst>
        <pc:spChg chg="mod">
          <ac:chgData name="Tulac, Suzana" userId="08224a06-fac0-4fa5-b4c8-ecf9da05181c" providerId="ADAL" clId="{28212DB2-B032-48ED-A4C7-693E46F02485}" dt="2026-04-08T18:34:24.453" v="6" actId="255"/>
          <ac:spMkLst>
            <pc:docMk/>
            <pc:sldMk cId="700417400" sldId="2145707078"/>
            <ac:spMk id="16" creationId="{6BD03273-AABB-AD90-5F03-33997B77A777}"/>
          </ac:spMkLst>
        </pc:spChg>
      </pc:sldChg>
      <pc:sldChg chg="modSp add del mod">
        <pc:chgData name="Tulac, Suzana" userId="08224a06-fac0-4fa5-b4c8-ecf9da05181c" providerId="ADAL" clId="{28212DB2-B032-48ED-A4C7-693E46F02485}" dt="2026-04-08T19:38:42.181" v="121" actId="1076"/>
        <pc:sldMkLst>
          <pc:docMk/>
          <pc:sldMk cId="1830886353" sldId="2145707085"/>
        </pc:sldMkLst>
        <pc:spChg chg="mod">
          <ac:chgData name="Tulac, Suzana" userId="08224a06-fac0-4fa5-b4c8-ecf9da05181c" providerId="ADAL" clId="{28212DB2-B032-48ED-A4C7-693E46F02485}" dt="2026-04-08T19:37:17.283" v="112" actId="14100"/>
          <ac:spMkLst>
            <pc:docMk/>
            <pc:sldMk cId="1830886353" sldId="2145707085"/>
            <ac:spMk id="3" creationId="{6F688351-55C8-1AA7-04A9-73F88CEB5578}"/>
          </ac:spMkLst>
        </pc:spChg>
        <pc:spChg chg="mod">
          <ac:chgData name="Tulac, Suzana" userId="08224a06-fac0-4fa5-b4c8-ecf9da05181c" providerId="ADAL" clId="{28212DB2-B032-48ED-A4C7-693E46F02485}" dt="2026-04-08T19:37:14.475" v="111" actId="1076"/>
          <ac:spMkLst>
            <pc:docMk/>
            <pc:sldMk cId="1830886353" sldId="2145707085"/>
            <ac:spMk id="6" creationId="{F7C8AD2F-9AB6-9E67-4279-8F080233A9CB}"/>
          </ac:spMkLst>
        </pc:spChg>
        <pc:spChg chg="mod">
          <ac:chgData name="Tulac, Suzana" userId="08224a06-fac0-4fa5-b4c8-ecf9da05181c" providerId="ADAL" clId="{28212DB2-B032-48ED-A4C7-693E46F02485}" dt="2026-04-08T19:38:42.181" v="121" actId="1076"/>
          <ac:spMkLst>
            <pc:docMk/>
            <pc:sldMk cId="1830886353" sldId="2145707085"/>
            <ac:spMk id="10" creationId="{679690DE-3702-3A7E-1E75-835DD703FF98}"/>
          </ac:spMkLst>
        </pc:spChg>
        <pc:spChg chg="mod">
          <ac:chgData name="Tulac, Suzana" userId="08224a06-fac0-4fa5-b4c8-ecf9da05181c" providerId="ADAL" clId="{28212DB2-B032-48ED-A4C7-693E46F02485}" dt="2026-04-08T19:38:26.337" v="118" actId="1076"/>
          <ac:spMkLst>
            <pc:docMk/>
            <pc:sldMk cId="1830886353" sldId="2145707085"/>
            <ac:spMk id="11" creationId="{291D4EB0-9702-4AFD-A81F-42AD854641E2}"/>
          </ac:spMkLst>
        </pc:spChg>
        <pc:spChg chg="mod">
          <ac:chgData name="Tulac, Suzana" userId="08224a06-fac0-4fa5-b4c8-ecf9da05181c" providerId="ADAL" clId="{28212DB2-B032-48ED-A4C7-693E46F02485}" dt="2026-04-08T19:37:29.974" v="113" actId="1076"/>
          <ac:spMkLst>
            <pc:docMk/>
            <pc:sldMk cId="1830886353" sldId="2145707085"/>
            <ac:spMk id="13" creationId="{5BCAA4C6-003B-E3A4-A753-5096FD9A4F04}"/>
          </ac:spMkLst>
        </pc:spChg>
        <pc:spChg chg="mod">
          <ac:chgData name="Tulac, Suzana" userId="08224a06-fac0-4fa5-b4c8-ecf9da05181c" providerId="ADAL" clId="{28212DB2-B032-48ED-A4C7-693E46F02485}" dt="2026-04-08T19:38:37.059" v="120" actId="1076"/>
          <ac:spMkLst>
            <pc:docMk/>
            <pc:sldMk cId="1830886353" sldId="2145707085"/>
            <ac:spMk id="14" creationId="{7F2AA9FD-3BAA-24C8-B0A6-CD22F1749E3E}"/>
          </ac:spMkLst>
        </pc:spChg>
        <pc:spChg chg="mod">
          <ac:chgData name="Tulac, Suzana" userId="08224a06-fac0-4fa5-b4c8-ecf9da05181c" providerId="ADAL" clId="{28212DB2-B032-48ED-A4C7-693E46F02485}" dt="2026-04-08T19:37:29.974" v="113" actId="1076"/>
          <ac:spMkLst>
            <pc:docMk/>
            <pc:sldMk cId="1830886353" sldId="2145707085"/>
            <ac:spMk id="20" creationId="{DA227191-118E-81E9-D279-FC1FB9F1E619}"/>
          </ac:spMkLst>
        </pc:spChg>
        <pc:spChg chg="mod">
          <ac:chgData name="Tulac, Suzana" userId="08224a06-fac0-4fa5-b4c8-ecf9da05181c" providerId="ADAL" clId="{28212DB2-B032-48ED-A4C7-693E46F02485}" dt="2026-04-08T19:37:29.974" v="113" actId="1076"/>
          <ac:spMkLst>
            <pc:docMk/>
            <pc:sldMk cId="1830886353" sldId="2145707085"/>
            <ac:spMk id="21" creationId="{18B73CC7-1808-2749-1572-543827264925}"/>
          </ac:spMkLst>
        </pc:spChg>
        <pc:spChg chg="mod">
          <ac:chgData name="Tulac, Suzana" userId="08224a06-fac0-4fa5-b4c8-ecf9da05181c" providerId="ADAL" clId="{28212DB2-B032-48ED-A4C7-693E46F02485}" dt="2026-04-08T19:37:39.984" v="115" actId="113"/>
          <ac:spMkLst>
            <pc:docMk/>
            <pc:sldMk cId="1830886353" sldId="2145707085"/>
            <ac:spMk id="22" creationId="{877A49DA-077D-99B2-FE1E-DCE329E0E260}"/>
          </ac:spMkLst>
        </pc:spChg>
        <pc:grpChg chg="mod">
          <ac:chgData name="Tulac, Suzana" userId="08224a06-fac0-4fa5-b4c8-ecf9da05181c" providerId="ADAL" clId="{28212DB2-B032-48ED-A4C7-693E46F02485}" dt="2026-04-08T19:38:32.545" v="119" actId="1076"/>
          <ac:grpSpMkLst>
            <pc:docMk/>
            <pc:sldMk cId="1830886353" sldId="2145707085"/>
            <ac:grpSpMk id="4" creationId="{393B9398-5361-2BE0-B757-0B43D2E3EACE}"/>
          </ac:grpSpMkLst>
        </pc:grpChg>
        <pc:graphicFrameChg chg="mod">
          <ac:chgData name="Tulac, Suzana" userId="08224a06-fac0-4fa5-b4c8-ecf9da05181c" providerId="ADAL" clId="{28212DB2-B032-48ED-A4C7-693E46F02485}" dt="2026-04-08T19:38:11.330" v="116" actId="207"/>
          <ac:graphicFrameMkLst>
            <pc:docMk/>
            <pc:sldMk cId="1830886353" sldId="2145707085"/>
            <ac:graphicFrameMk id="19" creationId="{D7FB4CEB-4043-B97B-77DD-B4B12C96DDB9}"/>
          </ac:graphicFrameMkLst>
        </pc:graphicFrameChg>
        <pc:cxnChg chg="mod">
          <ac:chgData name="Tulac, Suzana" userId="08224a06-fac0-4fa5-b4c8-ecf9da05181c" providerId="ADAL" clId="{28212DB2-B032-48ED-A4C7-693E46F02485}" dt="2026-04-08T19:37:29.974" v="113" actId="1076"/>
          <ac:cxnSpMkLst>
            <pc:docMk/>
            <pc:sldMk cId="1830886353" sldId="2145707085"/>
            <ac:cxnSpMk id="24" creationId="{A34510D1-B351-F052-BE5D-4F5CA749C4B4}"/>
          </ac:cxnSpMkLst>
        </pc:cxnChg>
      </pc:sldChg>
      <pc:sldChg chg="add del">
        <pc:chgData name="Tulac, Suzana" userId="08224a06-fac0-4fa5-b4c8-ecf9da05181c" providerId="ADAL" clId="{28212DB2-B032-48ED-A4C7-693E46F02485}" dt="2026-04-08T19:02:22.607" v="55" actId="47"/>
        <pc:sldMkLst>
          <pc:docMk/>
          <pc:sldMk cId="2444686076" sldId="2145707085"/>
        </pc:sldMkLst>
      </pc:sldChg>
      <pc:sldChg chg="modSp mod">
        <pc:chgData name="Tulac, Suzana" userId="08224a06-fac0-4fa5-b4c8-ecf9da05181c" providerId="ADAL" clId="{28212DB2-B032-48ED-A4C7-693E46F02485}" dt="2026-04-08T19:44:55.022" v="188" actId="14100"/>
        <pc:sldMkLst>
          <pc:docMk/>
          <pc:sldMk cId="1538348985" sldId="2147482219"/>
        </pc:sldMkLst>
        <pc:spChg chg="mod">
          <ac:chgData name="Tulac, Suzana" userId="08224a06-fac0-4fa5-b4c8-ecf9da05181c" providerId="ADAL" clId="{28212DB2-B032-48ED-A4C7-693E46F02485}" dt="2026-04-08T18:46:23.733" v="12" actId="1076"/>
          <ac:spMkLst>
            <pc:docMk/>
            <pc:sldMk cId="1538348985" sldId="2147482219"/>
            <ac:spMk id="23" creationId="{C5CFC606-DABB-3509-0044-06E45FC215E7}"/>
          </ac:spMkLst>
        </pc:spChg>
        <pc:spChg chg="mod">
          <ac:chgData name="Tulac, Suzana" userId="08224a06-fac0-4fa5-b4c8-ecf9da05181c" providerId="ADAL" clId="{28212DB2-B032-48ED-A4C7-693E46F02485}" dt="2026-04-08T18:46:23.733" v="12" actId="1076"/>
          <ac:spMkLst>
            <pc:docMk/>
            <pc:sldMk cId="1538348985" sldId="2147482219"/>
            <ac:spMk id="25" creationId="{AA1EF125-DAC6-1B75-8098-43CC4DEEF975}"/>
          </ac:spMkLst>
        </pc:spChg>
        <pc:spChg chg="mod">
          <ac:chgData name="Tulac, Suzana" userId="08224a06-fac0-4fa5-b4c8-ecf9da05181c" providerId="ADAL" clId="{28212DB2-B032-48ED-A4C7-693E46F02485}" dt="2026-04-08T18:46:23.733" v="12" actId="1076"/>
          <ac:spMkLst>
            <pc:docMk/>
            <pc:sldMk cId="1538348985" sldId="2147482219"/>
            <ac:spMk id="27" creationId="{B4536B1B-C04B-6549-2664-968F4FFC1A18}"/>
          </ac:spMkLst>
        </pc:spChg>
        <pc:spChg chg="mod">
          <ac:chgData name="Tulac, Suzana" userId="08224a06-fac0-4fa5-b4c8-ecf9da05181c" providerId="ADAL" clId="{28212DB2-B032-48ED-A4C7-693E46F02485}" dt="2026-04-08T18:46:26.530" v="13" actId="1076"/>
          <ac:spMkLst>
            <pc:docMk/>
            <pc:sldMk cId="1538348985" sldId="2147482219"/>
            <ac:spMk id="31" creationId="{28C31D2B-FA7B-A438-9FCB-D39D2B0D7071}"/>
          </ac:spMkLst>
        </pc:spChg>
        <pc:spChg chg="mod">
          <ac:chgData name="Tulac, Suzana" userId="08224a06-fac0-4fa5-b4c8-ecf9da05181c" providerId="ADAL" clId="{28212DB2-B032-48ED-A4C7-693E46F02485}" dt="2026-04-08T18:46:23.733" v="12" actId="1076"/>
          <ac:spMkLst>
            <pc:docMk/>
            <pc:sldMk cId="1538348985" sldId="2147482219"/>
            <ac:spMk id="33" creationId="{7159A200-AD05-5ADF-037B-0CB74B20C09E}"/>
          </ac:spMkLst>
        </pc:spChg>
        <pc:spChg chg="mod">
          <ac:chgData name="Tulac, Suzana" userId="08224a06-fac0-4fa5-b4c8-ecf9da05181c" providerId="ADAL" clId="{28212DB2-B032-48ED-A4C7-693E46F02485}" dt="2026-04-08T19:44:55.022" v="188" actId="14100"/>
          <ac:spMkLst>
            <pc:docMk/>
            <pc:sldMk cId="1538348985" sldId="2147482219"/>
            <ac:spMk id="52264" creationId="{9FF27334-37BD-741B-BBC9-5C816550085F}"/>
          </ac:spMkLst>
        </pc:spChg>
        <pc:grpChg chg="mod">
          <ac:chgData name="Tulac, Suzana" userId="08224a06-fac0-4fa5-b4c8-ecf9da05181c" providerId="ADAL" clId="{28212DB2-B032-48ED-A4C7-693E46F02485}" dt="2026-04-08T18:46:23.733" v="12" actId="1076"/>
          <ac:grpSpMkLst>
            <pc:docMk/>
            <pc:sldMk cId="1538348985" sldId="2147482219"/>
            <ac:grpSpMk id="20" creationId="{366A6F82-F949-75C2-5F89-F15D6DB2C5EE}"/>
          </ac:grpSpMkLst>
        </pc:grpChg>
        <pc:grpChg chg="mod">
          <ac:chgData name="Tulac, Suzana" userId="08224a06-fac0-4fa5-b4c8-ecf9da05181c" providerId="ADAL" clId="{28212DB2-B032-48ED-A4C7-693E46F02485}" dt="2026-04-08T18:46:23.733" v="12" actId="1076"/>
          <ac:grpSpMkLst>
            <pc:docMk/>
            <pc:sldMk cId="1538348985" sldId="2147482219"/>
            <ac:grpSpMk id="34" creationId="{B23AAB49-7067-43DA-29C2-1AF76033510C}"/>
          </ac:grpSpMkLst>
        </pc:grpChg>
        <pc:grpChg chg="mod">
          <ac:chgData name="Tulac, Suzana" userId="08224a06-fac0-4fa5-b4c8-ecf9da05181c" providerId="ADAL" clId="{28212DB2-B032-48ED-A4C7-693E46F02485}" dt="2026-04-08T18:46:23.733" v="12" actId="1076"/>
          <ac:grpSpMkLst>
            <pc:docMk/>
            <pc:sldMk cId="1538348985" sldId="2147482219"/>
            <ac:grpSpMk id="35" creationId="{DF829BF5-2AA4-FBAA-5A39-C43F90A33B5A}"/>
          </ac:grpSpMkLst>
        </pc:grpChg>
        <pc:grpChg chg="mod">
          <ac:chgData name="Tulac, Suzana" userId="08224a06-fac0-4fa5-b4c8-ecf9da05181c" providerId="ADAL" clId="{28212DB2-B032-48ED-A4C7-693E46F02485}" dt="2026-04-08T18:46:23.733" v="12" actId="1076"/>
          <ac:grpSpMkLst>
            <pc:docMk/>
            <pc:sldMk cId="1538348985" sldId="2147482219"/>
            <ac:grpSpMk id="36" creationId="{D908F742-5E68-7FFF-8CAA-0F338235B7F5}"/>
          </ac:grpSpMkLst>
        </pc:grpChg>
        <pc:graphicFrameChg chg="modGraphic">
          <ac:chgData name="Tulac, Suzana" userId="08224a06-fac0-4fa5-b4c8-ecf9da05181c" providerId="ADAL" clId="{28212DB2-B032-48ED-A4C7-693E46F02485}" dt="2026-04-08T18:46:46.189" v="14" actId="2711"/>
          <ac:graphicFrameMkLst>
            <pc:docMk/>
            <pc:sldMk cId="1538348985" sldId="2147482219"/>
            <ac:graphicFrameMk id="37" creationId="{1495C481-16AD-9364-A565-5EF5B174ED6D}"/>
          </ac:graphicFrameMkLst>
        </pc:graphicFrameChg>
        <pc:picChg chg="mod">
          <ac:chgData name="Tulac, Suzana" userId="08224a06-fac0-4fa5-b4c8-ecf9da05181c" providerId="ADAL" clId="{28212DB2-B032-48ED-A4C7-693E46F02485}" dt="2026-04-08T18:46:23.733" v="12" actId="1076"/>
          <ac:picMkLst>
            <pc:docMk/>
            <pc:sldMk cId="1538348985" sldId="2147482219"/>
            <ac:picMk id="11" creationId="{04626514-3EE7-F17E-BE69-803609CA98BF}"/>
          </ac:picMkLst>
        </pc:picChg>
      </pc:sldChg>
      <pc:sldChg chg="modSp mod">
        <pc:chgData name="Tulac, Suzana" userId="08224a06-fac0-4fa5-b4c8-ecf9da05181c" providerId="ADAL" clId="{28212DB2-B032-48ED-A4C7-693E46F02485}" dt="2026-04-08T19:41:30.182" v="133" actId="207"/>
        <pc:sldMkLst>
          <pc:docMk/>
          <pc:sldMk cId="3743437638" sldId="2147482226"/>
        </pc:sldMkLst>
        <pc:spChg chg="mod">
          <ac:chgData name="Tulac, Suzana" userId="08224a06-fac0-4fa5-b4c8-ecf9da05181c" providerId="ADAL" clId="{28212DB2-B032-48ED-A4C7-693E46F02485}" dt="2026-04-08T19:41:30.182" v="133" actId="207"/>
          <ac:spMkLst>
            <pc:docMk/>
            <pc:sldMk cId="3743437638" sldId="2147482226"/>
            <ac:spMk id="19" creationId="{21FEC9EC-716B-3E63-9640-7889FCF5EF7F}"/>
          </ac:spMkLst>
        </pc:spChg>
      </pc:sldChg>
      <pc:sldChg chg="modSp mod">
        <pc:chgData name="Tulac, Suzana" userId="08224a06-fac0-4fa5-b4c8-ecf9da05181c" providerId="ADAL" clId="{28212DB2-B032-48ED-A4C7-693E46F02485}" dt="2026-04-08T19:45:56.500" v="269" actId="20577"/>
        <pc:sldMkLst>
          <pc:docMk/>
          <pc:sldMk cId="970554526" sldId="2147482265"/>
        </pc:sldMkLst>
        <pc:spChg chg="mod">
          <ac:chgData name="Tulac, Suzana" userId="08224a06-fac0-4fa5-b4c8-ecf9da05181c" providerId="ADAL" clId="{28212DB2-B032-48ED-A4C7-693E46F02485}" dt="2026-04-08T18:45:21.018" v="11" actId="1076"/>
          <ac:spMkLst>
            <pc:docMk/>
            <pc:sldMk cId="970554526" sldId="2147482265"/>
            <ac:spMk id="7" creationId="{87594975-5A5E-848D-211F-A6E50F42B6C1}"/>
          </ac:spMkLst>
        </pc:spChg>
        <pc:spChg chg="mod">
          <ac:chgData name="Tulac, Suzana" userId="08224a06-fac0-4fa5-b4c8-ecf9da05181c" providerId="ADAL" clId="{28212DB2-B032-48ED-A4C7-693E46F02485}" dt="2026-04-08T18:45:05.907" v="10" actId="2711"/>
          <ac:spMkLst>
            <pc:docMk/>
            <pc:sldMk cId="970554526" sldId="2147482265"/>
            <ac:spMk id="12" creationId="{AAF4D449-55D9-E9E9-9847-CC1F40245FDD}"/>
          </ac:spMkLst>
        </pc:spChg>
        <pc:spChg chg="mod">
          <ac:chgData name="Tulac, Suzana" userId="08224a06-fac0-4fa5-b4c8-ecf9da05181c" providerId="ADAL" clId="{28212DB2-B032-48ED-A4C7-693E46F02485}" dt="2026-04-08T19:45:56.500" v="269" actId="20577"/>
          <ac:spMkLst>
            <pc:docMk/>
            <pc:sldMk cId="970554526" sldId="2147482265"/>
            <ac:spMk id="16" creationId="{DA91835A-5169-DD1C-0168-EA8FADF90AC4}"/>
          </ac:spMkLst>
        </pc:spChg>
      </pc:sldChg>
      <pc:sldChg chg="modSp mod">
        <pc:chgData name="Tulac, Suzana" userId="08224a06-fac0-4fa5-b4c8-ecf9da05181c" providerId="ADAL" clId="{28212DB2-B032-48ED-A4C7-693E46F02485}" dt="2026-04-08T18:48:54.885" v="47"/>
        <pc:sldMkLst>
          <pc:docMk/>
          <pc:sldMk cId="2512921709" sldId="2147482280"/>
        </pc:sldMkLst>
        <pc:spChg chg="mod">
          <ac:chgData name="Tulac, Suzana" userId="08224a06-fac0-4fa5-b4c8-ecf9da05181c" providerId="ADAL" clId="{28212DB2-B032-48ED-A4C7-693E46F02485}" dt="2026-04-08T18:40:31.120" v="8" actId="2711"/>
          <ac:spMkLst>
            <pc:docMk/>
            <pc:sldMk cId="2512921709" sldId="2147482280"/>
            <ac:spMk id="10" creationId="{B4AE289B-5CD9-D7F1-A580-340BE4ADC991}"/>
          </ac:spMkLst>
        </pc:spChg>
        <pc:graphicFrameChg chg="mod">
          <ac:chgData name="Tulac, Suzana" userId="08224a06-fac0-4fa5-b4c8-ecf9da05181c" providerId="ADAL" clId="{28212DB2-B032-48ED-A4C7-693E46F02485}" dt="2026-04-08T18:48:54.885" v="47"/>
          <ac:graphicFrameMkLst>
            <pc:docMk/>
            <pc:sldMk cId="2512921709" sldId="2147482280"/>
            <ac:graphicFrameMk id="41" creationId="{7CA15643-9255-FA48-9929-54F1EFD82334}"/>
          </ac:graphicFrameMkLst>
        </pc:graphicFrameChg>
      </pc:sldChg>
      <pc:sldChg chg="modSp mod">
        <pc:chgData name="Tulac, Suzana" userId="08224a06-fac0-4fa5-b4c8-ecf9da05181c" providerId="ADAL" clId="{28212DB2-B032-48ED-A4C7-693E46F02485}" dt="2026-04-08T18:49:00.041" v="48"/>
        <pc:sldMkLst>
          <pc:docMk/>
          <pc:sldMk cId="2690929990" sldId="2147482281"/>
        </pc:sldMkLst>
        <pc:spChg chg="mod">
          <ac:chgData name="Tulac, Suzana" userId="08224a06-fac0-4fa5-b4c8-ecf9da05181c" providerId="ADAL" clId="{28212DB2-B032-48ED-A4C7-693E46F02485}" dt="2026-04-08T18:40:48.266" v="9" actId="2711"/>
          <ac:spMkLst>
            <pc:docMk/>
            <pc:sldMk cId="2690929990" sldId="2147482281"/>
            <ac:spMk id="5" creationId="{E23FD0CE-D2F4-D7AB-C1E1-C5765D9D58FD}"/>
          </ac:spMkLst>
        </pc:spChg>
        <pc:graphicFrameChg chg="mod">
          <ac:chgData name="Tulac, Suzana" userId="08224a06-fac0-4fa5-b4c8-ecf9da05181c" providerId="ADAL" clId="{28212DB2-B032-48ED-A4C7-693E46F02485}" dt="2026-04-08T18:49:00.041" v="48"/>
          <ac:graphicFrameMkLst>
            <pc:docMk/>
            <pc:sldMk cId="2690929990" sldId="2147482281"/>
            <ac:graphicFrameMk id="37" creationId="{DFF910B3-1DF4-BAB8-32B0-101608E33B5A}"/>
          </ac:graphicFrameMkLst>
        </pc:graphicFrameChg>
      </pc:sldChg>
      <pc:sldChg chg="modSp mod">
        <pc:chgData name="Tulac, Suzana" userId="08224a06-fac0-4fa5-b4c8-ecf9da05181c" providerId="ADAL" clId="{28212DB2-B032-48ED-A4C7-693E46F02485}" dt="2026-04-08T19:44:32.079" v="182" actId="14100"/>
        <pc:sldMkLst>
          <pc:docMk/>
          <pc:sldMk cId="1624056797" sldId="2147482285"/>
        </pc:sldMkLst>
        <pc:spChg chg="mod">
          <ac:chgData name="Tulac, Suzana" userId="08224a06-fac0-4fa5-b4c8-ecf9da05181c" providerId="ADAL" clId="{28212DB2-B032-48ED-A4C7-693E46F02485}" dt="2026-04-08T19:44:32.079" v="182" actId="14100"/>
          <ac:spMkLst>
            <pc:docMk/>
            <pc:sldMk cId="1624056797" sldId="2147482285"/>
            <ac:spMk id="2" creationId="{E9BB4363-372E-2EE4-BC2D-2BCB83FE5E48}"/>
          </ac:spMkLst>
        </pc:spChg>
      </pc:sldChg>
      <pc:sldChg chg="modSp mod">
        <pc:chgData name="Tulac, Suzana" userId="08224a06-fac0-4fa5-b4c8-ecf9da05181c" providerId="ADAL" clId="{28212DB2-B032-48ED-A4C7-693E46F02485}" dt="2026-04-08T19:44:39.793" v="184" actId="20577"/>
        <pc:sldMkLst>
          <pc:docMk/>
          <pc:sldMk cId="4157951829" sldId="2147482286"/>
        </pc:sldMkLst>
        <pc:spChg chg="mod">
          <ac:chgData name="Tulac, Suzana" userId="08224a06-fac0-4fa5-b4c8-ecf9da05181c" providerId="ADAL" clId="{28212DB2-B032-48ED-A4C7-693E46F02485}" dt="2026-04-08T19:44:39.793" v="184" actId="20577"/>
          <ac:spMkLst>
            <pc:docMk/>
            <pc:sldMk cId="4157951829" sldId="2147482286"/>
            <ac:spMk id="2" creationId="{25A40DBD-5A6B-D5D7-72F0-24D4783916E0}"/>
          </ac:spMkLst>
        </pc:spChg>
        <pc:graphicFrameChg chg="modGraphic">
          <ac:chgData name="Tulac, Suzana" userId="08224a06-fac0-4fa5-b4c8-ecf9da05181c" providerId="ADAL" clId="{28212DB2-B032-48ED-A4C7-693E46F02485}" dt="2026-04-08T18:47:07.743" v="16" actId="2711"/>
          <ac:graphicFrameMkLst>
            <pc:docMk/>
            <pc:sldMk cId="4157951829" sldId="2147482286"/>
            <ac:graphicFrameMk id="36" creationId="{62B95CC8-E18B-9275-4BBE-1CFA25F6968B}"/>
          </ac:graphicFrameMkLst>
        </pc:graphicFrameChg>
      </pc:sldChg>
      <pc:sldChg chg="modSp mod">
        <pc:chgData name="Tulac, Suzana" userId="08224a06-fac0-4fa5-b4c8-ecf9da05181c" providerId="ADAL" clId="{28212DB2-B032-48ED-A4C7-693E46F02485}" dt="2026-04-08T18:48:32.964" v="46" actId="20577"/>
        <pc:sldMkLst>
          <pc:docMk/>
          <pc:sldMk cId="456121822" sldId="2147482306"/>
        </pc:sldMkLst>
        <pc:graphicFrameChg chg="modGraphic">
          <ac:chgData name="Tulac, Suzana" userId="08224a06-fac0-4fa5-b4c8-ecf9da05181c" providerId="ADAL" clId="{28212DB2-B032-48ED-A4C7-693E46F02485}" dt="2026-04-08T18:48:32.964" v="46" actId="20577"/>
          <ac:graphicFrameMkLst>
            <pc:docMk/>
            <pc:sldMk cId="456121822" sldId="2147482306"/>
            <ac:graphicFrameMk id="8" creationId="{444D379D-568D-849A-FF05-F17FD576AABB}"/>
          </ac:graphicFrameMkLst>
        </pc:graphicFrameChg>
      </pc:sldChg>
      <pc:sldChg chg="modSp">
        <pc:chgData name="Tulac, Suzana" userId="08224a06-fac0-4fa5-b4c8-ecf9da05181c" providerId="ADAL" clId="{28212DB2-B032-48ED-A4C7-693E46F02485}" dt="2026-04-08T18:49:06.132" v="49"/>
        <pc:sldMkLst>
          <pc:docMk/>
          <pc:sldMk cId="1381161513" sldId="2147482308"/>
        </pc:sldMkLst>
        <pc:graphicFrameChg chg="mod">
          <ac:chgData name="Tulac, Suzana" userId="08224a06-fac0-4fa5-b4c8-ecf9da05181c" providerId="ADAL" clId="{28212DB2-B032-48ED-A4C7-693E46F02485}" dt="2026-04-08T18:49:06.132" v="49"/>
          <ac:graphicFrameMkLst>
            <pc:docMk/>
            <pc:sldMk cId="1381161513" sldId="2147482308"/>
            <ac:graphicFrameMk id="37" creationId="{7CA4252E-3222-9A21-28CF-BE231F1E7585}"/>
          </ac:graphicFrameMkLst>
        </pc:graphicFrameChg>
      </pc:sldChg>
      <pc:sldChg chg="modSp mod">
        <pc:chgData name="Tulac, Suzana" userId="08224a06-fac0-4fa5-b4c8-ecf9da05181c" providerId="ADAL" clId="{28212DB2-B032-48ED-A4C7-693E46F02485}" dt="2026-04-08T19:40:27.226" v="130" actId="1076"/>
        <pc:sldMkLst>
          <pc:docMk/>
          <pc:sldMk cId="208512908" sldId="2147482310"/>
        </pc:sldMkLst>
        <pc:spChg chg="mod">
          <ac:chgData name="Tulac, Suzana" userId="08224a06-fac0-4fa5-b4c8-ecf9da05181c" providerId="ADAL" clId="{28212DB2-B032-48ED-A4C7-693E46F02485}" dt="2026-04-08T19:40:27.226" v="130" actId="1076"/>
          <ac:spMkLst>
            <pc:docMk/>
            <pc:sldMk cId="208512908" sldId="2147482310"/>
            <ac:spMk id="7" creationId="{FF20E7FA-2957-33BE-4233-7FB382E36302}"/>
          </ac:spMkLst>
        </pc:spChg>
        <pc:spChg chg="mod">
          <ac:chgData name="Tulac, Suzana" userId="08224a06-fac0-4fa5-b4c8-ecf9da05181c" providerId="ADAL" clId="{28212DB2-B032-48ED-A4C7-693E46F02485}" dt="2026-04-08T19:40:13.041" v="129" actId="20577"/>
          <ac:spMkLst>
            <pc:docMk/>
            <pc:sldMk cId="208512908" sldId="2147482310"/>
            <ac:spMk id="9" creationId="{9CCBBC28-94C6-0495-28B0-041D583041A0}"/>
          </ac:spMkLst>
        </pc:spChg>
      </pc:sldChg>
      <pc:sldChg chg="modSp mod">
        <pc:chgData name="Tulac, Suzana" userId="08224a06-fac0-4fa5-b4c8-ecf9da05181c" providerId="ADAL" clId="{28212DB2-B032-48ED-A4C7-693E46F02485}" dt="2026-04-08T19:04:45.708" v="58" actId="1076"/>
        <pc:sldMkLst>
          <pc:docMk/>
          <pc:sldMk cId="1575417421" sldId="2147482313"/>
        </pc:sldMkLst>
        <pc:spChg chg="mod">
          <ac:chgData name="Tulac, Suzana" userId="08224a06-fac0-4fa5-b4c8-ecf9da05181c" providerId="ADAL" clId="{28212DB2-B032-48ED-A4C7-693E46F02485}" dt="2026-04-08T19:04:35.858" v="56" actId="255"/>
          <ac:spMkLst>
            <pc:docMk/>
            <pc:sldMk cId="1575417421" sldId="2147482313"/>
            <ac:spMk id="2" creationId="{27C750AD-0318-8E07-BF49-4FCDC9016B96}"/>
          </ac:spMkLst>
        </pc:spChg>
        <pc:cxnChg chg="mod">
          <ac:chgData name="Tulac, Suzana" userId="08224a06-fac0-4fa5-b4c8-ecf9da05181c" providerId="ADAL" clId="{28212DB2-B032-48ED-A4C7-693E46F02485}" dt="2026-04-08T19:04:38.947" v="57" actId="1076"/>
          <ac:cxnSpMkLst>
            <pc:docMk/>
            <pc:sldMk cId="1575417421" sldId="2147482313"/>
            <ac:cxnSpMk id="4" creationId="{83526D5C-C1EB-31B2-EBC0-FA02837C0FBC}"/>
          </ac:cxnSpMkLst>
        </pc:cxnChg>
        <pc:cxnChg chg="mod">
          <ac:chgData name="Tulac, Suzana" userId="08224a06-fac0-4fa5-b4c8-ecf9da05181c" providerId="ADAL" clId="{28212DB2-B032-48ED-A4C7-693E46F02485}" dt="2026-04-08T19:04:45.708" v="58" actId="1076"/>
          <ac:cxnSpMkLst>
            <pc:docMk/>
            <pc:sldMk cId="1575417421" sldId="2147482313"/>
            <ac:cxnSpMk id="5" creationId="{7CC588A0-A04D-070F-2231-D3F0AC76C300}"/>
          </ac:cxnSpMkLst>
        </pc:cxnChg>
      </pc:sldChg>
      <pc:sldChg chg="modSp mod">
        <pc:chgData name="Tulac, Suzana" userId="08224a06-fac0-4fa5-b4c8-ecf9da05181c" providerId="ADAL" clId="{28212DB2-B032-48ED-A4C7-693E46F02485}" dt="2026-04-08T19:46:30.454" v="273" actId="20577"/>
        <pc:sldMkLst>
          <pc:docMk/>
          <pc:sldMk cId="98867380" sldId="2147482314"/>
        </pc:sldMkLst>
        <pc:spChg chg="mod">
          <ac:chgData name="Tulac, Suzana" userId="08224a06-fac0-4fa5-b4c8-ecf9da05181c" providerId="ADAL" clId="{28212DB2-B032-48ED-A4C7-693E46F02485}" dt="2026-04-08T19:46:30.454" v="273" actId="20577"/>
          <ac:spMkLst>
            <pc:docMk/>
            <pc:sldMk cId="98867380" sldId="2147482314"/>
            <ac:spMk id="16" creationId="{7720F34A-BE9C-FAAC-E0FD-35F004BAC275}"/>
          </ac:spMkLst>
        </pc:spChg>
      </pc:sldChg>
      <pc:sldChg chg="addSp delSp modSp new mod">
        <pc:chgData name="Tulac, Suzana" userId="08224a06-fac0-4fa5-b4c8-ecf9da05181c" providerId="ADAL" clId="{28212DB2-B032-48ED-A4C7-693E46F02485}" dt="2026-04-08T19:17:31.249" v="77" actId="207"/>
        <pc:sldMkLst>
          <pc:docMk/>
          <pc:sldMk cId="1658511216" sldId="2147482315"/>
        </pc:sldMkLst>
        <pc:spChg chg="del">
          <ac:chgData name="Tulac, Suzana" userId="08224a06-fac0-4fa5-b4c8-ecf9da05181c" providerId="ADAL" clId="{28212DB2-B032-48ED-A4C7-693E46F02485}" dt="2026-04-08T19:10:26.161" v="62" actId="478"/>
          <ac:spMkLst>
            <pc:docMk/>
            <pc:sldMk cId="1658511216" sldId="2147482315"/>
            <ac:spMk id="2" creationId="{A1700817-1D8A-6A77-6AA3-2F4E7A692B13}"/>
          </ac:spMkLst>
        </pc:spChg>
        <pc:spChg chg="del">
          <ac:chgData name="Tulac, Suzana" userId="08224a06-fac0-4fa5-b4c8-ecf9da05181c" providerId="ADAL" clId="{28212DB2-B032-48ED-A4C7-693E46F02485}" dt="2026-04-08T19:10:24.737" v="61" actId="478"/>
          <ac:spMkLst>
            <pc:docMk/>
            <pc:sldMk cId="1658511216" sldId="2147482315"/>
            <ac:spMk id="3" creationId="{50D6B371-CF83-9B6E-4FA0-DC851499817F}"/>
          </ac:spMkLst>
        </pc:spChg>
        <pc:spChg chg="del">
          <ac:chgData name="Tulac, Suzana" userId="08224a06-fac0-4fa5-b4c8-ecf9da05181c" providerId="ADAL" clId="{28212DB2-B032-48ED-A4C7-693E46F02485}" dt="2026-04-08T19:10:30.057" v="64" actId="478"/>
          <ac:spMkLst>
            <pc:docMk/>
            <pc:sldMk cId="1658511216" sldId="2147482315"/>
            <ac:spMk id="4" creationId="{1FF1E368-D43D-AF93-E4A6-1C8EC2E4AB0D}"/>
          </ac:spMkLst>
        </pc:spChg>
        <pc:spChg chg="del">
          <ac:chgData name="Tulac, Suzana" userId="08224a06-fac0-4fa5-b4c8-ecf9da05181c" providerId="ADAL" clId="{28212DB2-B032-48ED-A4C7-693E46F02485}" dt="2026-04-08T19:10:30.057" v="64" actId="478"/>
          <ac:spMkLst>
            <pc:docMk/>
            <pc:sldMk cId="1658511216" sldId="2147482315"/>
            <ac:spMk id="5" creationId="{D21ED7A2-B184-46F0-B473-7CA04C14FB08}"/>
          </ac:spMkLst>
        </pc:spChg>
        <pc:spChg chg="mod">
          <ac:chgData name="Tulac, Suzana" userId="08224a06-fac0-4fa5-b4c8-ecf9da05181c" providerId="ADAL" clId="{28212DB2-B032-48ED-A4C7-693E46F02485}" dt="2026-04-08T19:10:27.699" v="63"/>
          <ac:spMkLst>
            <pc:docMk/>
            <pc:sldMk cId="1658511216" sldId="2147482315"/>
            <ac:spMk id="10" creationId="{E43DF1A8-D1B0-1029-65D5-0A46A7908CB3}"/>
          </ac:spMkLst>
        </pc:spChg>
        <pc:spChg chg="mod">
          <ac:chgData name="Tulac, Suzana" userId="08224a06-fac0-4fa5-b4c8-ecf9da05181c" providerId="ADAL" clId="{28212DB2-B032-48ED-A4C7-693E46F02485}" dt="2026-04-08T19:10:27.699" v="63"/>
          <ac:spMkLst>
            <pc:docMk/>
            <pc:sldMk cId="1658511216" sldId="2147482315"/>
            <ac:spMk id="21" creationId="{A26283D0-34EE-15B1-34FE-6C80BA00A0C4}"/>
          </ac:spMkLst>
        </pc:spChg>
        <pc:spChg chg="add del mod">
          <ac:chgData name="Tulac, Suzana" userId="08224a06-fac0-4fa5-b4c8-ecf9da05181c" providerId="ADAL" clId="{28212DB2-B032-48ED-A4C7-693E46F02485}" dt="2026-04-08T19:10:30.057" v="64" actId="478"/>
          <ac:spMkLst>
            <pc:docMk/>
            <pc:sldMk cId="1658511216" sldId="2147482315"/>
            <ac:spMk id="23" creationId="{9D875770-EBB7-2937-3FA5-34D059E67E0A}"/>
          </ac:spMkLst>
        </pc:spChg>
        <pc:spChg chg="del">
          <ac:chgData name="Tulac, Suzana" userId="08224a06-fac0-4fa5-b4c8-ecf9da05181c" providerId="ADAL" clId="{28212DB2-B032-48ED-A4C7-693E46F02485}" dt="2026-04-08T19:10:30.057" v="64" actId="478"/>
          <ac:spMkLst>
            <pc:docMk/>
            <pc:sldMk cId="1658511216" sldId="2147482315"/>
            <ac:spMk id="24" creationId="{F75D56CC-5AE7-D7EB-F352-D08869EBA441}"/>
          </ac:spMkLst>
        </pc:spChg>
        <pc:spChg chg="add del mod">
          <ac:chgData name="Tulac, Suzana" userId="08224a06-fac0-4fa5-b4c8-ecf9da05181c" providerId="ADAL" clId="{28212DB2-B032-48ED-A4C7-693E46F02485}" dt="2026-04-08T19:10:30.057" v="64" actId="478"/>
          <ac:spMkLst>
            <pc:docMk/>
            <pc:sldMk cId="1658511216" sldId="2147482315"/>
            <ac:spMk id="25" creationId="{6303310F-3394-1DC8-6536-3B513050D7F5}"/>
          </ac:spMkLst>
        </pc:spChg>
        <pc:spChg chg="add del mod">
          <ac:chgData name="Tulac, Suzana" userId="08224a06-fac0-4fa5-b4c8-ecf9da05181c" providerId="ADAL" clId="{28212DB2-B032-48ED-A4C7-693E46F02485}" dt="2026-04-08T19:10:30.057" v="64" actId="478"/>
          <ac:spMkLst>
            <pc:docMk/>
            <pc:sldMk cId="1658511216" sldId="2147482315"/>
            <ac:spMk id="26" creationId="{5C6E7FEC-DB2A-26B1-200D-B45038D883F3}"/>
          </ac:spMkLst>
        </pc:spChg>
        <pc:spChg chg="del">
          <ac:chgData name="Tulac, Suzana" userId="08224a06-fac0-4fa5-b4c8-ecf9da05181c" providerId="ADAL" clId="{28212DB2-B032-48ED-A4C7-693E46F02485}" dt="2026-04-08T19:10:30.057" v="64" actId="478"/>
          <ac:spMkLst>
            <pc:docMk/>
            <pc:sldMk cId="1658511216" sldId="2147482315"/>
            <ac:spMk id="28" creationId="{59AEE157-7302-5F31-E601-97327739F327}"/>
          </ac:spMkLst>
        </pc:spChg>
        <pc:spChg chg="del">
          <ac:chgData name="Tulac, Suzana" userId="08224a06-fac0-4fa5-b4c8-ecf9da05181c" providerId="ADAL" clId="{28212DB2-B032-48ED-A4C7-693E46F02485}" dt="2026-04-08T19:10:30.057" v="64" actId="478"/>
          <ac:spMkLst>
            <pc:docMk/>
            <pc:sldMk cId="1658511216" sldId="2147482315"/>
            <ac:spMk id="29" creationId="{AB65B00A-C2A0-C2B3-FA39-F37C362DDAA3}"/>
          </ac:spMkLst>
        </pc:spChg>
        <pc:spChg chg="mod">
          <ac:chgData name="Tulac, Suzana" userId="08224a06-fac0-4fa5-b4c8-ecf9da05181c" providerId="ADAL" clId="{28212DB2-B032-48ED-A4C7-693E46F02485}" dt="2026-04-08T19:10:27.699" v="63"/>
          <ac:spMkLst>
            <pc:docMk/>
            <pc:sldMk cId="1658511216" sldId="2147482315"/>
            <ac:spMk id="32" creationId="{5384834A-91FA-8FAD-28FB-08BE6BE69A84}"/>
          </ac:spMkLst>
        </pc:spChg>
        <pc:spChg chg="mod">
          <ac:chgData name="Tulac, Suzana" userId="08224a06-fac0-4fa5-b4c8-ecf9da05181c" providerId="ADAL" clId="{28212DB2-B032-48ED-A4C7-693E46F02485}" dt="2026-04-08T19:10:27.699" v="63"/>
          <ac:spMkLst>
            <pc:docMk/>
            <pc:sldMk cId="1658511216" sldId="2147482315"/>
            <ac:spMk id="33" creationId="{D3462510-7C82-8CAF-EFA4-55DE3DEE9A62}"/>
          </ac:spMkLst>
        </pc:spChg>
        <pc:spChg chg="mod">
          <ac:chgData name="Tulac, Suzana" userId="08224a06-fac0-4fa5-b4c8-ecf9da05181c" providerId="ADAL" clId="{28212DB2-B032-48ED-A4C7-693E46F02485}" dt="2026-04-08T19:10:27.699" v="63"/>
          <ac:spMkLst>
            <pc:docMk/>
            <pc:sldMk cId="1658511216" sldId="2147482315"/>
            <ac:spMk id="40" creationId="{675A4E24-32B0-7BF0-AC86-1DA1D636AF2E}"/>
          </ac:spMkLst>
        </pc:spChg>
        <pc:spChg chg="mod">
          <ac:chgData name="Tulac, Suzana" userId="08224a06-fac0-4fa5-b4c8-ecf9da05181c" providerId="ADAL" clId="{28212DB2-B032-48ED-A4C7-693E46F02485}" dt="2026-04-08T19:10:27.699" v="63"/>
          <ac:spMkLst>
            <pc:docMk/>
            <pc:sldMk cId="1658511216" sldId="2147482315"/>
            <ac:spMk id="43" creationId="{7565A87A-F6D2-5320-4B3B-B10D7074C5AA}"/>
          </ac:spMkLst>
        </pc:spChg>
        <pc:spChg chg="mod">
          <ac:chgData name="Tulac, Suzana" userId="08224a06-fac0-4fa5-b4c8-ecf9da05181c" providerId="ADAL" clId="{28212DB2-B032-48ED-A4C7-693E46F02485}" dt="2026-04-08T19:10:27.699" v="63"/>
          <ac:spMkLst>
            <pc:docMk/>
            <pc:sldMk cId="1658511216" sldId="2147482315"/>
            <ac:spMk id="45" creationId="{B1672E28-C9DD-BBEC-EFE7-D8A0A528BB54}"/>
          </ac:spMkLst>
        </pc:spChg>
        <pc:spChg chg="add del mod">
          <ac:chgData name="Tulac, Suzana" userId="08224a06-fac0-4fa5-b4c8-ecf9da05181c" providerId="ADAL" clId="{28212DB2-B032-48ED-A4C7-693E46F02485}" dt="2026-04-08T19:10:32.513" v="65" actId="478"/>
          <ac:spMkLst>
            <pc:docMk/>
            <pc:sldMk cId="1658511216" sldId="2147482315"/>
            <ac:spMk id="46" creationId="{159F0BF1-0595-DC80-BE34-AFEBB7D5959C}"/>
          </ac:spMkLst>
        </pc:spChg>
        <pc:spChg chg="mod">
          <ac:chgData name="Tulac, Suzana" userId="08224a06-fac0-4fa5-b4c8-ecf9da05181c" providerId="ADAL" clId="{28212DB2-B032-48ED-A4C7-693E46F02485}" dt="2026-04-08T19:11:02.957" v="69" actId="207"/>
          <ac:spMkLst>
            <pc:docMk/>
            <pc:sldMk cId="1658511216" sldId="2147482315"/>
            <ac:spMk id="47" creationId="{CBB937F9-03D2-6899-3824-A2BE2519B001}"/>
          </ac:spMkLst>
        </pc:spChg>
        <pc:spChg chg="mod">
          <ac:chgData name="Tulac, Suzana" userId="08224a06-fac0-4fa5-b4c8-ecf9da05181c" providerId="ADAL" clId="{28212DB2-B032-48ED-A4C7-693E46F02485}" dt="2026-04-08T19:16:45.706" v="75" actId="207"/>
          <ac:spMkLst>
            <pc:docMk/>
            <pc:sldMk cId="1658511216" sldId="2147482315"/>
            <ac:spMk id="48" creationId="{BDDEA0FD-90C8-2CBF-EBA4-9AAFE78C1914}"/>
          </ac:spMkLst>
        </pc:spChg>
        <pc:spChg chg="mod">
          <ac:chgData name="Tulac, Suzana" userId="08224a06-fac0-4fa5-b4c8-ecf9da05181c" providerId="ADAL" clId="{28212DB2-B032-48ED-A4C7-693E46F02485}" dt="2026-04-08T19:10:39.375" v="66"/>
          <ac:spMkLst>
            <pc:docMk/>
            <pc:sldMk cId="1658511216" sldId="2147482315"/>
            <ac:spMk id="53" creationId="{B18A91A1-C46E-D501-2EA1-9FFE9D3648E8}"/>
          </ac:spMkLst>
        </pc:spChg>
        <pc:spChg chg="mod">
          <ac:chgData name="Tulac, Suzana" userId="08224a06-fac0-4fa5-b4c8-ecf9da05181c" providerId="ADAL" clId="{28212DB2-B032-48ED-A4C7-693E46F02485}" dt="2026-04-08T19:10:39.375" v="66"/>
          <ac:spMkLst>
            <pc:docMk/>
            <pc:sldMk cId="1658511216" sldId="2147482315"/>
            <ac:spMk id="57" creationId="{2517A871-01C7-0FAB-8638-E7CF02F1F3D9}"/>
          </ac:spMkLst>
        </pc:spChg>
        <pc:spChg chg="del mod">
          <ac:chgData name="Tulac, Suzana" userId="08224a06-fac0-4fa5-b4c8-ecf9da05181c" providerId="ADAL" clId="{28212DB2-B032-48ED-A4C7-693E46F02485}" dt="2026-04-08T19:16:34.008" v="71" actId="478"/>
          <ac:spMkLst>
            <pc:docMk/>
            <pc:sldMk cId="1658511216" sldId="2147482315"/>
            <ac:spMk id="58" creationId="{77D9FDD0-6E27-E66B-4941-68B95540B3A1}"/>
          </ac:spMkLst>
        </pc:spChg>
        <pc:spChg chg="del">
          <ac:chgData name="Tulac, Suzana" userId="08224a06-fac0-4fa5-b4c8-ecf9da05181c" providerId="ADAL" clId="{28212DB2-B032-48ED-A4C7-693E46F02485}" dt="2026-04-08T19:16:32.455" v="70" actId="478"/>
          <ac:spMkLst>
            <pc:docMk/>
            <pc:sldMk cId="1658511216" sldId="2147482315"/>
            <ac:spMk id="59" creationId="{D1819560-3AB0-8855-522B-A91BF5884D46}"/>
          </ac:spMkLst>
        </pc:spChg>
        <pc:spChg chg="mod">
          <ac:chgData name="Tulac, Suzana" userId="08224a06-fac0-4fa5-b4c8-ecf9da05181c" providerId="ADAL" clId="{28212DB2-B032-48ED-A4C7-693E46F02485}" dt="2026-04-08T19:10:39.375" v="66"/>
          <ac:spMkLst>
            <pc:docMk/>
            <pc:sldMk cId="1658511216" sldId="2147482315"/>
            <ac:spMk id="62" creationId="{70B97A4F-DF1B-5AF5-82E4-B39AA4B37FAE}"/>
          </ac:spMkLst>
        </pc:spChg>
        <pc:spChg chg="del">
          <ac:chgData name="Tulac, Suzana" userId="08224a06-fac0-4fa5-b4c8-ecf9da05181c" providerId="ADAL" clId="{28212DB2-B032-48ED-A4C7-693E46F02485}" dt="2026-04-08T19:16:37.744" v="73" actId="478"/>
          <ac:spMkLst>
            <pc:docMk/>
            <pc:sldMk cId="1658511216" sldId="2147482315"/>
            <ac:spMk id="64" creationId="{85A24322-8DE4-12BB-58B3-BB6679F5F478}"/>
          </ac:spMkLst>
        </pc:spChg>
        <pc:spChg chg="del">
          <ac:chgData name="Tulac, Suzana" userId="08224a06-fac0-4fa5-b4c8-ecf9da05181c" providerId="ADAL" clId="{28212DB2-B032-48ED-A4C7-693E46F02485}" dt="2026-04-08T19:16:36.071" v="72" actId="478"/>
          <ac:spMkLst>
            <pc:docMk/>
            <pc:sldMk cId="1658511216" sldId="2147482315"/>
            <ac:spMk id="65" creationId="{64803811-6869-005E-5E2D-AFF8CE210141}"/>
          </ac:spMkLst>
        </pc:spChg>
        <pc:spChg chg="mod">
          <ac:chgData name="Tulac, Suzana" userId="08224a06-fac0-4fa5-b4c8-ecf9da05181c" providerId="ADAL" clId="{28212DB2-B032-48ED-A4C7-693E46F02485}" dt="2026-04-08T19:17:31.249" v="77" actId="207"/>
          <ac:spMkLst>
            <pc:docMk/>
            <pc:sldMk cId="1658511216" sldId="2147482315"/>
            <ac:spMk id="69" creationId="{1A1B93AB-C3C2-6B55-ABF5-F3AE4DF692C1}"/>
          </ac:spMkLst>
        </pc:spChg>
        <pc:spChg chg="add mod">
          <ac:chgData name="Tulac, Suzana" userId="08224a06-fac0-4fa5-b4c8-ecf9da05181c" providerId="ADAL" clId="{28212DB2-B032-48ED-A4C7-693E46F02485}" dt="2026-04-08T19:10:39.375" v="66"/>
          <ac:spMkLst>
            <pc:docMk/>
            <pc:sldMk cId="1658511216" sldId="2147482315"/>
            <ac:spMk id="71" creationId="{0B80CD89-E3A1-B20C-F6F8-0A9BEB8C1CDE}"/>
          </ac:spMkLst>
        </pc:spChg>
        <pc:spChg chg="add mod">
          <ac:chgData name="Tulac, Suzana" userId="08224a06-fac0-4fa5-b4c8-ecf9da05181c" providerId="ADAL" clId="{28212DB2-B032-48ED-A4C7-693E46F02485}" dt="2026-04-08T19:17:31.249" v="77" actId="207"/>
          <ac:spMkLst>
            <pc:docMk/>
            <pc:sldMk cId="1658511216" sldId="2147482315"/>
            <ac:spMk id="72" creationId="{C254ADE5-C40A-6A2F-16B8-5C4F66D0E4A1}"/>
          </ac:spMkLst>
        </pc:spChg>
        <pc:spChg chg="mod">
          <ac:chgData name="Tulac, Suzana" userId="08224a06-fac0-4fa5-b4c8-ecf9da05181c" providerId="ADAL" clId="{28212DB2-B032-48ED-A4C7-693E46F02485}" dt="2026-04-08T19:10:39.375" v="66"/>
          <ac:spMkLst>
            <pc:docMk/>
            <pc:sldMk cId="1658511216" sldId="2147482315"/>
            <ac:spMk id="76" creationId="{2BC20A72-6143-392B-BAC1-DE9DCD965C78}"/>
          </ac:spMkLst>
        </pc:spChg>
        <pc:spChg chg="mod">
          <ac:chgData name="Tulac, Suzana" userId="08224a06-fac0-4fa5-b4c8-ecf9da05181c" providerId="ADAL" clId="{28212DB2-B032-48ED-A4C7-693E46F02485}" dt="2026-04-08T19:10:39.375" v="66"/>
          <ac:spMkLst>
            <pc:docMk/>
            <pc:sldMk cId="1658511216" sldId="2147482315"/>
            <ac:spMk id="78" creationId="{315D3138-4E97-1E59-6EEF-F8A4221DA83B}"/>
          </ac:spMkLst>
        </pc:spChg>
        <pc:spChg chg="mod">
          <ac:chgData name="Tulac, Suzana" userId="08224a06-fac0-4fa5-b4c8-ecf9da05181c" providerId="ADAL" clId="{28212DB2-B032-48ED-A4C7-693E46F02485}" dt="2026-04-08T19:10:39.375" v="66"/>
          <ac:spMkLst>
            <pc:docMk/>
            <pc:sldMk cId="1658511216" sldId="2147482315"/>
            <ac:spMk id="82" creationId="{99396F5B-CDC6-469E-058C-E345D19A6CA9}"/>
          </ac:spMkLst>
        </pc:spChg>
        <pc:spChg chg="mod">
          <ac:chgData name="Tulac, Suzana" userId="08224a06-fac0-4fa5-b4c8-ecf9da05181c" providerId="ADAL" clId="{28212DB2-B032-48ED-A4C7-693E46F02485}" dt="2026-04-08T19:10:39.375" v="66"/>
          <ac:spMkLst>
            <pc:docMk/>
            <pc:sldMk cId="1658511216" sldId="2147482315"/>
            <ac:spMk id="84" creationId="{F74DE9E1-1478-2E36-D188-4051B626CE64}"/>
          </ac:spMkLst>
        </pc:spChg>
        <pc:grpChg chg="del">
          <ac:chgData name="Tulac, Suzana" userId="08224a06-fac0-4fa5-b4c8-ecf9da05181c" providerId="ADAL" clId="{28212DB2-B032-48ED-A4C7-693E46F02485}" dt="2026-04-08T19:10:30.057" v="64" actId="478"/>
          <ac:grpSpMkLst>
            <pc:docMk/>
            <pc:sldMk cId="1658511216" sldId="2147482315"/>
            <ac:grpSpMk id="34" creationId="{0E79054D-AE07-7746-0FC8-C9AADA948F3E}"/>
          </ac:grpSpMkLst>
        </pc:grpChg>
        <pc:grpChg chg="del">
          <ac:chgData name="Tulac, Suzana" userId="08224a06-fac0-4fa5-b4c8-ecf9da05181c" providerId="ADAL" clId="{28212DB2-B032-48ED-A4C7-693E46F02485}" dt="2026-04-08T19:16:37.744" v="73" actId="478"/>
          <ac:grpSpMkLst>
            <pc:docMk/>
            <pc:sldMk cId="1658511216" sldId="2147482315"/>
            <ac:grpSpMk id="51" creationId="{15D939CC-9D59-0FEB-FDBD-A0AC6D310584}"/>
          </ac:grpSpMkLst>
        </pc:grpChg>
        <pc:grpChg chg="del">
          <ac:chgData name="Tulac, Suzana" userId="08224a06-fac0-4fa5-b4c8-ecf9da05181c" providerId="ADAL" clId="{28212DB2-B032-48ED-A4C7-693E46F02485}" dt="2026-04-08T19:16:34.008" v="71" actId="478"/>
          <ac:grpSpMkLst>
            <pc:docMk/>
            <pc:sldMk cId="1658511216" sldId="2147482315"/>
            <ac:grpSpMk id="52" creationId="{379E066A-E5F1-E710-C7EF-7496441ADA28}"/>
          </ac:grpSpMkLst>
        </pc:grpChg>
        <pc:grpChg chg="del">
          <ac:chgData name="Tulac, Suzana" userId="08224a06-fac0-4fa5-b4c8-ecf9da05181c" providerId="ADAL" clId="{28212DB2-B032-48ED-A4C7-693E46F02485}" dt="2026-04-08T19:16:32.455" v="70" actId="478"/>
          <ac:grpSpMkLst>
            <pc:docMk/>
            <pc:sldMk cId="1658511216" sldId="2147482315"/>
            <ac:grpSpMk id="54" creationId="{23BAAEA1-C843-EA95-1200-764F23F2FF5F}"/>
          </ac:grpSpMkLst>
        </pc:grpChg>
        <pc:grpChg chg="del">
          <ac:chgData name="Tulac, Suzana" userId="08224a06-fac0-4fa5-b4c8-ecf9da05181c" providerId="ADAL" clId="{28212DB2-B032-48ED-A4C7-693E46F02485}" dt="2026-04-08T19:16:36.071" v="72" actId="478"/>
          <ac:grpSpMkLst>
            <pc:docMk/>
            <pc:sldMk cId="1658511216" sldId="2147482315"/>
            <ac:grpSpMk id="60" creationId="{8C20D627-56F4-2A42-FA6B-7DC1D40E8829}"/>
          </ac:grpSpMkLst>
        </pc:grpChg>
      </pc:sldChg>
    </pc:docChg>
  </pc:docChgLst>
  <pc:docChgLst>
    <pc:chgData name="Pierick, Jojo" userId="c5e83123-a0c2-4f3b-832e-cf5e5c5b3306" providerId="ADAL" clId="{F56D1641-3F44-4E84-9500-590FFAFCBCEF}"/>
    <pc:docChg chg="undo custSel addSld delSld modSld modSection">
      <pc:chgData name="Pierick, Jojo" userId="c5e83123-a0c2-4f3b-832e-cf5e5c5b3306" providerId="ADAL" clId="{F56D1641-3F44-4E84-9500-590FFAFCBCEF}" dt="2026-04-08T20:33:46.229" v="350" actId="20577"/>
      <pc:docMkLst>
        <pc:docMk/>
      </pc:docMkLst>
      <pc:sldChg chg="modSp mod">
        <pc:chgData name="Pierick, Jojo" userId="c5e83123-a0c2-4f3b-832e-cf5e5c5b3306" providerId="ADAL" clId="{F56D1641-3F44-4E84-9500-590FFAFCBCEF}" dt="2026-04-08T18:46:29.440" v="219" actId="20577"/>
        <pc:sldMkLst>
          <pc:docMk/>
          <pc:sldMk cId="573134895" sldId="3100"/>
        </pc:sldMkLst>
        <pc:spChg chg="mod">
          <ac:chgData name="Pierick, Jojo" userId="c5e83123-a0c2-4f3b-832e-cf5e5c5b3306" providerId="ADAL" clId="{F56D1641-3F44-4E84-9500-590FFAFCBCEF}" dt="2026-04-08T18:46:29.440" v="219" actId="20577"/>
          <ac:spMkLst>
            <pc:docMk/>
            <pc:sldMk cId="573134895" sldId="3100"/>
            <ac:spMk id="24" creationId="{45698A62-92A7-0F5A-B7D7-06510F335664}"/>
          </ac:spMkLst>
        </pc:spChg>
      </pc:sldChg>
      <pc:sldChg chg="modNotesTx">
        <pc:chgData name="Pierick, Jojo" userId="c5e83123-a0c2-4f3b-832e-cf5e5c5b3306" providerId="ADAL" clId="{F56D1641-3F44-4E84-9500-590FFAFCBCEF}" dt="2026-04-08T20:33:46.229" v="350" actId="20577"/>
        <pc:sldMkLst>
          <pc:docMk/>
          <pc:sldMk cId="1163808780" sldId="3230"/>
        </pc:sldMkLst>
      </pc:sldChg>
      <pc:sldChg chg="modSp mod">
        <pc:chgData name="Pierick, Jojo" userId="c5e83123-a0c2-4f3b-832e-cf5e5c5b3306" providerId="ADAL" clId="{F56D1641-3F44-4E84-9500-590FFAFCBCEF}" dt="2026-04-08T18:50:44.058" v="319" actId="1076"/>
        <pc:sldMkLst>
          <pc:docMk/>
          <pc:sldMk cId="3101152139" sldId="3233"/>
        </pc:sldMkLst>
        <pc:spChg chg="mod">
          <ac:chgData name="Pierick, Jojo" userId="c5e83123-a0c2-4f3b-832e-cf5e5c5b3306" providerId="ADAL" clId="{F56D1641-3F44-4E84-9500-590FFAFCBCEF}" dt="2026-04-08T18:50:44.058" v="319" actId="1076"/>
          <ac:spMkLst>
            <pc:docMk/>
            <pc:sldMk cId="3101152139" sldId="3233"/>
            <ac:spMk id="47" creationId="{C8D113BB-9F08-44F6-8298-4F69C5293DD0}"/>
          </ac:spMkLst>
        </pc:spChg>
      </pc:sldChg>
      <pc:sldChg chg="modSp mod">
        <pc:chgData name="Pierick, Jojo" userId="c5e83123-a0c2-4f3b-832e-cf5e5c5b3306" providerId="ADAL" clId="{F56D1641-3F44-4E84-9500-590FFAFCBCEF}" dt="2026-04-08T18:31:32.410" v="130" actId="20577"/>
        <pc:sldMkLst>
          <pc:docMk/>
          <pc:sldMk cId="3393554519" sldId="3264"/>
        </pc:sldMkLst>
        <pc:spChg chg="mod">
          <ac:chgData name="Pierick, Jojo" userId="c5e83123-a0c2-4f3b-832e-cf5e5c5b3306" providerId="ADAL" clId="{F56D1641-3F44-4E84-9500-590FFAFCBCEF}" dt="2026-04-08T18:31:24.631" v="129" actId="20577"/>
          <ac:spMkLst>
            <pc:docMk/>
            <pc:sldMk cId="3393554519" sldId="3264"/>
            <ac:spMk id="13" creationId="{03F188BE-2185-4D41-8F93-DB1C374864CE}"/>
          </ac:spMkLst>
        </pc:spChg>
        <pc:spChg chg="mod">
          <ac:chgData name="Pierick, Jojo" userId="c5e83123-a0c2-4f3b-832e-cf5e5c5b3306" providerId="ADAL" clId="{F56D1641-3F44-4E84-9500-590FFAFCBCEF}" dt="2026-04-08T18:31:32.410" v="130" actId="20577"/>
          <ac:spMkLst>
            <pc:docMk/>
            <pc:sldMk cId="3393554519" sldId="3264"/>
            <ac:spMk id="14" creationId="{2A03A5B9-BAF6-46D5-9F8B-31A136F308BB}"/>
          </ac:spMkLst>
        </pc:spChg>
      </pc:sldChg>
      <pc:sldChg chg="modSp mod">
        <pc:chgData name="Pierick, Jojo" userId="c5e83123-a0c2-4f3b-832e-cf5e5c5b3306" providerId="ADAL" clId="{F56D1641-3F44-4E84-9500-590FFAFCBCEF}" dt="2026-04-08T18:47:44.498" v="268" actId="20577"/>
        <pc:sldMkLst>
          <pc:docMk/>
          <pc:sldMk cId="3604251575" sldId="3288"/>
        </pc:sldMkLst>
        <pc:spChg chg="mod">
          <ac:chgData name="Pierick, Jojo" userId="c5e83123-a0c2-4f3b-832e-cf5e5c5b3306" providerId="ADAL" clId="{F56D1641-3F44-4E84-9500-590FFAFCBCEF}" dt="2026-04-08T18:47:44.498" v="268" actId="20577"/>
          <ac:spMkLst>
            <pc:docMk/>
            <pc:sldMk cId="3604251575" sldId="3288"/>
            <ac:spMk id="2" creationId="{5EF6A508-A081-4811-B47E-DE48671FD574}"/>
          </ac:spMkLst>
        </pc:spChg>
        <pc:spChg chg="mod">
          <ac:chgData name="Pierick, Jojo" userId="c5e83123-a0c2-4f3b-832e-cf5e5c5b3306" providerId="ADAL" clId="{F56D1641-3F44-4E84-9500-590FFAFCBCEF}" dt="2026-04-08T18:47:41.565" v="266" actId="1076"/>
          <ac:spMkLst>
            <pc:docMk/>
            <pc:sldMk cId="3604251575" sldId="3288"/>
            <ac:spMk id="13" creationId="{7124E434-137D-49F8-84BC-7A466B8FEB7F}"/>
          </ac:spMkLst>
        </pc:spChg>
      </pc:sldChg>
      <pc:sldChg chg="modSp mod">
        <pc:chgData name="Pierick, Jojo" userId="c5e83123-a0c2-4f3b-832e-cf5e5c5b3306" providerId="ADAL" clId="{F56D1641-3F44-4E84-9500-590FFAFCBCEF}" dt="2026-04-08T18:41:24.685" v="211" actId="20577"/>
        <pc:sldMkLst>
          <pc:docMk/>
          <pc:sldMk cId="3307182981" sldId="3367"/>
        </pc:sldMkLst>
        <pc:spChg chg="mod">
          <ac:chgData name="Pierick, Jojo" userId="c5e83123-a0c2-4f3b-832e-cf5e5c5b3306" providerId="ADAL" clId="{F56D1641-3F44-4E84-9500-590FFAFCBCEF}" dt="2026-04-08T18:41:24.685" v="211" actId="20577"/>
          <ac:spMkLst>
            <pc:docMk/>
            <pc:sldMk cId="3307182981" sldId="3367"/>
            <ac:spMk id="41" creationId="{8126473A-E852-7A4B-881B-79E92EFFB60E}"/>
          </ac:spMkLst>
        </pc:spChg>
      </pc:sldChg>
      <pc:sldChg chg="modSp mod">
        <pc:chgData name="Pierick, Jojo" userId="c5e83123-a0c2-4f3b-832e-cf5e5c5b3306" providerId="ADAL" clId="{F56D1641-3F44-4E84-9500-590FFAFCBCEF}" dt="2026-04-08T18:29:04.992" v="48" actId="1035"/>
        <pc:sldMkLst>
          <pc:docMk/>
          <pc:sldMk cId="1517701515" sldId="3393"/>
        </pc:sldMkLst>
        <pc:spChg chg="mod">
          <ac:chgData name="Pierick, Jojo" userId="c5e83123-a0c2-4f3b-832e-cf5e5c5b3306" providerId="ADAL" clId="{F56D1641-3F44-4E84-9500-590FFAFCBCEF}" dt="2026-04-08T18:29:04.992" v="48" actId="1035"/>
          <ac:spMkLst>
            <pc:docMk/>
            <pc:sldMk cId="1517701515" sldId="3393"/>
            <ac:spMk id="2" creationId="{8258B0E6-DFED-6F4F-8186-E32517D49A75}"/>
          </ac:spMkLst>
        </pc:spChg>
        <pc:spChg chg="mod">
          <ac:chgData name="Pierick, Jojo" userId="c5e83123-a0c2-4f3b-832e-cf5e5c5b3306" providerId="ADAL" clId="{F56D1641-3F44-4E84-9500-590FFAFCBCEF}" dt="2026-04-08T18:28:51.236" v="44" actId="20577"/>
          <ac:spMkLst>
            <pc:docMk/>
            <pc:sldMk cId="1517701515" sldId="3393"/>
            <ac:spMk id="5" creationId="{00000000-0000-0000-0000-000000000000}"/>
          </ac:spMkLst>
        </pc:spChg>
      </pc:sldChg>
      <pc:sldChg chg="modSp mod">
        <pc:chgData name="Pierick, Jojo" userId="c5e83123-a0c2-4f3b-832e-cf5e5c5b3306" providerId="ADAL" clId="{F56D1641-3F44-4E84-9500-590FFAFCBCEF}" dt="2026-04-08T18:27:46.183" v="7" actId="20577"/>
        <pc:sldMkLst>
          <pc:docMk/>
          <pc:sldMk cId="2613736222" sldId="3397"/>
        </pc:sldMkLst>
        <pc:spChg chg="mod">
          <ac:chgData name="Pierick, Jojo" userId="c5e83123-a0c2-4f3b-832e-cf5e5c5b3306" providerId="ADAL" clId="{F56D1641-3F44-4E84-9500-590FFAFCBCEF}" dt="2026-04-08T18:27:46.183" v="7" actId="20577"/>
          <ac:spMkLst>
            <pc:docMk/>
            <pc:sldMk cId="2613736222" sldId="3397"/>
            <ac:spMk id="29" creationId="{01DFFAFE-1BF2-D647-9A29-EF9FA382AED2}"/>
          </ac:spMkLst>
        </pc:spChg>
      </pc:sldChg>
      <pc:sldChg chg="modSp mod">
        <pc:chgData name="Pierick, Jojo" userId="c5e83123-a0c2-4f3b-832e-cf5e5c5b3306" providerId="ADAL" clId="{F56D1641-3F44-4E84-9500-590FFAFCBCEF}" dt="2026-04-08T18:28:04.940" v="20" actId="20577"/>
        <pc:sldMkLst>
          <pc:docMk/>
          <pc:sldMk cId="495595315" sldId="3399"/>
        </pc:sldMkLst>
        <pc:spChg chg="mod">
          <ac:chgData name="Pierick, Jojo" userId="c5e83123-a0c2-4f3b-832e-cf5e5c5b3306" providerId="ADAL" clId="{F56D1641-3F44-4E84-9500-590FFAFCBCEF}" dt="2026-04-08T18:28:04.940" v="20" actId="20577"/>
          <ac:spMkLst>
            <pc:docMk/>
            <pc:sldMk cId="495595315" sldId="3399"/>
            <ac:spMk id="28" creationId="{92F481D7-B016-4F92-BEBD-2E94E95CCB54}"/>
          </ac:spMkLst>
        </pc:spChg>
      </pc:sldChg>
      <pc:sldChg chg="modSp mod">
        <pc:chgData name="Pierick, Jojo" userId="c5e83123-a0c2-4f3b-832e-cf5e5c5b3306" providerId="ADAL" clId="{F56D1641-3F44-4E84-9500-590FFAFCBCEF}" dt="2026-04-08T18:28:25.559" v="23" actId="1076"/>
        <pc:sldMkLst>
          <pc:docMk/>
          <pc:sldMk cId="2926317627" sldId="3400"/>
        </pc:sldMkLst>
        <pc:spChg chg="mod">
          <ac:chgData name="Pierick, Jojo" userId="c5e83123-a0c2-4f3b-832e-cf5e5c5b3306" providerId="ADAL" clId="{F56D1641-3F44-4E84-9500-590FFAFCBCEF}" dt="2026-04-08T18:28:25.559" v="23" actId="1076"/>
          <ac:spMkLst>
            <pc:docMk/>
            <pc:sldMk cId="2926317627" sldId="3400"/>
            <ac:spMk id="3" creationId="{6F688351-55C8-1AA7-04A9-73F88CEB5578}"/>
          </ac:spMkLst>
        </pc:spChg>
      </pc:sldChg>
      <pc:sldChg chg="delSp modSp mod">
        <pc:chgData name="Pierick, Jojo" userId="c5e83123-a0c2-4f3b-832e-cf5e5c5b3306" providerId="ADAL" clId="{F56D1641-3F44-4E84-9500-590FFAFCBCEF}" dt="2026-04-08T18:30:04.420" v="79" actId="1076"/>
        <pc:sldMkLst>
          <pc:docMk/>
          <pc:sldMk cId="3548150308" sldId="3401"/>
        </pc:sldMkLst>
        <pc:spChg chg="mod">
          <ac:chgData name="Pierick, Jojo" userId="c5e83123-a0c2-4f3b-832e-cf5e5c5b3306" providerId="ADAL" clId="{F56D1641-3F44-4E84-9500-590FFAFCBCEF}" dt="2026-04-08T18:29:21.884" v="56" actId="20577"/>
          <ac:spMkLst>
            <pc:docMk/>
            <pc:sldMk cId="3548150308" sldId="3401"/>
            <ac:spMk id="3" creationId="{6F688351-55C8-1AA7-04A9-73F88CEB5578}"/>
          </ac:spMkLst>
        </pc:spChg>
        <pc:spChg chg="mod">
          <ac:chgData name="Pierick, Jojo" userId="c5e83123-a0c2-4f3b-832e-cf5e5c5b3306" providerId="ADAL" clId="{F56D1641-3F44-4E84-9500-590FFAFCBCEF}" dt="2026-04-08T18:30:04.420" v="79" actId="1076"/>
          <ac:spMkLst>
            <pc:docMk/>
            <pc:sldMk cId="3548150308" sldId="3401"/>
            <ac:spMk id="11" creationId="{291D4EB0-9702-4AFD-A81F-42AD854641E2}"/>
          </ac:spMkLst>
        </pc:spChg>
        <pc:spChg chg="del mod">
          <ac:chgData name="Pierick, Jojo" userId="c5e83123-a0c2-4f3b-832e-cf5e5c5b3306" providerId="ADAL" clId="{F56D1641-3F44-4E84-9500-590FFAFCBCEF}" dt="2026-04-08T18:30:01.529" v="78"/>
          <ac:spMkLst>
            <pc:docMk/>
            <pc:sldMk cId="3548150308" sldId="3401"/>
            <ac:spMk id="12" creationId="{CA830568-49C0-29DA-3525-9A5683BBAEEA}"/>
          </ac:spMkLst>
        </pc:spChg>
      </pc:sldChg>
      <pc:sldChg chg="modSp mod">
        <pc:chgData name="Pierick, Jojo" userId="c5e83123-a0c2-4f3b-832e-cf5e5c5b3306" providerId="ADAL" clId="{F56D1641-3F44-4E84-9500-590FFAFCBCEF}" dt="2026-04-08T18:31:14.346" v="113" actId="20577"/>
        <pc:sldMkLst>
          <pc:docMk/>
          <pc:sldMk cId="1090400965" sldId="3402"/>
        </pc:sldMkLst>
        <pc:spChg chg="mod">
          <ac:chgData name="Pierick, Jojo" userId="c5e83123-a0c2-4f3b-832e-cf5e5c5b3306" providerId="ADAL" clId="{F56D1641-3F44-4E84-9500-590FFAFCBCEF}" dt="2026-04-08T18:31:11.141" v="112" actId="20577"/>
          <ac:spMkLst>
            <pc:docMk/>
            <pc:sldMk cId="1090400965" sldId="3402"/>
            <ac:spMk id="2" creationId="{F58F556E-FE11-D644-96C5-66EFD7680504}"/>
          </ac:spMkLst>
        </pc:spChg>
        <pc:spChg chg="mod">
          <ac:chgData name="Pierick, Jojo" userId="c5e83123-a0c2-4f3b-832e-cf5e5c5b3306" providerId="ADAL" clId="{F56D1641-3F44-4E84-9500-590FFAFCBCEF}" dt="2026-04-08T18:31:14.346" v="113" actId="20577"/>
          <ac:spMkLst>
            <pc:docMk/>
            <pc:sldMk cId="1090400965" sldId="3402"/>
            <ac:spMk id="14" creationId="{1842170B-FA23-CFED-F00F-AED8AD61F391}"/>
          </ac:spMkLst>
        </pc:spChg>
      </pc:sldChg>
      <pc:sldChg chg="modSp mod">
        <pc:chgData name="Pierick, Jojo" userId="c5e83123-a0c2-4f3b-832e-cf5e5c5b3306" providerId="ADAL" clId="{F56D1641-3F44-4E84-9500-590FFAFCBCEF}" dt="2026-04-08T18:30:48.309" v="104" actId="20577"/>
        <pc:sldMkLst>
          <pc:docMk/>
          <pc:sldMk cId="1803161002" sldId="3413"/>
        </pc:sldMkLst>
        <pc:spChg chg="mod">
          <ac:chgData name="Pierick, Jojo" userId="c5e83123-a0c2-4f3b-832e-cf5e5c5b3306" providerId="ADAL" clId="{F56D1641-3F44-4E84-9500-590FFAFCBCEF}" dt="2026-04-08T18:30:46.580" v="103" actId="20577"/>
          <ac:spMkLst>
            <pc:docMk/>
            <pc:sldMk cId="1803161002" sldId="3413"/>
            <ac:spMk id="10" creationId="{E6253362-E892-9E0C-38D7-C353764204AB}"/>
          </ac:spMkLst>
        </pc:spChg>
        <pc:spChg chg="mod">
          <ac:chgData name="Pierick, Jojo" userId="c5e83123-a0c2-4f3b-832e-cf5e5c5b3306" providerId="ADAL" clId="{F56D1641-3F44-4E84-9500-590FFAFCBCEF}" dt="2026-04-08T18:30:48.309" v="104" actId="20577"/>
          <ac:spMkLst>
            <pc:docMk/>
            <pc:sldMk cId="1803161002" sldId="3413"/>
            <ac:spMk id="11" creationId="{C71480EC-EFC4-8B4F-6D39-664DDF8413AC}"/>
          </ac:spMkLst>
        </pc:spChg>
      </pc:sldChg>
      <pc:sldChg chg="modSp mod">
        <pc:chgData name="Pierick, Jojo" userId="c5e83123-a0c2-4f3b-832e-cf5e5c5b3306" providerId="ADAL" clId="{F56D1641-3F44-4E84-9500-590FFAFCBCEF}" dt="2026-04-08T18:47:13.228" v="238" actId="20577"/>
        <pc:sldMkLst>
          <pc:docMk/>
          <pc:sldMk cId="3124385778" sldId="3420"/>
        </pc:sldMkLst>
        <pc:spChg chg="mod">
          <ac:chgData name="Pierick, Jojo" userId="c5e83123-a0c2-4f3b-832e-cf5e5c5b3306" providerId="ADAL" clId="{F56D1641-3F44-4E84-9500-590FFAFCBCEF}" dt="2026-04-08T18:47:13.228" v="238" actId="20577"/>
          <ac:spMkLst>
            <pc:docMk/>
            <pc:sldMk cId="3124385778" sldId="3420"/>
            <ac:spMk id="12" creationId="{3FBBFAC8-DD69-3B4A-AB1A-A7ABF1741E47}"/>
          </ac:spMkLst>
        </pc:spChg>
      </pc:sldChg>
      <pc:sldChg chg="modSp mod">
        <pc:chgData name="Pierick, Jojo" userId="c5e83123-a0c2-4f3b-832e-cf5e5c5b3306" providerId="ADAL" clId="{F56D1641-3F44-4E84-9500-590FFAFCBCEF}" dt="2026-04-08T18:46:34.560" v="220" actId="20577"/>
        <pc:sldMkLst>
          <pc:docMk/>
          <pc:sldMk cId="272564482" sldId="2145707068"/>
        </pc:sldMkLst>
        <pc:spChg chg="mod">
          <ac:chgData name="Pierick, Jojo" userId="c5e83123-a0c2-4f3b-832e-cf5e5c5b3306" providerId="ADAL" clId="{F56D1641-3F44-4E84-9500-590FFAFCBCEF}" dt="2026-04-08T18:46:34.560" v="220" actId="20577"/>
          <ac:spMkLst>
            <pc:docMk/>
            <pc:sldMk cId="272564482" sldId="2145707068"/>
            <ac:spMk id="2" creationId="{B4AA4978-73A7-2929-45E8-EA659A24510C}"/>
          </ac:spMkLst>
        </pc:spChg>
      </pc:sldChg>
      <pc:sldChg chg="modSp mod">
        <pc:chgData name="Pierick, Jojo" userId="c5e83123-a0c2-4f3b-832e-cf5e5c5b3306" providerId="ADAL" clId="{F56D1641-3F44-4E84-9500-590FFAFCBCEF}" dt="2026-04-08T18:48:50.229" v="292" actId="1076"/>
        <pc:sldMkLst>
          <pc:docMk/>
          <pc:sldMk cId="700417400" sldId="2145707078"/>
        </pc:sldMkLst>
        <pc:spChg chg="mod">
          <ac:chgData name="Pierick, Jojo" userId="c5e83123-a0c2-4f3b-832e-cf5e5c5b3306" providerId="ADAL" clId="{F56D1641-3F44-4E84-9500-590FFAFCBCEF}" dt="2026-04-08T18:48:43.298" v="289" actId="1037"/>
          <ac:spMkLst>
            <pc:docMk/>
            <pc:sldMk cId="700417400" sldId="2145707078"/>
            <ac:spMk id="8" creationId="{AAC5FC50-5436-591E-0734-FAD2D8B5530E}"/>
          </ac:spMkLst>
        </pc:spChg>
        <pc:spChg chg="mod">
          <ac:chgData name="Pierick, Jojo" userId="c5e83123-a0c2-4f3b-832e-cf5e5c5b3306" providerId="ADAL" clId="{F56D1641-3F44-4E84-9500-590FFAFCBCEF}" dt="2026-04-08T18:48:43.298" v="289" actId="1037"/>
          <ac:spMkLst>
            <pc:docMk/>
            <pc:sldMk cId="700417400" sldId="2145707078"/>
            <ac:spMk id="9" creationId="{80168550-B05A-8028-11BD-8E2127158438}"/>
          </ac:spMkLst>
        </pc:spChg>
        <pc:spChg chg="mod">
          <ac:chgData name="Pierick, Jojo" userId="c5e83123-a0c2-4f3b-832e-cf5e5c5b3306" providerId="ADAL" clId="{F56D1641-3F44-4E84-9500-590FFAFCBCEF}" dt="2026-04-08T18:48:50.229" v="292" actId="1076"/>
          <ac:spMkLst>
            <pc:docMk/>
            <pc:sldMk cId="700417400" sldId="2145707078"/>
            <ac:spMk id="11" creationId="{291D4EB0-9702-4AFD-A81F-42AD854641E2}"/>
          </ac:spMkLst>
        </pc:spChg>
        <pc:spChg chg="mod">
          <ac:chgData name="Pierick, Jojo" userId="c5e83123-a0c2-4f3b-832e-cf5e5c5b3306" providerId="ADAL" clId="{F56D1641-3F44-4E84-9500-590FFAFCBCEF}" dt="2026-04-08T18:30:20.914" v="102" actId="20577"/>
          <ac:spMkLst>
            <pc:docMk/>
            <pc:sldMk cId="700417400" sldId="2145707078"/>
            <ac:spMk id="22" creationId="{877A49DA-077D-99B2-FE1E-DCE329E0E260}"/>
          </ac:spMkLst>
        </pc:spChg>
        <pc:graphicFrameChg chg="mod">
          <ac:chgData name="Pierick, Jojo" userId="c5e83123-a0c2-4f3b-832e-cf5e5c5b3306" providerId="ADAL" clId="{F56D1641-3F44-4E84-9500-590FFAFCBCEF}" dt="2026-04-08T18:48:43.298" v="289" actId="1037"/>
          <ac:graphicFrameMkLst>
            <pc:docMk/>
            <pc:sldMk cId="700417400" sldId="2145707078"/>
            <ac:graphicFrameMk id="5" creationId="{C85C24B0-5ACB-D42F-BBDE-FF7E3259329C}"/>
          </ac:graphicFrameMkLst>
        </pc:graphicFrameChg>
      </pc:sldChg>
      <pc:sldChg chg="modNotesTx">
        <pc:chgData name="Pierick, Jojo" userId="c5e83123-a0c2-4f3b-832e-cf5e5c5b3306" providerId="ADAL" clId="{F56D1641-3F44-4E84-9500-590FFAFCBCEF}" dt="2026-04-08T20:33:09.608" v="349" actId="20577"/>
        <pc:sldMkLst>
          <pc:docMk/>
          <pc:sldMk cId="1830886353" sldId="2145707085"/>
        </pc:sldMkLst>
      </pc:sldChg>
      <pc:sldChg chg="modSp mod">
        <pc:chgData name="Pierick, Jojo" userId="c5e83123-a0c2-4f3b-832e-cf5e5c5b3306" providerId="ADAL" clId="{F56D1641-3F44-4E84-9500-590FFAFCBCEF}" dt="2026-04-08T18:39:45.450" v="182" actId="1076"/>
        <pc:sldMkLst>
          <pc:docMk/>
          <pc:sldMk cId="1538348985" sldId="2147482219"/>
        </pc:sldMkLst>
        <pc:spChg chg="mod">
          <ac:chgData name="Pierick, Jojo" userId="c5e83123-a0c2-4f3b-832e-cf5e5c5b3306" providerId="ADAL" clId="{F56D1641-3F44-4E84-9500-590FFAFCBCEF}" dt="2026-04-08T18:39:45.450" v="182" actId="1076"/>
          <ac:spMkLst>
            <pc:docMk/>
            <pc:sldMk cId="1538348985" sldId="2147482219"/>
            <ac:spMk id="52264" creationId="{9FF27334-37BD-741B-BBC9-5C816550085F}"/>
          </ac:spMkLst>
        </pc:spChg>
      </pc:sldChg>
      <pc:sldChg chg="modSp mod">
        <pc:chgData name="Pierick, Jojo" userId="c5e83123-a0c2-4f3b-832e-cf5e5c5b3306" providerId="ADAL" clId="{F56D1641-3F44-4E84-9500-590FFAFCBCEF}" dt="2026-04-08T18:39:00.973" v="172" actId="20577"/>
        <pc:sldMkLst>
          <pc:docMk/>
          <pc:sldMk cId="3743437638" sldId="2147482226"/>
        </pc:sldMkLst>
        <pc:spChg chg="mod">
          <ac:chgData name="Pierick, Jojo" userId="c5e83123-a0c2-4f3b-832e-cf5e5c5b3306" providerId="ADAL" clId="{F56D1641-3F44-4E84-9500-590FFAFCBCEF}" dt="2026-04-08T18:39:00.973" v="172" actId="20577"/>
          <ac:spMkLst>
            <pc:docMk/>
            <pc:sldMk cId="3743437638" sldId="2147482226"/>
            <ac:spMk id="19" creationId="{21FEC9EC-716B-3E63-9640-7889FCF5EF7F}"/>
          </ac:spMkLst>
        </pc:spChg>
      </pc:sldChg>
      <pc:sldChg chg="modSp mod">
        <pc:chgData name="Pierick, Jojo" userId="c5e83123-a0c2-4f3b-832e-cf5e5c5b3306" providerId="ADAL" clId="{F56D1641-3F44-4E84-9500-590FFAFCBCEF}" dt="2026-04-08T18:44:23.036" v="212" actId="20577"/>
        <pc:sldMkLst>
          <pc:docMk/>
          <pc:sldMk cId="434353443" sldId="2147482256"/>
        </pc:sldMkLst>
        <pc:spChg chg="mod">
          <ac:chgData name="Pierick, Jojo" userId="c5e83123-a0c2-4f3b-832e-cf5e5c5b3306" providerId="ADAL" clId="{F56D1641-3F44-4E84-9500-590FFAFCBCEF}" dt="2026-04-08T18:44:23.036" v="212" actId="20577"/>
          <ac:spMkLst>
            <pc:docMk/>
            <pc:sldMk cId="434353443" sldId="2147482256"/>
            <ac:spMk id="6" creationId="{5F9A8DC3-1201-128A-46B9-7D9F0B3A0604}"/>
          </ac:spMkLst>
        </pc:spChg>
      </pc:sldChg>
      <pc:sldChg chg="delSp modSp mod">
        <pc:chgData name="Pierick, Jojo" userId="c5e83123-a0c2-4f3b-832e-cf5e5c5b3306" providerId="ADAL" clId="{F56D1641-3F44-4E84-9500-590FFAFCBCEF}" dt="2026-04-08T18:39:16.798" v="175"/>
        <pc:sldMkLst>
          <pc:docMk/>
          <pc:sldMk cId="970554526" sldId="2147482265"/>
        </pc:sldMkLst>
        <pc:spChg chg="del mod">
          <ac:chgData name="Pierick, Jojo" userId="c5e83123-a0c2-4f3b-832e-cf5e5c5b3306" providerId="ADAL" clId="{F56D1641-3F44-4E84-9500-590FFAFCBCEF}" dt="2026-04-08T18:33:01.075" v="145" actId="478"/>
          <ac:spMkLst>
            <pc:docMk/>
            <pc:sldMk cId="970554526" sldId="2147482265"/>
            <ac:spMk id="4" creationId="{E41DDC83-3E3C-92D3-E34E-9CE80395B135}"/>
          </ac:spMkLst>
        </pc:spChg>
        <pc:spChg chg="mod">
          <ac:chgData name="Pierick, Jojo" userId="c5e83123-a0c2-4f3b-832e-cf5e5c5b3306" providerId="ADAL" clId="{F56D1641-3F44-4E84-9500-590FFAFCBCEF}" dt="2026-04-08T18:39:16.798" v="175"/>
          <ac:spMkLst>
            <pc:docMk/>
            <pc:sldMk cId="970554526" sldId="2147482265"/>
            <ac:spMk id="16" creationId="{DA91835A-5169-DD1C-0168-EA8FADF90AC4}"/>
          </ac:spMkLst>
        </pc:spChg>
      </pc:sldChg>
      <pc:sldChg chg="modSp mod">
        <pc:chgData name="Pierick, Jojo" userId="c5e83123-a0c2-4f3b-832e-cf5e5c5b3306" providerId="ADAL" clId="{F56D1641-3F44-4E84-9500-590FFAFCBCEF}" dt="2026-04-08T18:49:21.897" v="294" actId="20577"/>
        <pc:sldMkLst>
          <pc:docMk/>
          <pc:sldMk cId="2512921709" sldId="2147482280"/>
        </pc:sldMkLst>
        <pc:graphicFrameChg chg="modGraphic">
          <ac:chgData name="Pierick, Jojo" userId="c5e83123-a0c2-4f3b-832e-cf5e5c5b3306" providerId="ADAL" clId="{F56D1641-3F44-4E84-9500-590FFAFCBCEF}" dt="2026-04-08T18:49:21.897" v="294" actId="20577"/>
          <ac:graphicFrameMkLst>
            <pc:docMk/>
            <pc:sldMk cId="2512921709" sldId="2147482280"/>
            <ac:graphicFrameMk id="41" creationId="{7CA15643-9255-FA48-9929-54F1EFD82334}"/>
          </ac:graphicFrameMkLst>
        </pc:graphicFrameChg>
      </pc:sldChg>
      <pc:sldChg chg="modSp mod">
        <pc:chgData name="Pierick, Jojo" userId="c5e83123-a0c2-4f3b-832e-cf5e5c5b3306" providerId="ADAL" clId="{F56D1641-3F44-4E84-9500-590FFAFCBCEF}" dt="2026-04-08T18:49:24.729" v="295" actId="20577"/>
        <pc:sldMkLst>
          <pc:docMk/>
          <pc:sldMk cId="2690929990" sldId="2147482281"/>
        </pc:sldMkLst>
        <pc:spChg chg="mod">
          <ac:chgData name="Pierick, Jojo" userId="c5e83123-a0c2-4f3b-832e-cf5e5c5b3306" providerId="ADAL" clId="{F56D1641-3F44-4E84-9500-590FFAFCBCEF}" dt="2026-04-08T18:32:19.274" v="135" actId="1076"/>
          <ac:spMkLst>
            <pc:docMk/>
            <pc:sldMk cId="2690929990" sldId="2147482281"/>
            <ac:spMk id="24" creationId="{96774106-97AB-E57D-B144-6DDA1005AA10}"/>
          </ac:spMkLst>
        </pc:spChg>
        <pc:graphicFrameChg chg="modGraphic">
          <ac:chgData name="Pierick, Jojo" userId="c5e83123-a0c2-4f3b-832e-cf5e5c5b3306" providerId="ADAL" clId="{F56D1641-3F44-4E84-9500-590FFAFCBCEF}" dt="2026-04-08T18:49:24.729" v="295" actId="20577"/>
          <ac:graphicFrameMkLst>
            <pc:docMk/>
            <pc:sldMk cId="2690929990" sldId="2147482281"/>
            <ac:graphicFrameMk id="37" creationId="{DFF910B3-1DF4-BAB8-32B0-101608E33B5A}"/>
          </ac:graphicFrameMkLst>
        </pc:graphicFrameChg>
      </pc:sldChg>
      <pc:sldChg chg="addSp delSp modSp">
        <pc:chgData name="Pierick, Jojo" userId="c5e83123-a0c2-4f3b-832e-cf5e5c5b3306" providerId="ADAL" clId="{F56D1641-3F44-4E84-9500-590FFAFCBCEF}" dt="2026-04-08T18:39:48.510" v="184"/>
        <pc:sldMkLst>
          <pc:docMk/>
          <pc:sldMk cId="1624056797" sldId="2147482285"/>
        </pc:sldMkLst>
        <pc:spChg chg="add mod">
          <ac:chgData name="Pierick, Jojo" userId="c5e83123-a0c2-4f3b-832e-cf5e5c5b3306" providerId="ADAL" clId="{F56D1641-3F44-4E84-9500-590FFAFCBCEF}" dt="2026-04-08T18:39:48.510" v="184"/>
          <ac:spMkLst>
            <pc:docMk/>
            <pc:sldMk cId="1624056797" sldId="2147482285"/>
            <ac:spMk id="2" creationId="{E9BB4363-372E-2EE4-BC2D-2BCB83FE5E48}"/>
          </ac:spMkLst>
        </pc:spChg>
        <pc:spChg chg="del">
          <ac:chgData name="Pierick, Jojo" userId="c5e83123-a0c2-4f3b-832e-cf5e5c5b3306" providerId="ADAL" clId="{F56D1641-3F44-4E84-9500-590FFAFCBCEF}" dt="2026-04-08T18:39:48.215" v="183" actId="478"/>
          <ac:spMkLst>
            <pc:docMk/>
            <pc:sldMk cId="1624056797" sldId="2147482285"/>
            <ac:spMk id="43" creationId="{A5D1A805-6402-79E5-EA48-1D8036C1EF31}"/>
          </ac:spMkLst>
        </pc:spChg>
      </pc:sldChg>
      <pc:sldChg chg="addSp delSp modSp mod">
        <pc:chgData name="Pierick, Jojo" userId="c5e83123-a0c2-4f3b-832e-cf5e5c5b3306" providerId="ADAL" clId="{F56D1641-3F44-4E84-9500-590FFAFCBCEF}" dt="2026-04-08T18:40:18.170" v="196" actId="20577"/>
        <pc:sldMkLst>
          <pc:docMk/>
          <pc:sldMk cId="4157951829" sldId="2147482286"/>
        </pc:sldMkLst>
        <pc:spChg chg="add mod">
          <ac:chgData name="Pierick, Jojo" userId="c5e83123-a0c2-4f3b-832e-cf5e5c5b3306" providerId="ADAL" clId="{F56D1641-3F44-4E84-9500-590FFAFCBCEF}" dt="2026-04-08T18:40:18.170" v="196" actId="20577"/>
          <ac:spMkLst>
            <pc:docMk/>
            <pc:sldMk cId="4157951829" sldId="2147482286"/>
            <ac:spMk id="2" creationId="{25A40DBD-5A6B-D5D7-72F0-24D4783916E0}"/>
          </ac:spMkLst>
        </pc:spChg>
        <pc:spChg chg="add del mod">
          <ac:chgData name="Pierick, Jojo" userId="c5e83123-a0c2-4f3b-832e-cf5e5c5b3306" providerId="ADAL" clId="{F56D1641-3F44-4E84-9500-590FFAFCBCEF}" dt="2026-04-08T18:39:58.688" v="188" actId="478"/>
          <ac:spMkLst>
            <pc:docMk/>
            <pc:sldMk cId="4157951829" sldId="2147482286"/>
            <ac:spMk id="3" creationId="{85FF6086-48E9-5F5D-CF8D-7572B9462303}"/>
          </ac:spMkLst>
        </pc:spChg>
        <pc:spChg chg="add del mod">
          <ac:chgData name="Pierick, Jojo" userId="c5e83123-a0c2-4f3b-832e-cf5e5c5b3306" providerId="ADAL" clId="{F56D1641-3F44-4E84-9500-590FFAFCBCEF}" dt="2026-04-08T18:40:03.076" v="191" actId="478"/>
          <ac:spMkLst>
            <pc:docMk/>
            <pc:sldMk cId="4157951829" sldId="2147482286"/>
            <ac:spMk id="4" creationId="{8B27A0B2-7858-CAE1-B6F4-CDD4A598D171}"/>
          </ac:spMkLst>
        </pc:spChg>
        <pc:spChg chg="del">
          <ac:chgData name="Pierick, Jojo" userId="c5e83123-a0c2-4f3b-832e-cf5e5c5b3306" providerId="ADAL" clId="{F56D1641-3F44-4E84-9500-590FFAFCBCEF}" dt="2026-04-08T18:39:51.529" v="185" actId="478"/>
          <ac:spMkLst>
            <pc:docMk/>
            <pc:sldMk cId="4157951829" sldId="2147482286"/>
            <ac:spMk id="45" creationId="{E4F2F606-1BBB-76BB-59ED-24CC56B3E31D}"/>
          </ac:spMkLst>
        </pc:spChg>
      </pc:sldChg>
      <pc:sldChg chg="modSp mod">
        <pc:chgData name="Pierick, Jojo" userId="c5e83123-a0c2-4f3b-832e-cf5e5c5b3306" providerId="ADAL" clId="{F56D1641-3F44-4E84-9500-590FFAFCBCEF}" dt="2026-04-08T18:49:19.982" v="293" actId="20577"/>
        <pc:sldMkLst>
          <pc:docMk/>
          <pc:sldMk cId="456121822" sldId="2147482306"/>
        </pc:sldMkLst>
        <pc:graphicFrameChg chg="modGraphic">
          <ac:chgData name="Pierick, Jojo" userId="c5e83123-a0c2-4f3b-832e-cf5e5c5b3306" providerId="ADAL" clId="{F56D1641-3F44-4E84-9500-590FFAFCBCEF}" dt="2026-04-08T18:49:19.982" v="293" actId="20577"/>
          <ac:graphicFrameMkLst>
            <pc:docMk/>
            <pc:sldMk cId="456121822" sldId="2147482306"/>
            <ac:graphicFrameMk id="8" creationId="{444D379D-568D-849A-FF05-F17FD576AABB}"/>
          </ac:graphicFrameMkLst>
        </pc:graphicFrameChg>
      </pc:sldChg>
      <pc:sldChg chg="modSp mod">
        <pc:chgData name="Pierick, Jojo" userId="c5e83123-a0c2-4f3b-832e-cf5e5c5b3306" providerId="ADAL" clId="{F56D1641-3F44-4E84-9500-590FFAFCBCEF}" dt="2026-04-08T18:50:06.192" v="318" actId="2711"/>
        <pc:sldMkLst>
          <pc:docMk/>
          <pc:sldMk cId="3892357380" sldId="2147482307"/>
        </pc:sldMkLst>
        <pc:spChg chg="mod">
          <ac:chgData name="Pierick, Jojo" userId="c5e83123-a0c2-4f3b-832e-cf5e5c5b3306" providerId="ADAL" clId="{F56D1641-3F44-4E84-9500-590FFAFCBCEF}" dt="2026-04-08T18:50:06.192" v="318" actId="2711"/>
          <ac:spMkLst>
            <pc:docMk/>
            <pc:sldMk cId="3892357380" sldId="2147482307"/>
            <ac:spMk id="6" creationId="{1A8ED5A4-68BE-B93F-2844-E42BC9F375CB}"/>
          </ac:spMkLst>
        </pc:spChg>
        <pc:spChg chg="mod">
          <ac:chgData name="Pierick, Jojo" userId="c5e83123-a0c2-4f3b-832e-cf5e5c5b3306" providerId="ADAL" clId="{F56D1641-3F44-4E84-9500-590FFAFCBCEF}" dt="2026-04-08T18:32:27.534" v="138" actId="1076"/>
          <ac:spMkLst>
            <pc:docMk/>
            <pc:sldMk cId="3892357380" sldId="2147482307"/>
            <ac:spMk id="24" creationId="{E72F7F5F-43DD-0DEA-201A-82E125F738C0}"/>
          </ac:spMkLst>
        </pc:spChg>
        <pc:graphicFrameChg chg="modGraphic">
          <ac:chgData name="Pierick, Jojo" userId="c5e83123-a0c2-4f3b-832e-cf5e5c5b3306" providerId="ADAL" clId="{F56D1641-3F44-4E84-9500-590FFAFCBCEF}" dt="2026-04-08T18:49:41.998" v="315" actId="20577"/>
          <ac:graphicFrameMkLst>
            <pc:docMk/>
            <pc:sldMk cId="3892357380" sldId="2147482307"/>
            <ac:graphicFrameMk id="36" creationId="{057484A5-3AA5-33F8-893D-0490E6E03F8B}"/>
          </ac:graphicFrameMkLst>
        </pc:graphicFrameChg>
      </pc:sldChg>
      <pc:sldChg chg="modSp mod">
        <pc:chgData name="Pierick, Jojo" userId="c5e83123-a0c2-4f3b-832e-cf5e5c5b3306" providerId="ADAL" clId="{F56D1641-3F44-4E84-9500-590FFAFCBCEF}" dt="2026-04-08T18:50:01.798" v="317" actId="2711"/>
        <pc:sldMkLst>
          <pc:docMk/>
          <pc:sldMk cId="1381161513" sldId="2147482308"/>
        </pc:sldMkLst>
        <pc:spChg chg="mod">
          <ac:chgData name="Pierick, Jojo" userId="c5e83123-a0c2-4f3b-832e-cf5e5c5b3306" providerId="ADAL" clId="{F56D1641-3F44-4E84-9500-590FFAFCBCEF}" dt="2026-04-08T18:50:01.798" v="317" actId="2711"/>
          <ac:spMkLst>
            <pc:docMk/>
            <pc:sldMk cId="1381161513" sldId="2147482308"/>
            <ac:spMk id="12" creationId="{D3E43EF1-1FC6-6029-47F6-6979710BD483}"/>
          </ac:spMkLst>
        </pc:spChg>
        <pc:spChg chg="mod">
          <ac:chgData name="Pierick, Jojo" userId="c5e83123-a0c2-4f3b-832e-cf5e5c5b3306" providerId="ADAL" clId="{F56D1641-3F44-4E84-9500-590FFAFCBCEF}" dt="2026-04-08T18:32:45.820" v="141" actId="1076"/>
          <ac:spMkLst>
            <pc:docMk/>
            <pc:sldMk cId="1381161513" sldId="2147482308"/>
            <ac:spMk id="24" creationId="{9B9A9EA7-C3A9-CC2F-89F6-0C8D84BD5D10}"/>
          </ac:spMkLst>
        </pc:spChg>
        <pc:graphicFrameChg chg="modGraphic">
          <ac:chgData name="Pierick, Jojo" userId="c5e83123-a0c2-4f3b-832e-cf5e5c5b3306" providerId="ADAL" clId="{F56D1641-3F44-4E84-9500-590FFAFCBCEF}" dt="2026-04-08T18:49:35.724" v="296" actId="20577"/>
          <ac:graphicFrameMkLst>
            <pc:docMk/>
            <pc:sldMk cId="1381161513" sldId="2147482308"/>
            <ac:graphicFrameMk id="37" creationId="{7CA4252E-3222-9A21-28CF-BE231F1E7585}"/>
          </ac:graphicFrameMkLst>
        </pc:graphicFrameChg>
      </pc:sldChg>
      <pc:sldChg chg="modSp mod">
        <pc:chgData name="Pierick, Jojo" userId="c5e83123-a0c2-4f3b-832e-cf5e5c5b3306" providerId="ADAL" clId="{F56D1641-3F44-4E84-9500-590FFAFCBCEF}" dt="2026-04-08T18:31:59.145" v="132"/>
        <pc:sldMkLst>
          <pc:docMk/>
          <pc:sldMk cId="208512908" sldId="2147482310"/>
        </pc:sldMkLst>
        <pc:spChg chg="mod">
          <ac:chgData name="Pierick, Jojo" userId="c5e83123-a0c2-4f3b-832e-cf5e5c5b3306" providerId="ADAL" clId="{F56D1641-3F44-4E84-9500-590FFAFCBCEF}" dt="2026-04-08T18:31:38.234" v="131" actId="20577"/>
          <ac:spMkLst>
            <pc:docMk/>
            <pc:sldMk cId="208512908" sldId="2147482310"/>
            <ac:spMk id="6" creationId="{2BA3B5CC-1B8B-9865-405C-8B7506D73D47}"/>
          </ac:spMkLst>
        </pc:spChg>
        <pc:spChg chg="mod">
          <ac:chgData name="Pierick, Jojo" userId="c5e83123-a0c2-4f3b-832e-cf5e5c5b3306" providerId="ADAL" clId="{F56D1641-3F44-4E84-9500-590FFAFCBCEF}" dt="2026-04-08T18:31:59.145" v="132"/>
          <ac:spMkLst>
            <pc:docMk/>
            <pc:sldMk cId="208512908" sldId="2147482310"/>
            <ac:spMk id="9" creationId="{9CCBBC28-94C6-0495-28B0-041D583041A0}"/>
          </ac:spMkLst>
        </pc:spChg>
      </pc:sldChg>
      <pc:sldChg chg="modSp mod">
        <pc:chgData name="Pierick, Jojo" userId="c5e83123-a0c2-4f3b-832e-cf5e5c5b3306" providerId="ADAL" clId="{F56D1641-3F44-4E84-9500-590FFAFCBCEF}" dt="2026-04-08T18:45:55.378" v="216" actId="115"/>
        <pc:sldMkLst>
          <pc:docMk/>
          <pc:sldMk cId="1575417421" sldId="2147482313"/>
        </pc:sldMkLst>
        <pc:spChg chg="mod">
          <ac:chgData name="Pierick, Jojo" userId="c5e83123-a0c2-4f3b-832e-cf5e5c5b3306" providerId="ADAL" clId="{F56D1641-3F44-4E84-9500-590FFAFCBCEF}" dt="2026-04-08T18:45:55.378" v="216" actId="115"/>
          <ac:spMkLst>
            <pc:docMk/>
            <pc:sldMk cId="1575417421" sldId="2147482313"/>
            <ac:spMk id="2" creationId="{27C750AD-0318-8E07-BF49-4FCDC9016B96}"/>
          </ac:spMkLst>
        </pc:spChg>
      </pc:sldChg>
      <pc:sldChg chg="modSp mod">
        <pc:chgData name="Pierick, Jojo" userId="c5e83123-a0c2-4f3b-832e-cf5e5c5b3306" providerId="ADAL" clId="{F56D1641-3F44-4E84-9500-590FFAFCBCEF}" dt="2026-04-08T18:38:48.271" v="167" actId="20577"/>
        <pc:sldMkLst>
          <pc:docMk/>
          <pc:sldMk cId="98867380" sldId="2147482314"/>
        </pc:sldMkLst>
        <pc:spChg chg="mod">
          <ac:chgData name="Pierick, Jojo" userId="c5e83123-a0c2-4f3b-832e-cf5e5c5b3306" providerId="ADAL" clId="{F56D1641-3F44-4E84-9500-590FFAFCBCEF}" dt="2026-04-08T18:38:48.271" v="167" actId="20577"/>
          <ac:spMkLst>
            <pc:docMk/>
            <pc:sldMk cId="98867380" sldId="2147482314"/>
            <ac:spMk id="16" creationId="{7720F34A-BE9C-FAAC-E0FD-35F004BAC275}"/>
          </ac:spMkLst>
        </pc:spChg>
      </pc:sldChg>
      <pc:sldChg chg="modSp mod">
        <pc:chgData name="Pierick, Jojo" userId="c5e83123-a0c2-4f3b-832e-cf5e5c5b3306" providerId="ADAL" clId="{F56D1641-3F44-4E84-9500-590FFAFCBCEF}" dt="2026-04-08T20:17:06.406" v="348" actId="20577"/>
        <pc:sldMkLst>
          <pc:docMk/>
          <pc:sldMk cId="1658511216" sldId="2147482315"/>
        </pc:sldMkLst>
        <pc:spChg chg="mod">
          <ac:chgData name="Pierick, Jojo" userId="c5e83123-a0c2-4f3b-832e-cf5e5c5b3306" providerId="ADAL" clId="{F56D1641-3F44-4E84-9500-590FFAFCBCEF}" dt="2026-04-08T20:16:33.431" v="325" actId="207"/>
          <ac:spMkLst>
            <pc:docMk/>
            <pc:sldMk cId="1658511216" sldId="2147482315"/>
            <ac:spMk id="56" creationId="{3A6A512C-091A-00EF-656B-8BA621F5468E}"/>
          </ac:spMkLst>
        </pc:spChg>
        <pc:spChg chg="mod">
          <ac:chgData name="Pierick, Jojo" userId="c5e83123-a0c2-4f3b-832e-cf5e5c5b3306" providerId="ADAL" clId="{F56D1641-3F44-4E84-9500-590FFAFCBCEF}" dt="2026-04-08T20:17:06.406" v="348" actId="20577"/>
          <ac:spMkLst>
            <pc:docMk/>
            <pc:sldMk cId="1658511216" sldId="2147482315"/>
            <ac:spMk id="66" creationId="{6E86FE9E-ECEF-0754-60B0-CB871B423FAB}"/>
          </ac:spMkLst>
        </pc:spChg>
        <pc:spChg chg="mod">
          <ac:chgData name="Pierick, Jojo" userId="c5e83123-a0c2-4f3b-832e-cf5e5c5b3306" providerId="ADAL" clId="{F56D1641-3F44-4E84-9500-590FFAFCBCEF}" dt="2026-04-08T20:16:31.283" v="324" actId="207"/>
          <ac:spMkLst>
            <pc:docMk/>
            <pc:sldMk cId="1658511216" sldId="2147482315"/>
            <ac:spMk id="72" creationId="{C254ADE5-C40A-6A2F-16B8-5C4F66D0E4A1}"/>
          </ac:spMkLst>
        </pc:spChg>
      </pc:sldChg>
      <pc:sldChg chg="add del">
        <pc:chgData name="Pierick, Jojo" userId="c5e83123-a0c2-4f3b-832e-cf5e5c5b3306" providerId="ADAL" clId="{F56D1641-3F44-4E84-9500-590FFAFCBCEF}" dt="2026-04-08T20:15:57.741" v="321" actId="47"/>
        <pc:sldMkLst>
          <pc:docMk/>
          <pc:sldMk cId="1866134229" sldId="214748231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590D3">
                <a:alpha val="80000"/>
              </a:srgbClr>
            </a:solidFill>
            <a:ln>
              <a:solidFill>
                <a:srgbClr val="0590D3"/>
              </a:solidFill>
            </a:ln>
            <a:effectLst>
              <a:outerShdw blurRad="50800" dist="50800" dir="5400000" algn="ctr" rotWithShape="0">
                <a:srgbClr val="AC4399"/>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Bone Pain</c:v>
                </c:pt>
                <c:pt idx="1">
                  <c:v>New Osteoporosis</c:v>
                </c:pt>
                <c:pt idx="2">
                  <c:v>Fractures</c:v>
                </c:pt>
              </c:strCache>
            </c:strRef>
          </c:cat>
          <c:val>
            <c:numRef>
              <c:f>Sheet1!$B$2:$B$4</c:f>
              <c:numCache>
                <c:formatCode>General</c:formatCode>
                <c:ptCount val="3"/>
                <c:pt idx="0">
                  <c:v>0.14000000000000001</c:v>
                </c:pt>
                <c:pt idx="1">
                  <c:v>0.06</c:v>
                </c:pt>
                <c:pt idx="2">
                  <c:v>0.09</c:v>
                </c:pt>
              </c:numCache>
            </c:numRef>
          </c:val>
          <c:extLst>
            <c:ext xmlns:c16="http://schemas.microsoft.com/office/drawing/2014/chart" uri="{C3380CC4-5D6E-409C-BE32-E72D297353CC}">
              <c16:uniqueId val="{00000000-49A5-460E-84F0-22677465BFDF}"/>
            </c:ext>
          </c:extLst>
        </c:ser>
        <c:ser>
          <c:idx val="1"/>
          <c:order val="1"/>
          <c:tx>
            <c:strRef>
              <c:f>Sheet1!$C$1</c:f>
              <c:strCache>
                <c:ptCount val="1"/>
                <c:pt idx="0">
                  <c:v>Series 2</c:v>
                </c:pt>
              </c:strCache>
            </c:strRef>
          </c:tx>
          <c:spPr>
            <a:solidFill>
              <a:schemeClr val="accent1"/>
            </a:solidFill>
            <a:ln>
              <a:noFill/>
            </a:ln>
            <a:effectLst/>
            <a:sp3d>
              <a:contourClr>
                <a:srgbClr val="7030A0"/>
              </a:contourClr>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Bone Pain</c:v>
                </c:pt>
                <c:pt idx="1">
                  <c:v>New Osteoporosis</c:v>
                </c:pt>
                <c:pt idx="2">
                  <c:v>Fractures</c:v>
                </c:pt>
              </c:strCache>
            </c:strRef>
          </c:cat>
          <c:val>
            <c:numRef>
              <c:f>Sheet1!$C$2:$C$4</c:f>
              <c:numCache>
                <c:formatCode>General</c:formatCode>
                <c:ptCount val="3"/>
                <c:pt idx="0">
                  <c:v>0.18</c:v>
                </c:pt>
                <c:pt idx="1">
                  <c:v>0.11</c:v>
                </c:pt>
                <c:pt idx="2">
                  <c:v>0.14000000000000001</c:v>
                </c:pt>
              </c:numCache>
            </c:numRef>
          </c:val>
          <c:extLst>
            <c:ext xmlns:c16="http://schemas.microsoft.com/office/drawing/2014/chart" uri="{C3380CC4-5D6E-409C-BE32-E72D297353CC}">
              <c16:uniqueId val="{00000001-49A5-460E-84F0-22677465BFDF}"/>
            </c:ext>
          </c:extLst>
        </c:ser>
        <c:dLbls>
          <c:showLegendKey val="0"/>
          <c:showVal val="1"/>
          <c:showCatName val="0"/>
          <c:showSerName val="0"/>
          <c:showPercent val="0"/>
          <c:showBubbleSize val="0"/>
        </c:dLbls>
        <c:gapWidth val="265"/>
        <c:overlap val="-12"/>
        <c:axId val="58051200"/>
        <c:axId val="58065280"/>
      </c:barChart>
      <c:catAx>
        <c:axId val="58051200"/>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en-US"/>
          </a:p>
        </c:txPr>
        <c:crossAx val="58065280"/>
        <c:crosses val="autoZero"/>
        <c:auto val="1"/>
        <c:lblAlgn val="ctr"/>
        <c:lblOffset val="100"/>
        <c:noMultiLvlLbl val="0"/>
      </c:catAx>
      <c:valAx>
        <c:axId val="58065280"/>
        <c:scaling>
          <c:orientation val="minMax"/>
          <c:max val="0.2"/>
        </c:scaling>
        <c:delete val="1"/>
        <c:axPos val="l"/>
        <c:numFmt formatCode="0%" sourceLinked="0"/>
        <c:majorTickMark val="none"/>
        <c:minorTickMark val="none"/>
        <c:tickLblPos val="nextTo"/>
        <c:crossAx val="58051200"/>
        <c:crosses val="autoZero"/>
        <c:crossBetween val="between"/>
        <c:majorUnit val="2.0000000000000004E-2"/>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bg2"/>
            </a:solidFill>
            <a:effectLst>
              <a:outerShdw blurRad="50800" dist="38100" dir="2700000" algn="tl" rotWithShape="0">
                <a:prstClr val="black">
                  <a:alpha val="40000"/>
                </a:prstClr>
              </a:outerShdw>
            </a:effectLst>
          </c:spPr>
          <c:dPt>
            <c:idx val="0"/>
            <c:bubble3D val="0"/>
            <c:spPr>
              <a:solidFill>
                <a:schemeClr val="bg2"/>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6F0-4550-B65D-34CA1CA7A586}"/>
              </c:ext>
            </c:extLst>
          </c:dPt>
          <c:dPt>
            <c:idx val="1"/>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6F0-4550-B65D-34CA1CA7A586}"/>
              </c:ext>
            </c:extLst>
          </c:dPt>
          <c:cat>
            <c:strRef>
              <c:f>Sheet1!$A$2:$A$3</c:f>
              <c:strCache>
                <c:ptCount val="2"/>
                <c:pt idx="0">
                  <c:v>1st Qtr</c:v>
                </c:pt>
                <c:pt idx="1">
                  <c:v>2nd Qtr</c:v>
                </c:pt>
              </c:strCache>
            </c:strRef>
          </c:cat>
          <c:val>
            <c:numRef>
              <c:f>Sheet1!$B$2:$B$3</c:f>
              <c:numCache>
                <c:formatCode>General</c:formatCode>
                <c:ptCount val="2"/>
                <c:pt idx="0">
                  <c:v>0.18</c:v>
                </c:pt>
                <c:pt idx="1">
                  <c:v>0.82</c:v>
                </c:pt>
              </c:numCache>
            </c:numRef>
          </c:val>
          <c:extLst>
            <c:ext xmlns:c16="http://schemas.microsoft.com/office/drawing/2014/chart" uri="{C3380CC4-5D6E-409C-BE32-E72D297353CC}">
              <c16:uniqueId val="{00000004-36F0-4550-B65D-34CA1CA7A58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F477B"/>
              </a:solidFill>
              <a:ln>
                <a:noFill/>
              </a:ln>
              <a:effectLst/>
            </c:spPr>
            <c:extLst>
              <c:ext xmlns:c16="http://schemas.microsoft.com/office/drawing/2014/chart" uri="{C3380CC4-5D6E-409C-BE32-E72D297353CC}">
                <c16:uniqueId val="{00000003-03F6-C249-BD25-2585046F0174}"/>
              </c:ext>
            </c:extLst>
          </c:dPt>
          <c:dPt>
            <c:idx val="1"/>
            <c:invertIfNegative val="0"/>
            <c:bubble3D val="0"/>
            <c:extLst>
              <c:ext xmlns:c16="http://schemas.microsoft.com/office/drawing/2014/chart" uri="{C3380CC4-5D6E-409C-BE32-E72D297353CC}">
                <c16:uniqueId val="{00000001-2E42-2844-BD9B-6F53633FBAF6}"/>
              </c:ext>
            </c:extLst>
          </c:dPt>
          <c:dPt>
            <c:idx val="2"/>
            <c:invertIfNegative val="0"/>
            <c:bubble3D val="0"/>
            <c:extLst>
              <c:ext xmlns:c16="http://schemas.microsoft.com/office/drawing/2014/chart" uri="{C3380CC4-5D6E-409C-BE32-E72D297353CC}">
                <c16:uniqueId val="{00000002-03F6-C249-BD25-2585046F0174}"/>
              </c:ext>
            </c:extLst>
          </c:dPt>
          <c:dLbls>
            <c:dLbl>
              <c:idx val="1"/>
              <c:delete val="1"/>
              <c:extLst>
                <c:ext xmlns:c15="http://schemas.microsoft.com/office/drawing/2012/chart" uri="{CE6537A1-D6FC-4f65-9D91-7224C49458BB}"/>
                <c:ext xmlns:c16="http://schemas.microsoft.com/office/drawing/2014/chart" uri="{C3380CC4-5D6E-409C-BE32-E72D297353CC}">
                  <c16:uniqueId val="{00000001-2E42-2844-BD9B-6F53633FBAF6}"/>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Patients</c:v>
                </c:pt>
                <c:pt idx="1">
                  <c:v>NO
(H/I Low)</c:v>
                </c:pt>
                <c:pt idx="2">
                  <c:v>YES
(H/I High)</c:v>
                </c:pt>
              </c:strCache>
            </c:strRef>
          </c:cat>
          <c:val>
            <c:numRef>
              <c:f>Sheet1!$B$2:$B$4</c:f>
              <c:numCache>
                <c:formatCode>0.0%</c:formatCode>
                <c:ptCount val="3"/>
                <c:pt idx="0">
                  <c:v>9.7000000000000003E-2</c:v>
                </c:pt>
                <c:pt idx="1">
                  <c:v>0.04</c:v>
                </c:pt>
                <c:pt idx="2">
                  <c:v>0.16500000000000001</c:v>
                </c:pt>
              </c:numCache>
            </c:numRef>
          </c:val>
          <c:extLst>
            <c:ext xmlns:c16="http://schemas.microsoft.com/office/drawing/2014/chart" uri="{C3380CC4-5D6E-409C-BE32-E72D297353CC}">
              <c16:uniqueId val="{00000002-2E42-2844-BD9B-6F53633FBAF6}"/>
            </c:ext>
          </c:extLst>
        </c:ser>
        <c:dLbls>
          <c:showLegendKey val="0"/>
          <c:showVal val="0"/>
          <c:showCatName val="0"/>
          <c:showSerName val="0"/>
          <c:showPercent val="0"/>
          <c:showBubbleSize val="0"/>
        </c:dLbls>
        <c:gapWidth val="187"/>
        <c:overlap val="-27"/>
        <c:axId val="1574161759"/>
        <c:axId val="227314623"/>
      </c:barChart>
      <c:catAx>
        <c:axId val="1574161759"/>
        <c:scaling>
          <c:orientation val="minMax"/>
        </c:scaling>
        <c:delete val="0"/>
        <c:axPos val="b"/>
        <c:numFmt formatCode="General" sourceLinked="1"/>
        <c:majorTickMark val="none"/>
        <c:minorTickMark val="none"/>
        <c:tickLblPos val="nextTo"/>
        <c:spPr>
          <a:noFill/>
          <a:ln w="19050" cap="flat" cmpd="sng" algn="ctr">
            <a:solidFill>
              <a:schemeClr val="bg1">
                <a:lumMod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27314623"/>
        <c:crosses val="autoZero"/>
        <c:auto val="1"/>
        <c:lblAlgn val="ctr"/>
        <c:lblOffset val="100"/>
        <c:noMultiLvlLbl val="0"/>
      </c:catAx>
      <c:valAx>
        <c:axId val="227314623"/>
        <c:scaling>
          <c:orientation val="minMax"/>
          <c:max val="0.30000000000000004"/>
        </c:scaling>
        <c:delete val="1"/>
        <c:axPos val="l"/>
        <c:numFmt formatCode="0.0%" sourceLinked="1"/>
        <c:majorTickMark val="out"/>
        <c:minorTickMark val="none"/>
        <c:tickLblPos val="nextTo"/>
        <c:crossAx val="15741617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F477B"/>
              </a:solidFill>
              <a:ln>
                <a:noFill/>
              </a:ln>
              <a:effectLst/>
            </c:spPr>
            <c:extLst>
              <c:ext xmlns:c16="http://schemas.microsoft.com/office/drawing/2014/chart" uri="{C3380CC4-5D6E-409C-BE32-E72D297353CC}">
                <c16:uniqueId val="{00000003-03F6-C249-BD25-2585046F0174}"/>
              </c:ext>
            </c:extLst>
          </c:dPt>
          <c:dPt>
            <c:idx val="1"/>
            <c:invertIfNegative val="0"/>
            <c:bubble3D val="0"/>
            <c:extLst>
              <c:ext xmlns:c16="http://schemas.microsoft.com/office/drawing/2014/chart" uri="{C3380CC4-5D6E-409C-BE32-E72D297353CC}">
                <c16:uniqueId val="{00000001-2E42-2844-BD9B-6F53633FBAF6}"/>
              </c:ext>
            </c:extLst>
          </c:dPt>
          <c:dPt>
            <c:idx val="2"/>
            <c:invertIfNegative val="0"/>
            <c:bubble3D val="0"/>
            <c:extLst>
              <c:ext xmlns:c16="http://schemas.microsoft.com/office/drawing/2014/chart" uri="{C3380CC4-5D6E-409C-BE32-E72D297353CC}">
                <c16:uniqueId val="{00000002-03F6-C249-BD25-2585046F0174}"/>
              </c:ext>
            </c:extLst>
          </c:dPt>
          <c:dLbls>
            <c:dLbl>
              <c:idx val="1"/>
              <c:delete val="1"/>
              <c:extLst>
                <c:ext xmlns:c15="http://schemas.microsoft.com/office/drawing/2012/chart" uri="{CE6537A1-D6FC-4f65-9D91-7224C49458BB}"/>
                <c:ext xmlns:c16="http://schemas.microsoft.com/office/drawing/2014/chart" uri="{C3380CC4-5D6E-409C-BE32-E72D297353CC}">
                  <c16:uniqueId val="{00000001-2E42-2844-BD9B-6F53633FBAF6}"/>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Patients</c:v>
                </c:pt>
                <c:pt idx="1">
                  <c:v>NO
(H/I Low)</c:v>
                </c:pt>
                <c:pt idx="2">
                  <c:v>YES
(H/I High)</c:v>
                </c:pt>
              </c:strCache>
            </c:strRef>
          </c:cat>
          <c:val>
            <c:numRef>
              <c:f>Sheet1!$B$2:$B$4</c:f>
              <c:numCache>
                <c:formatCode>0.0%</c:formatCode>
                <c:ptCount val="3"/>
                <c:pt idx="0">
                  <c:v>4.9000000000000002E-2</c:v>
                </c:pt>
                <c:pt idx="1">
                  <c:v>5.0000000000000001E-3</c:v>
                </c:pt>
                <c:pt idx="2">
                  <c:v>9.8000000000000004E-2</c:v>
                </c:pt>
              </c:numCache>
            </c:numRef>
          </c:val>
          <c:extLst>
            <c:ext xmlns:c16="http://schemas.microsoft.com/office/drawing/2014/chart" uri="{C3380CC4-5D6E-409C-BE32-E72D297353CC}">
              <c16:uniqueId val="{00000002-2E42-2844-BD9B-6F53633FBAF6}"/>
            </c:ext>
          </c:extLst>
        </c:ser>
        <c:dLbls>
          <c:showLegendKey val="0"/>
          <c:showVal val="0"/>
          <c:showCatName val="0"/>
          <c:showSerName val="0"/>
          <c:showPercent val="0"/>
          <c:showBubbleSize val="0"/>
        </c:dLbls>
        <c:gapWidth val="187"/>
        <c:overlap val="-27"/>
        <c:axId val="1574161759"/>
        <c:axId val="227314623"/>
      </c:barChart>
      <c:catAx>
        <c:axId val="1574161759"/>
        <c:scaling>
          <c:orientation val="minMax"/>
        </c:scaling>
        <c:delete val="0"/>
        <c:axPos val="b"/>
        <c:numFmt formatCode="General" sourceLinked="1"/>
        <c:majorTickMark val="none"/>
        <c:minorTickMark val="none"/>
        <c:tickLblPos val="nextTo"/>
        <c:spPr>
          <a:noFill/>
          <a:ln w="19050" cap="flat" cmpd="sng" algn="ctr">
            <a:solidFill>
              <a:schemeClr val="bg1">
                <a:lumMod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27314623"/>
        <c:crosses val="autoZero"/>
        <c:auto val="1"/>
        <c:lblAlgn val="ctr"/>
        <c:lblOffset val="100"/>
        <c:noMultiLvlLbl val="0"/>
      </c:catAx>
      <c:valAx>
        <c:axId val="227314623"/>
        <c:scaling>
          <c:orientation val="minMax"/>
          <c:max val="0.30000000000000004"/>
        </c:scaling>
        <c:delete val="1"/>
        <c:axPos val="l"/>
        <c:numFmt formatCode="0.0%" sourceLinked="1"/>
        <c:majorTickMark val="out"/>
        <c:minorTickMark val="none"/>
        <c:tickLblPos val="nextTo"/>
        <c:crossAx val="15741617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F477B"/>
              </a:solidFill>
              <a:ln>
                <a:noFill/>
              </a:ln>
              <a:effectLst/>
            </c:spPr>
            <c:extLst>
              <c:ext xmlns:c16="http://schemas.microsoft.com/office/drawing/2014/chart" uri="{C3380CC4-5D6E-409C-BE32-E72D297353CC}">
                <c16:uniqueId val="{00000001-45FD-664A-BBD4-13FE67C2A33B}"/>
              </c:ext>
            </c:extLst>
          </c:dPt>
          <c:dPt>
            <c:idx val="1"/>
            <c:invertIfNegative val="0"/>
            <c:bubble3D val="0"/>
            <c:extLst>
              <c:ext xmlns:c16="http://schemas.microsoft.com/office/drawing/2014/chart" uri="{C3380CC4-5D6E-409C-BE32-E72D297353CC}">
                <c16:uniqueId val="{00000003-45FD-664A-BBD4-13FE67C2A33B}"/>
              </c:ext>
            </c:extLst>
          </c:dPt>
          <c:dPt>
            <c:idx val="2"/>
            <c:invertIfNegative val="0"/>
            <c:bubble3D val="0"/>
            <c:extLst>
              <c:ext xmlns:c16="http://schemas.microsoft.com/office/drawing/2014/chart" uri="{C3380CC4-5D6E-409C-BE32-E72D297353CC}">
                <c16:uniqueId val="{00000005-45FD-664A-BBD4-13FE67C2A33B}"/>
              </c:ext>
            </c:extLst>
          </c:dPt>
          <c:dLbls>
            <c:dLbl>
              <c:idx val="1"/>
              <c:delete val="1"/>
              <c:extLst>
                <c:ext xmlns:c15="http://schemas.microsoft.com/office/drawing/2012/chart" uri="{CE6537A1-D6FC-4f65-9D91-7224C49458BB}"/>
                <c:ext xmlns:c16="http://schemas.microsoft.com/office/drawing/2014/chart" uri="{C3380CC4-5D6E-409C-BE32-E72D297353CC}">
                  <c16:uniqueId val="{00000003-45FD-664A-BBD4-13FE67C2A33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Patients</c:v>
                </c:pt>
                <c:pt idx="1">
                  <c:v>NO
(H/I Low)</c:v>
                </c:pt>
                <c:pt idx="2">
                  <c:v>YES
(H/I High)</c:v>
                </c:pt>
              </c:strCache>
            </c:strRef>
          </c:cat>
          <c:val>
            <c:numRef>
              <c:f>Sheet1!$B$2:$B$4</c:f>
              <c:numCache>
                <c:formatCode>0.0%</c:formatCode>
                <c:ptCount val="3"/>
                <c:pt idx="0">
                  <c:v>6.0999999999999999E-2</c:v>
                </c:pt>
                <c:pt idx="1">
                  <c:v>0.01</c:v>
                </c:pt>
                <c:pt idx="2">
                  <c:v>0.11799999999999999</c:v>
                </c:pt>
              </c:numCache>
            </c:numRef>
          </c:val>
          <c:extLst>
            <c:ext xmlns:c16="http://schemas.microsoft.com/office/drawing/2014/chart" uri="{C3380CC4-5D6E-409C-BE32-E72D297353CC}">
              <c16:uniqueId val="{00000006-45FD-664A-BBD4-13FE67C2A33B}"/>
            </c:ext>
          </c:extLst>
        </c:ser>
        <c:dLbls>
          <c:showLegendKey val="0"/>
          <c:showVal val="0"/>
          <c:showCatName val="0"/>
          <c:showSerName val="0"/>
          <c:showPercent val="0"/>
          <c:showBubbleSize val="0"/>
        </c:dLbls>
        <c:gapWidth val="187"/>
        <c:overlap val="-27"/>
        <c:axId val="1574161759"/>
        <c:axId val="227314623"/>
      </c:barChart>
      <c:catAx>
        <c:axId val="1574161759"/>
        <c:scaling>
          <c:orientation val="minMax"/>
        </c:scaling>
        <c:delete val="0"/>
        <c:axPos val="b"/>
        <c:numFmt formatCode="General" sourceLinked="1"/>
        <c:majorTickMark val="none"/>
        <c:minorTickMark val="none"/>
        <c:tickLblPos val="nextTo"/>
        <c:spPr>
          <a:noFill/>
          <a:ln w="19050" cap="flat" cmpd="sng" algn="ctr">
            <a:solidFill>
              <a:schemeClr val="bg1">
                <a:lumMod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27314623"/>
        <c:crosses val="autoZero"/>
        <c:auto val="1"/>
        <c:lblAlgn val="ctr"/>
        <c:lblOffset val="100"/>
        <c:noMultiLvlLbl val="0"/>
      </c:catAx>
      <c:valAx>
        <c:axId val="227314623"/>
        <c:scaling>
          <c:orientation val="minMax"/>
          <c:max val="0.30000000000000004"/>
        </c:scaling>
        <c:delete val="1"/>
        <c:axPos val="l"/>
        <c:numFmt formatCode="0.0%" sourceLinked="1"/>
        <c:majorTickMark val="out"/>
        <c:minorTickMark val="none"/>
        <c:tickLblPos val="nextTo"/>
        <c:crossAx val="15741617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F477B"/>
              </a:solidFill>
              <a:ln>
                <a:noFill/>
              </a:ln>
              <a:effectLst/>
            </c:spPr>
            <c:extLst>
              <c:ext xmlns:c16="http://schemas.microsoft.com/office/drawing/2014/chart" uri="{C3380CC4-5D6E-409C-BE32-E72D297353CC}">
                <c16:uniqueId val="{00000003-03F6-C249-BD25-2585046F0174}"/>
              </c:ext>
            </c:extLst>
          </c:dPt>
          <c:dPt>
            <c:idx val="1"/>
            <c:invertIfNegative val="0"/>
            <c:bubble3D val="0"/>
            <c:extLst>
              <c:ext xmlns:c16="http://schemas.microsoft.com/office/drawing/2014/chart" uri="{C3380CC4-5D6E-409C-BE32-E72D297353CC}">
                <c16:uniqueId val="{00000001-2E42-2844-BD9B-6F53633FBAF6}"/>
              </c:ext>
            </c:extLst>
          </c:dPt>
          <c:dPt>
            <c:idx val="2"/>
            <c:invertIfNegative val="0"/>
            <c:bubble3D val="0"/>
            <c:extLst>
              <c:ext xmlns:c16="http://schemas.microsoft.com/office/drawing/2014/chart" uri="{C3380CC4-5D6E-409C-BE32-E72D297353CC}">
                <c16:uniqueId val="{00000002-03F6-C249-BD25-2585046F0174}"/>
              </c:ext>
            </c:extLst>
          </c:dPt>
          <c:dLbls>
            <c:dLbl>
              <c:idx val="1"/>
              <c:delete val="1"/>
              <c:extLst>
                <c:ext xmlns:c15="http://schemas.microsoft.com/office/drawing/2012/chart" uri="{CE6537A1-D6FC-4f65-9D91-7224C49458BB}"/>
                <c:ext xmlns:c16="http://schemas.microsoft.com/office/drawing/2014/chart" uri="{C3380CC4-5D6E-409C-BE32-E72D297353CC}">
                  <c16:uniqueId val="{00000001-2E42-2844-BD9B-6F53633FBAF6}"/>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N+ Patients</c:v>
                </c:pt>
                <c:pt idx="1">
                  <c:v>NO
(H/I Low)</c:v>
                </c:pt>
                <c:pt idx="2">
                  <c:v>YES
(H/I High)</c:v>
                </c:pt>
              </c:strCache>
            </c:strRef>
          </c:cat>
          <c:val>
            <c:numRef>
              <c:f>Sheet1!$B$2:$B$4</c:f>
              <c:numCache>
                <c:formatCode>0.0%</c:formatCode>
                <c:ptCount val="3"/>
                <c:pt idx="0">
                  <c:v>4.2999999999999997E-2</c:v>
                </c:pt>
                <c:pt idx="1">
                  <c:v>-1.2E-2</c:v>
                </c:pt>
                <c:pt idx="2">
                  <c:v>9.7000000000000003E-2</c:v>
                </c:pt>
              </c:numCache>
            </c:numRef>
          </c:val>
          <c:extLst>
            <c:ext xmlns:c16="http://schemas.microsoft.com/office/drawing/2014/chart" uri="{C3380CC4-5D6E-409C-BE32-E72D297353CC}">
              <c16:uniqueId val="{00000002-2E42-2844-BD9B-6F53633FBAF6}"/>
            </c:ext>
          </c:extLst>
        </c:ser>
        <c:dLbls>
          <c:showLegendKey val="0"/>
          <c:showVal val="0"/>
          <c:showCatName val="0"/>
          <c:showSerName val="0"/>
          <c:showPercent val="0"/>
          <c:showBubbleSize val="0"/>
        </c:dLbls>
        <c:gapWidth val="187"/>
        <c:overlap val="-27"/>
        <c:axId val="1574161759"/>
        <c:axId val="227314623"/>
      </c:barChart>
      <c:catAx>
        <c:axId val="1574161759"/>
        <c:scaling>
          <c:orientation val="minMax"/>
        </c:scaling>
        <c:delete val="0"/>
        <c:axPos val="b"/>
        <c:numFmt formatCode="General" sourceLinked="1"/>
        <c:majorTickMark val="none"/>
        <c:minorTickMark val="none"/>
        <c:tickLblPos val="nextTo"/>
        <c:spPr>
          <a:noFill/>
          <a:ln w="19050" cap="flat" cmpd="sng" algn="ctr">
            <a:solidFill>
              <a:schemeClr val="bg1">
                <a:lumMod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27314623"/>
        <c:crosses val="autoZero"/>
        <c:auto val="1"/>
        <c:lblAlgn val="ctr"/>
        <c:lblOffset val="100"/>
        <c:noMultiLvlLbl val="0"/>
      </c:catAx>
      <c:valAx>
        <c:axId val="227314623"/>
        <c:scaling>
          <c:orientation val="minMax"/>
          <c:max val="0.30000000000000004"/>
        </c:scaling>
        <c:delete val="1"/>
        <c:axPos val="l"/>
        <c:numFmt formatCode="0.0%" sourceLinked="1"/>
        <c:majorTickMark val="out"/>
        <c:minorTickMark val="none"/>
        <c:tickLblPos val="nextTo"/>
        <c:crossAx val="15741617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285202136427938E-2"/>
          <c:y val="8.6693056937505397E-2"/>
          <c:w val="0.91742959572714411"/>
          <c:h val="0.7100413260037350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5999-8740-A750-D97E411F2BB8}"/>
              </c:ext>
            </c:extLst>
          </c:dPt>
          <c:dPt>
            <c:idx val="1"/>
            <c:invertIfNegative val="0"/>
            <c:bubble3D val="0"/>
            <c:extLst>
              <c:ext xmlns:c16="http://schemas.microsoft.com/office/drawing/2014/chart" uri="{C3380CC4-5D6E-409C-BE32-E72D297353CC}">
                <c16:uniqueId val="{00000003-5999-8740-A750-D97E411F2BB8}"/>
              </c:ext>
            </c:extLst>
          </c:dPt>
          <c:cat>
            <c:strRef>
              <c:f>Sheet1!$A$2:$A$3</c:f>
              <c:strCache>
                <c:ptCount val="2"/>
                <c:pt idx="0">
                  <c:v>5 Years
Treatment</c:v>
                </c:pt>
                <c:pt idx="1">
                  <c:v>10 Years
Treatment</c:v>
                </c:pt>
              </c:strCache>
            </c:strRef>
          </c:cat>
          <c:val>
            <c:numRef>
              <c:f>Sheet1!$B$2:$B$3</c:f>
              <c:numCache>
                <c:formatCode>0.0%</c:formatCode>
                <c:ptCount val="2"/>
                <c:pt idx="0">
                  <c:v>0.82099999999999995</c:v>
                </c:pt>
                <c:pt idx="1">
                  <c:v>0.85399999999999998</c:v>
                </c:pt>
              </c:numCache>
            </c:numRef>
          </c:val>
          <c:extLst>
            <c:ext xmlns:c16="http://schemas.microsoft.com/office/drawing/2014/chart" uri="{C3380CC4-5D6E-409C-BE32-E72D297353CC}">
              <c16:uniqueId val="{00000004-5999-8740-A750-D97E411F2BB8}"/>
            </c:ext>
          </c:extLst>
        </c:ser>
        <c:dLbls>
          <c:showLegendKey val="0"/>
          <c:showVal val="0"/>
          <c:showCatName val="0"/>
          <c:showSerName val="0"/>
          <c:showPercent val="0"/>
          <c:showBubbleSize val="0"/>
        </c:dLbls>
        <c:gapWidth val="264"/>
        <c:overlap val="-27"/>
        <c:axId val="1574161759"/>
        <c:axId val="227314623"/>
      </c:barChart>
      <c:catAx>
        <c:axId val="1574161759"/>
        <c:scaling>
          <c:orientation val="minMax"/>
        </c:scaling>
        <c:delete val="0"/>
        <c:axPos val="b"/>
        <c:numFmt formatCode="General" sourceLinked="1"/>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27314623"/>
        <c:crosses val="autoZero"/>
        <c:auto val="1"/>
        <c:lblAlgn val="ctr"/>
        <c:lblOffset val="100"/>
        <c:noMultiLvlLbl val="0"/>
      </c:catAx>
      <c:valAx>
        <c:axId val="227314623"/>
        <c:scaling>
          <c:orientation val="minMax"/>
          <c:max val="0.85000000000000009"/>
          <c:min val="0.70000000000000007"/>
        </c:scaling>
        <c:delete val="1"/>
        <c:axPos val="l"/>
        <c:numFmt formatCode="0.0%" sourceLinked="1"/>
        <c:majorTickMark val="out"/>
        <c:minorTickMark val="none"/>
        <c:tickLblPos val="nextTo"/>
        <c:crossAx val="15741617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bg2"/>
            </a:solidFill>
            <a:effectLst>
              <a:outerShdw blurRad="50800" dist="38100" dir="2700000" algn="tl" rotWithShape="0">
                <a:prstClr val="black">
                  <a:alpha val="40000"/>
                </a:prstClr>
              </a:outerShdw>
            </a:effectLst>
          </c:spPr>
          <c:dPt>
            <c:idx val="0"/>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288-B847-BD30-DDD1C0C47ACD}"/>
              </c:ext>
            </c:extLst>
          </c:dPt>
          <c:dPt>
            <c:idx val="1"/>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288-B847-BD30-DDD1C0C47ACD}"/>
              </c:ext>
            </c:extLst>
          </c:dPt>
          <c:cat>
            <c:strRef>
              <c:f>Sheet1!$A$2:$A$3</c:f>
              <c:strCache>
                <c:ptCount val="2"/>
                <c:pt idx="0">
                  <c:v>1st Qtr</c:v>
                </c:pt>
                <c:pt idx="1">
                  <c:v>2nd Qtr</c:v>
                </c:pt>
              </c:strCache>
            </c:strRef>
          </c:cat>
          <c:val>
            <c:numRef>
              <c:f>Sheet1!$B$2:$B$3</c:f>
              <c:numCache>
                <c:formatCode>General</c:formatCode>
                <c:ptCount val="2"/>
                <c:pt idx="0">
                  <c:v>0.22</c:v>
                </c:pt>
                <c:pt idx="1">
                  <c:v>0.78</c:v>
                </c:pt>
              </c:numCache>
            </c:numRef>
          </c:val>
          <c:extLst>
            <c:ext xmlns:c16="http://schemas.microsoft.com/office/drawing/2014/chart" uri="{C3380CC4-5D6E-409C-BE32-E72D297353CC}">
              <c16:uniqueId val="{00000004-E288-B847-BD30-DDD1C0C47AC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F477B"/>
              </a:solidFill>
              <a:ln>
                <a:noFill/>
              </a:ln>
              <a:effectLst/>
            </c:spPr>
            <c:extLst>
              <c:ext xmlns:c16="http://schemas.microsoft.com/office/drawing/2014/chart" uri="{C3380CC4-5D6E-409C-BE32-E72D297353CC}">
                <c16:uniqueId val="{00000003-03F6-C249-BD25-2585046F0174}"/>
              </c:ext>
            </c:extLst>
          </c:dPt>
          <c:dPt>
            <c:idx val="1"/>
            <c:invertIfNegative val="0"/>
            <c:bubble3D val="0"/>
            <c:extLst>
              <c:ext xmlns:c16="http://schemas.microsoft.com/office/drawing/2014/chart" uri="{C3380CC4-5D6E-409C-BE32-E72D297353CC}">
                <c16:uniqueId val="{00000001-2E42-2844-BD9B-6F53633FBAF6}"/>
              </c:ext>
            </c:extLst>
          </c:dPt>
          <c:dPt>
            <c:idx val="2"/>
            <c:invertIfNegative val="0"/>
            <c:bubble3D val="0"/>
            <c:extLst>
              <c:ext xmlns:c16="http://schemas.microsoft.com/office/drawing/2014/chart" uri="{C3380CC4-5D6E-409C-BE32-E72D297353CC}">
                <c16:uniqueId val="{00000002-03F6-C249-BD25-2585046F0174}"/>
              </c:ext>
            </c:extLst>
          </c:dPt>
          <c:dLbls>
            <c:dLbl>
              <c:idx val="1"/>
              <c:delete val="1"/>
              <c:extLst>
                <c:ext xmlns:c15="http://schemas.microsoft.com/office/drawing/2012/chart" uri="{CE6537A1-D6FC-4f65-9D91-7224C49458BB}"/>
                <c:ext xmlns:c16="http://schemas.microsoft.com/office/drawing/2014/chart" uri="{C3380CC4-5D6E-409C-BE32-E72D297353CC}">
                  <c16:uniqueId val="{00000001-2E42-2844-BD9B-6F53633FBAF6}"/>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N+ Patients</c:v>
                </c:pt>
                <c:pt idx="1">
                  <c:v>NO
(H/I Low)</c:v>
                </c:pt>
                <c:pt idx="2">
                  <c:v>YES
(H/I High)</c:v>
                </c:pt>
              </c:strCache>
            </c:strRef>
          </c:cat>
          <c:val>
            <c:numRef>
              <c:f>Sheet1!$B$2:$B$4</c:f>
              <c:numCache>
                <c:formatCode>0.0%</c:formatCode>
                <c:ptCount val="3"/>
                <c:pt idx="0">
                  <c:v>4.2999999999999997E-2</c:v>
                </c:pt>
                <c:pt idx="1">
                  <c:v>-1.2E-2</c:v>
                </c:pt>
                <c:pt idx="2">
                  <c:v>9.7000000000000003E-2</c:v>
                </c:pt>
              </c:numCache>
            </c:numRef>
          </c:val>
          <c:extLst>
            <c:ext xmlns:c16="http://schemas.microsoft.com/office/drawing/2014/chart" uri="{C3380CC4-5D6E-409C-BE32-E72D297353CC}">
              <c16:uniqueId val="{00000002-2E42-2844-BD9B-6F53633FBAF6}"/>
            </c:ext>
          </c:extLst>
        </c:ser>
        <c:dLbls>
          <c:showLegendKey val="0"/>
          <c:showVal val="0"/>
          <c:showCatName val="0"/>
          <c:showSerName val="0"/>
          <c:showPercent val="0"/>
          <c:showBubbleSize val="0"/>
        </c:dLbls>
        <c:gapWidth val="187"/>
        <c:overlap val="-27"/>
        <c:axId val="1574161759"/>
        <c:axId val="227314623"/>
      </c:barChart>
      <c:catAx>
        <c:axId val="1574161759"/>
        <c:scaling>
          <c:orientation val="minMax"/>
        </c:scaling>
        <c:delete val="0"/>
        <c:axPos val="b"/>
        <c:numFmt formatCode="General" sourceLinked="1"/>
        <c:majorTickMark val="none"/>
        <c:minorTickMark val="none"/>
        <c:tickLblPos val="nextTo"/>
        <c:spPr>
          <a:noFill/>
          <a:ln w="19050" cap="flat" cmpd="sng" algn="ctr">
            <a:solidFill>
              <a:schemeClr val="bg1">
                <a:lumMod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27314623"/>
        <c:crosses val="autoZero"/>
        <c:auto val="1"/>
        <c:lblAlgn val="ctr"/>
        <c:lblOffset val="100"/>
        <c:noMultiLvlLbl val="0"/>
      </c:catAx>
      <c:valAx>
        <c:axId val="227314623"/>
        <c:scaling>
          <c:orientation val="minMax"/>
          <c:max val="0.30000000000000004"/>
        </c:scaling>
        <c:delete val="1"/>
        <c:axPos val="l"/>
        <c:numFmt formatCode="0.0%" sourceLinked="1"/>
        <c:majorTickMark val="out"/>
        <c:minorTickMark val="none"/>
        <c:tickLblPos val="nextTo"/>
        <c:crossAx val="15741617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bg2"/>
            </a:solidFill>
            <a:effectLst>
              <a:outerShdw blurRad="50800" dist="38100" dir="2700000" algn="tl" rotWithShape="0">
                <a:prstClr val="black">
                  <a:alpha val="40000"/>
                </a:prstClr>
              </a:outerShdw>
            </a:effectLst>
          </c:spPr>
          <c:dPt>
            <c:idx val="0"/>
            <c:bubble3D val="0"/>
            <c:spPr>
              <a:solidFill>
                <a:srgbClr val="0F477B"/>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288-B847-BD30-DDD1C0C47ACD}"/>
              </c:ext>
            </c:extLst>
          </c:dPt>
          <c:dPt>
            <c:idx val="1"/>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288-B847-BD30-DDD1C0C47ACD}"/>
              </c:ext>
            </c:extLst>
          </c:dPt>
          <c:cat>
            <c:strRef>
              <c:f>Sheet1!$A$2:$A$3</c:f>
              <c:strCache>
                <c:ptCount val="2"/>
                <c:pt idx="0">
                  <c:v>1st Qtr</c:v>
                </c:pt>
                <c:pt idx="1">
                  <c:v>2nd Qtr</c:v>
                </c:pt>
              </c:strCache>
            </c:strRef>
          </c:cat>
          <c:val>
            <c:numRef>
              <c:f>Sheet1!$B$2:$B$3</c:f>
              <c:numCache>
                <c:formatCode>General</c:formatCode>
                <c:ptCount val="2"/>
                <c:pt idx="0">
                  <c:v>0.25</c:v>
                </c:pt>
                <c:pt idx="1">
                  <c:v>0.75</c:v>
                </c:pt>
              </c:numCache>
            </c:numRef>
          </c:val>
          <c:extLst>
            <c:ext xmlns:c16="http://schemas.microsoft.com/office/drawing/2014/chart" uri="{C3380CC4-5D6E-409C-BE32-E72D297353CC}">
              <c16:uniqueId val="{00000004-E288-B847-BD30-DDD1C0C47AC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A8C2-4866-A28F-5889D4CDFE10}"/>
              </c:ext>
            </c:extLst>
          </c:dPt>
          <c:dPt>
            <c:idx val="1"/>
            <c:invertIfNegative val="0"/>
            <c:bubble3D val="0"/>
            <c:extLst>
              <c:ext xmlns:c16="http://schemas.microsoft.com/office/drawing/2014/chart" uri="{C3380CC4-5D6E-409C-BE32-E72D297353CC}">
                <c16:uniqueId val="{00000002-A8C2-4866-A28F-5889D4CDFE10}"/>
              </c:ext>
            </c:extLst>
          </c:dPt>
          <c:dPt>
            <c:idx val="2"/>
            <c:invertIfNegative val="0"/>
            <c:bubble3D val="0"/>
            <c:extLst>
              <c:ext xmlns:c16="http://schemas.microsoft.com/office/drawing/2014/chart" uri="{C3380CC4-5D6E-409C-BE32-E72D297353CC}">
                <c16:uniqueId val="{00000003-A8C2-4866-A28F-5889D4CDFE10}"/>
              </c:ext>
            </c:extLst>
          </c:dPt>
          <c:dLbls>
            <c:dLbl>
              <c:idx val="1"/>
              <c:delete val="1"/>
              <c:extLst>
                <c:ext xmlns:c15="http://schemas.microsoft.com/office/drawing/2012/chart" uri="{CE6537A1-D6FC-4f65-9D91-7224C49458BB}"/>
                <c:ext xmlns:c16="http://schemas.microsoft.com/office/drawing/2014/chart" uri="{C3380CC4-5D6E-409C-BE32-E72D297353CC}">
                  <c16:uniqueId val="{00000002-A8C2-4866-A28F-5889D4CDFE10}"/>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Patients</c:v>
                </c:pt>
                <c:pt idx="1">
                  <c:v>NO
(H/I Low)</c:v>
                </c:pt>
                <c:pt idx="2">
                  <c:v>YES
(H/I High)</c:v>
                </c:pt>
              </c:strCache>
            </c:strRef>
          </c:cat>
          <c:val>
            <c:numRef>
              <c:f>Sheet1!$B$2:$B$4</c:f>
              <c:numCache>
                <c:formatCode>0.0%</c:formatCode>
                <c:ptCount val="3"/>
                <c:pt idx="0">
                  <c:v>4.9000000000000002E-2</c:v>
                </c:pt>
                <c:pt idx="1">
                  <c:v>5.0000000000000001E-3</c:v>
                </c:pt>
                <c:pt idx="2">
                  <c:v>9.8000000000000004E-2</c:v>
                </c:pt>
              </c:numCache>
            </c:numRef>
          </c:val>
          <c:extLst>
            <c:ext xmlns:c16="http://schemas.microsoft.com/office/drawing/2014/chart" uri="{C3380CC4-5D6E-409C-BE32-E72D297353CC}">
              <c16:uniqueId val="{00000004-A8C2-4866-A28F-5889D4CDFE10}"/>
            </c:ext>
          </c:extLst>
        </c:ser>
        <c:dLbls>
          <c:showLegendKey val="0"/>
          <c:showVal val="0"/>
          <c:showCatName val="0"/>
          <c:showSerName val="0"/>
          <c:showPercent val="0"/>
          <c:showBubbleSize val="0"/>
        </c:dLbls>
        <c:gapWidth val="187"/>
        <c:overlap val="-27"/>
        <c:axId val="1574161759"/>
        <c:axId val="227314623"/>
      </c:barChart>
      <c:catAx>
        <c:axId val="1574161759"/>
        <c:scaling>
          <c:orientation val="minMax"/>
        </c:scaling>
        <c:delete val="0"/>
        <c:axPos val="b"/>
        <c:numFmt formatCode="General" sourceLinked="1"/>
        <c:majorTickMark val="none"/>
        <c:minorTickMark val="none"/>
        <c:tickLblPos val="nextTo"/>
        <c:spPr>
          <a:noFill/>
          <a:ln w="19050" cap="flat" cmpd="sng" algn="ctr">
            <a:solidFill>
              <a:schemeClr val="bg1">
                <a:lumMod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27314623"/>
        <c:crosses val="autoZero"/>
        <c:auto val="1"/>
        <c:lblAlgn val="ctr"/>
        <c:lblOffset val="100"/>
        <c:noMultiLvlLbl val="0"/>
      </c:catAx>
      <c:valAx>
        <c:axId val="227314623"/>
        <c:scaling>
          <c:orientation val="minMax"/>
          <c:max val="0.30000000000000004"/>
        </c:scaling>
        <c:delete val="1"/>
        <c:axPos val="l"/>
        <c:numFmt formatCode="0.0%" sourceLinked="1"/>
        <c:majorTickMark val="out"/>
        <c:minorTickMark val="none"/>
        <c:tickLblPos val="nextTo"/>
        <c:crossAx val="15741617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bg2"/>
            </a:solidFill>
            <a:effectLst>
              <a:outerShdw blurRad="50800" dist="38100" dir="2700000" algn="tl" rotWithShape="0">
                <a:prstClr val="black">
                  <a:alpha val="40000"/>
                </a:prstClr>
              </a:outerShdw>
            </a:effectLst>
          </c:spPr>
          <c:dPt>
            <c:idx val="0"/>
            <c:bubble3D val="0"/>
            <c:spPr>
              <a:solidFill>
                <a:srgbClr val="0F477B"/>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185-4B65-AB37-AA5777E7B995}"/>
              </c:ext>
            </c:extLst>
          </c:dPt>
          <c:dPt>
            <c:idx val="1"/>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185-4B65-AB37-AA5777E7B995}"/>
              </c:ext>
            </c:extLst>
          </c:dPt>
          <c:cat>
            <c:strRef>
              <c:f>Sheet1!$A$2:$A$3</c:f>
              <c:strCache>
                <c:ptCount val="2"/>
                <c:pt idx="0">
                  <c:v>1st Qtr</c:v>
                </c:pt>
                <c:pt idx="1">
                  <c:v>2nd Qtr</c:v>
                </c:pt>
              </c:strCache>
            </c:strRef>
          </c:cat>
          <c:val>
            <c:numRef>
              <c:f>Sheet1!$B$2:$B$3</c:f>
              <c:numCache>
                <c:formatCode>General</c:formatCode>
                <c:ptCount val="2"/>
                <c:pt idx="0">
                  <c:v>0.27</c:v>
                </c:pt>
                <c:pt idx="1">
                  <c:v>0.73</c:v>
                </c:pt>
              </c:numCache>
            </c:numRef>
          </c:val>
          <c:extLst>
            <c:ext xmlns:c16="http://schemas.microsoft.com/office/drawing/2014/chart" uri="{C3380CC4-5D6E-409C-BE32-E72D297353CC}">
              <c16:uniqueId val="{00000004-5185-4B65-AB37-AA5777E7B99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bg2"/>
            </a:solidFill>
            <a:effectLst>
              <a:outerShdw blurRad="50800" dist="38100" dir="2700000" algn="tl" rotWithShape="0">
                <a:prstClr val="black">
                  <a:alpha val="40000"/>
                </a:prstClr>
              </a:outerShdw>
            </a:effectLst>
          </c:spPr>
          <c:dPt>
            <c:idx val="0"/>
            <c:bubble3D val="0"/>
            <c:spPr>
              <a:solidFill>
                <a:srgbClr val="0F477B"/>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185-4B65-AB37-AA5777E7B995}"/>
              </c:ext>
            </c:extLst>
          </c:dPt>
          <c:dPt>
            <c:idx val="1"/>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185-4B65-AB37-AA5777E7B995}"/>
              </c:ext>
            </c:extLst>
          </c:dPt>
          <c:cat>
            <c:strRef>
              <c:f>Sheet1!$A$2:$A$3</c:f>
              <c:strCache>
                <c:ptCount val="2"/>
                <c:pt idx="0">
                  <c:v>1st Qtr</c:v>
                </c:pt>
                <c:pt idx="1">
                  <c:v>2nd Qtr</c:v>
                </c:pt>
              </c:strCache>
            </c:strRef>
          </c:cat>
          <c:val>
            <c:numRef>
              <c:f>Sheet1!$B$2:$B$3</c:f>
              <c:numCache>
                <c:formatCode>General</c:formatCode>
                <c:ptCount val="2"/>
                <c:pt idx="0">
                  <c:v>0.28999999999999998</c:v>
                </c:pt>
                <c:pt idx="1">
                  <c:v>0.71</c:v>
                </c:pt>
              </c:numCache>
            </c:numRef>
          </c:val>
          <c:extLst>
            <c:ext xmlns:c16="http://schemas.microsoft.com/office/drawing/2014/chart" uri="{C3380CC4-5D6E-409C-BE32-E72D297353CC}">
              <c16:uniqueId val="{00000004-5185-4B65-AB37-AA5777E7B99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bg2"/>
            </a:solidFill>
            <a:effectLst>
              <a:outerShdw blurRad="50800" dist="38100" dir="2700000" algn="tl" rotWithShape="0">
                <a:prstClr val="black">
                  <a:alpha val="40000"/>
                </a:prstClr>
              </a:outerShdw>
            </a:effectLst>
          </c:spPr>
          <c:dPt>
            <c:idx val="0"/>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1600-4BCF-A631-E3CF2B2963D8}"/>
              </c:ext>
            </c:extLst>
          </c:dPt>
          <c:dPt>
            <c:idx val="1"/>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1600-4BCF-A631-E3CF2B2963D8}"/>
              </c:ext>
            </c:extLst>
          </c:dPt>
          <c:cat>
            <c:strRef>
              <c:f>Sheet1!$A$2:$A$3</c:f>
              <c:strCache>
                <c:ptCount val="2"/>
                <c:pt idx="0">
                  <c:v>1st Qtr</c:v>
                </c:pt>
                <c:pt idx="1">
                  <c:v>2nd Qtr</c:v>
                </c:pt>
              </c:strCache>
            </c:strRef>
          </c:cat>
          <c:val>
            <c:numRef>
              <c:f>Sheet1!$B$2:$B$3</c:f>
              <c:numCache>
                <c:formatCode>General</c:formatCode>
                <c:ptCount val="2"/>
                <c:pt idx="0">
                  <c:v>0.39</c:v>
                </c:pt>
                <c:pt idx="1">
                  <c:v>0.61</c:v>
                </c:pt>
              </c:numCache>
            </c:numRef>
          </c:val>
          <c:extLst>
            <c:ext xmlns:c16="http://schemas.microsoft.com/office/drawing/2014/chart" uri="{C3380CC4-5D6E-409C-BE32-E72D297353CC}">
              <c16:uniqueId val="{00000004-1600-4BCF-A631-E3CF2B2963D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Side 
Effects</c:v>
                </c:pt>
                <c:pt idx="1">
                  <c:v>Worried About Risks</c:v>
                </c:pt>
                <c:pt idx="2">
                  <c:v>Dislike Medication</c:v>
                </c:pt>
                <c:pt idx="3">
                  <c:v>Wasn't Sure if It was Helping</c:v>
                </c:pt>
                <c:pt idx="4">
                  <c:v>Too Expensive</c:v>
                </c:pt>
                <c:pt idx="5">
                  <c:v>Taken it Long Enough</c:v>
                </c:pt>
                <c:pt idx="6">
                  <c:v> Wanted to Move on From Cancer</c:v>
                </c:pt>
                <c:pt idx="7">
                  <c:v>Stopped for Insurance Reasons</c:v>
                </c:pt>
              </c:strCache>
            </c:strRef>
          </c:cat>
          <c:val>
            <c:numRef>
              <c:f>Sheet1!$B$2:$B$9</c:f>
              <c:numCache>
                <c:formatCode>0%</c:formatCode>
                <c:ptCount val="8"/>
                <c:pt idx="0" formatCode="0.00%">
                  <c:v>0.40200000000000002</c:v>
                </c:pt>
                <c:pt idx="1">
                  <c:v>0.25</c:v>
                </c:pt>
                <c:pt idx="2" formatCode="0.00%">
                  <c:v>0.23200000000000001</c:v>
                </c:pt>
                <c:pt idx="3" formatCode="0.00%">
                  <c:v>0.223</c:v>
                </c:pt>
                <c:pt idx="4" formatCode="0.00%">
                  <c:v>0.188</c:v>
                </c:pt>
                <c:pt idx="5" formatCode="0.00%">
                  <c:v>0.17899999999999999</c:v>
                </c:pt>
                <c:pt idx="6" formatCode="0.00%">
                  <c:v>0.161</c:v>
                </c:pt>
                <c:pt idx="7" formatCode="0.00%">
                  <c:v>7.0999999999999994E-2</c:v>
                </c:pt>
              </c:numCache>
            </c:numRef>
          </c:val>
          <c:extLst>
            <c:ext xmlns:c16="http://schemas.microsoft.com/office/drawing/2014/chart" uri="{C3380CC4-5D6E-409C-BE32-E72D297353CC}">
              <c16:uniqueId val="{00000000-DF13-BE41-919D-8156BE32202D}"/>
            </c:ext>
          </c:extLst>
        </c:ser>
        <c:dLbls>
          <c:showLegendKey val="0"/>
          <c:showVal val="0"/>
          <c:showCatName val="0"/>
          <c:showSerName val="0"/>
          <c:showPercent val="0"/>
          <c:showBubbleSize val="0"/>
        </c:dLbls>
        <c:gapWidth val="151"/>
        <c:overlap val="7"/>
        <c:axId val="244440064"/>
        <c:axId val="251579008"/>
      </c:barChart>
      <c:catAx>
        <c:axId val="244440064"/>
        <c:scaling>
          <c:orientation val="minMax"/>
        </c:scaling>
        <c:delete val="0"/>
        <c:axPos val="b"/>
        <c:numFmt formatCode="General" sourceLinked="0"/>
        <c:majorTickMark val="none"/>
        <c:minorTickMark val="none"/>
        <c:tickLblPos val="nextTo"/>
        <c:spPr>
          <a:ln w="19050">
            <a:solidFill>
              <a:schemeClr val="bg1">
                <a:lumMod val="85000"/>
              </a:schemeClr>
            </a:solidFill>
          </a:ln>
        </c:spPr>
        <c:crossAx val="251579008"/>
        <c:crosses val="autoZero"/>
        <c:auto val="1"/>
        <c:lblAlgn val="ctr"/>
        <c:lblOffset val="100"/>
        <c:noMultiLvlLbl val="0"/>
      </c:catAx>
      <c:valAx>
        <c:axId val="251579008"/>
        <c:scaling>
          <c:orientation val="minMax"/>
        </c:scaling>
        <c:delete val="1"/>
        <c:axPos val="l"/>
        <c:numFmt formatCode="0%" sourceLinked="0"/>
        <c:majorTickMark val="out"/>
        <c:minorTickMark val="none"/>
        <c:tickLblPos val="nextTo"/>
        <c:crossAx val="244440064"/>
        <c:crosses val="autoZero"/>
        <c:crossBetween val="between"/>
        <c:majorUnit val="0.1"/>
      </c:valAx>
    </c:plotArea>
    <c:plotVisOnly val="1"/>
    <c:dispBlanksAs val="gap"/>
    <c:showDLblsOverMax val="0"/>
  </c:chart>
  <c:txPr>
    <a:bodyPr/>
    <a:lstStyle/>
    <a:p>
      <a:pPr>
        <a:defRPr sz="900">
          <a:solidFill>
            <a:schemeClr val="tx2"/>
          </a:solidFill>
          <a:latin typeface="Roboto" panose="02000000000000000000" pitchFamily="2" charset="0"/>
          <a:ea typeface="Roboto" panose="02000000000000000000" pitchFamily="2"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AF9AB1-5A7F-4827-A0CE-F290C4B0B353}"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CDAF5-71EE-48A1-AD1C-C038F04D31A0}" type="slidenum">
              <a:rPr lang="en-US" smtClean="0"/>
              <a:t>‹#›</a:t>
            </a:fld>
            <a:endParaRPr lang="en-US"/>
          </a:p>
        </p:txBody>
      </p:sp>
    </p:spTree>
    <p:extLst>
      <p:ext uri="{BB962C8B-B14F-4D97-AF65-F5344CB8AC3E}">
        <p14:creationId xmlns:p14="http://schemas.microsoft.com/office/powerpoint/2010/main" val="655744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8E2F-E696-2C40-A330-C91F64F2D2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530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16</a:t>
            </a:fld>
            <a:endParaRPr lang="en-US"/>
          </a:p>
        </p:txBody>
      </p:sp>
    </p:spTree>
    <p:extLst>
      <p:ext uri="{BB962C8B-B14F-4D97-AF65-F5344CB8AC3E}">
        <p14:creationId xmlns:p14="http://schemas.microsoft.com/office/powerpoint/2010/main" val="3700312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17</a:t>
            </a:fld>
            <a:endParaRPr lang="en-US"/>
          </a:p>
        </p:txBody>
      </p:sp>
    </p:spTree>
    <p:extLst>
      <p:ext uri="{BB962C8B-B14F-4D97-AF65-F5344CB8AC3E}">
        <p14:creationId xmlns:p14="http://schemas.microsoft.com/office/powerpoint/2010/main" val="4027438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698500"/>
            <a:ext cx="6711950" cy="3776663"/>
          </a:xfrm>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6B23C-2311-42A1-BF5D-F5E13E1F8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41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CF6BC7DF-B45B-4E3A-962D-9CCD80D3FA67}" type="slidenum">
              <a:rPr lang="en-US" smtClean="0"/>
              <a:t>19</a:t>
            </a:fld>
            <a:endParaRPr lang="en-US"/>
          </a:p>
        </p:txBody>
      </p:sp>
    </p:spTree>
    <p:extLst>
      <p:ext uri="{BB962C8B-B14F-4D97-AF65-F5344CB8AC3E}">
        <p14:creationId xmlns:p14="http://schemas.microsoft.com/office/powerpoint/2010/main" val="299382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20</a:t>
            </a:fld>
            <a:endParaRPr lang="en-US"/>
          </a:p>
        </p:txBody>
      </p:sp>
    </p:spTree>
    <p:extLst>
      <p:ext uri="{BB962C8B-B14F-4D97-AF65-F5344CB8AC3E}">
        <p14:creationId xmlns:p14="http://schemas.microsoft.com/office/powerpoint/2010/main" val="63348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CF6BC7DF-B45B-4E3A-962D-9CCD80D3FA67}" type="slidenum">
              <a:rPr lang="en-US" smtClean="0"/>
              <a:t>21</a:t>
            </a:fld>
            <a:endParaRPr lang="en-US"/>
          </a:p>
        </p:txBody>
      </p:sp>
    </p:spTree>
    <p:extLst>
      <p:ext uri="{BB962C8B-B14F-4D97-AF65-F5344CB8AC3E}">
        <p14:creationId xmlns:p14="http://schemas.microsoft.com/office/powerpoint/2010/main" val="1720069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CF6BC7DF-B45B-4E3A-962D-9CCD80D3FA67}" type="slidenum">
              <a:rPr lang="en-US" smtClean="0"/>
              <a:t>22</a:t>
            </a:fld>
            <a:endParaRPr lang="en-US"/>
          </a:p>
        </p:txBody>
      </p:sp>
    </p:spTree>
    <p:extLst>
      <p:ext uri="{BB962C8B-B14F-4D97-AF65-F5344CB8AC3E}">
        <p14:creationId xmlns:p14="http://schemas.microsoft.com/office/powerpoint/2010/main" val="172006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23</a:t>
            </a:fld>
            <a:endParaRPr lang="en-US"/>
          </a:p>
        </p:txBody>
      </p:sp>
    </p:spTree>
    <p:extLst>
      <p:ext uri="{BB962C8B-B14F-4D97-AF65-F5344CB8AC3E}">
        <p14:creationId xmlns:p14="http://schemas.microsoft.com/office/powerpoint/2010/main" val="170659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24</a:t>
            </a:fld>
            <a:endParaRPr lang="en-US"/>
          </a:p>
        </p:txBody>
      </p:sp>
    </p:spTree>
    <p:extLst>
      <p:ext uri="{BB962C8B-B14F-4D97-AF65-F5344CB8AC3E}">
        <p14:creationId xmlns:p14="http://schemas.microsoft.com/office/powerpoint/2010/main" val="1547758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xfrm>
            <a:off x="117475" y="698500"/>
            <a:ext cx="6715125" cy="3776663"/>
          </a:xfrm>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159" eaLnBrk="0" hangingPunct="0">
              <a:spcBef>
                <a:spcPct val="30000"/>
              </a:spcBef>
              <a:defRPr sz="1200">
                <a:solidFill>
                  <a:schemeClr val="tx1"/>
                </a:solidFill>
                <a:latin typeface="Arial" pitchFamily="34" charset="0"/>
                <a:ea typeface="ヒラギノ角ゴ Pro W3" pitchFamily="-80" charset="-128"/>
              </a:defRPr>
            </a:lvl1pPr>
            <a:lvl2pPr marL="37881451" indent="-37423213" defTabSz="929159" eaLnBrk="0" hangingPunct="0">
              <a:spcBef>
                <a:spcPct val="30000"/>
              </a:spcBef>
              <a:defRPr sz="1200">
                <a:solidFill>
                  <a:schemeClr val="tx1"/>
                </a:solidFill>
                <a:latin typeface="Arial" pitchFamily="34" charset="0"/>
                <a:ea typeface="ヒラギノ角ゴ Pro W3" pitchFamily="-80" charset="-128"/>
              </a:defRPr>
            </a:lvl2pPr>
            <a:lvl3pPr marL="1140043" indent="-226741" defTabSz="929159" eaLnBrk="0" hangingPunct="0">
              <a:spcBef>
                <a:spcPct val="30000"/>
              </a:spcBef>
              <a:defRPr sz="1200">
                <a:solidFill>
                  <a:schemeClr val="tx1"/>
                </a:solidFill>
                <a:latin typeface="Arial" pitchFamily="34" charset="0"/>
                <a:ea typeface="ヒラギノ角ゴ Pro W3" pitchFamily="-80" charset="-128"/>
              </a:defRPr>
            </a:lvl3pPr>
            <a:lvl4pPr marL="1596695" indent="-226741" defTabSz="929159" eaLnBrk="0" hangingPunct="0">
              <a:spcBef>
                <a:spcPct val="30000"/>
              </a:spcBef>
              <a:defRPr sz="1200">
                <a:solidFill>
                  <a:schemeClr val="tx1"/>
                </a:solidFill>
                <a:latin typeface="Arial" pitchFamily="34" charset="0"/>
                <a:ea typeface="ヒラギノ角ゴ Pro W3" pitchFamily="-80" charset="-128"/>
              </a:defRPr>
            </a:lvl4pPr>
            <a:lvl5pPr marL="2053346" indent="-226741" defTabSz="929159" eaLnBrk="0" hangingPunct="0">
              <a:spcBef>
                <a:spcPct val="30000"/>
              </a:spcBef>
              <a:defRPr sz="1200">
                <a:solidFill>
                  <a:schemeClr val="tx1"/>
                </a:solidFill>
                <a:latin typeface="Arial" pitchFamily="34" charset="0"/>
                <a:ea typeface="ヒラギノ角ゴ Pro W3" pitchFamily="-80" charset="-128"/>
              </a:defRPr>
            </a:lvl5pPr>
            <a:lvl6pPr marL="2509997" indent="-226741" defTabSz="929159" eaLnBrk="0" fontAlgn="base" hangingPunct="0">
              <a:spcBef>
                <a:spcPct val="30000"/>
              </a:spcBef>
              <a:spcAft>
                <a:spcPct val="0"/>
              </a:spcAft>
              <a:defRPr sz="1200">
                <a:solidFill>
                  <a:schemeClr val="tx1"/>
                </a:solidFill>
                <a:latin typeface="Arial" pitchFamily="34" charset="0"/>
                <a:ea typeface="ヒラギノ角ゴ Pro W3" pitchFamily="-80" charset="-128"/>
              </a:defRPr>
            </a:lvl6pPr>
            <a:lvl7pPr marL="2966649" indent="-226741" defTabSz="929159" eaLnBrk="0" fontAlgn="base" hangingPunct="0">
              <a:spcBef>
                <a:spcPct val="30000"/>
              </a:spcBef>
              <a:spcAft>
                <a:spcPct val="0"/>
              </a:spcAft>
              <a:defRPr sz="1200">
                <a:solidFill>
                  <a:schemeClr val="tx1"/>
                </a:solidFill>
                <a:latin typeface="Arial" pitchFamily="34" charset="0"/>
                <a:ea typeface="ヒラギノ角ゴ Pro W3" pitchFamily="-80" charset="-128"/>
              </a:defRPr>
            </a:lvl7pPr>
            <a:lvl8pPr marL="3423300" indent="-226741" defTabSz="929159" eaLnBrk="0" fontAlgn="base" hangingPunct="0">
              <a:spcBef>
                <a:spcPct val="30000"/>
              </a:spcBef>
              <a:spcAft>
                <a:spcPct val="0"/>
              </a:spcAft>
              <a:defRPr sz="1200">
                <a:solidFill>
                  <a:schemeClr val="tx1"/>
                </a:solidFill>
                <a:latin typeface="Arial" pitchFamily="34" charset="0"/>
                <a:ea typeface="ヒラギノ角ゴ Pro W3" pitchFamily="-80" charset="-128"/>
              </a:defRPr>
            </a:lvl8pPr>
            <a:lvl9pPr marL="3879951" indent="-226741" defTabSz="929159" eaLnBrk="0" fontAlgn="base" hangingPunct="0">
              <a:spcBef>
                <a:spcPct val="30000"/>
              </a:spcBef>
              <a:spcAft>
                <a:spcPct val="0"/>
              </a:spcAft>
              <a:defRPr sz="1200">
                <a:solidFill>
                  <a:schemeClr val="tx1"/>
                </a:solidFill>
                <a:latin typeface="Arial" pitchFamily="34" charset="0"/>
                <a:ea typeface="ヒラギノ角ゴ Pro W3" pitchFamily="-80" charset="-128"/>
              </a:defRPr>
            </a:lvl9pPr>
          </a:lstStyle>
          <a:p>
            <a:pPr marL="0" marR="0" lvl="0" indent="0" algn="r" defTabSz="929159" rtl="0" eaLnBrk="0" fontAlgn="base" latinLnBrk="0" hangingPunct="0">
              <a:lnSpc>
                <a:spcPct val="100000"/>
              </a:lnSpc>
              <a:spcBef>
                <a:spcPct val="0"/>
              </a:spcBef>
              <a:spcAft>
                <a:spcPct val="0"/>
              </a:spcAft>
              <a:buClrTx/>
              <a:buSzTx/>
              <a:buFontTx/>
              <a:buNone/>
              <a:tabLst/>
              <a:defRPr/>
            </a:pPr>
            <a:fld id="{462B4E0B-7369-4734-8A22-6E568D5E584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80" charset="-128"/>
                <a:cs typeface="+mn-cs"/>
              </a:rPr>
              <a:pPr marL="0" marR="0" lvl="0" indent="0" algn="r" defTabSz="929159"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itchFamily="34" charset="0"/>
              <a:ea typeface="ヒラギノ角ゴ Pro W3" pitchFamily="-80" charset="-128"/>
              <a:cs typeface="+mn-cs"/>
            </a:endParaRPr>
          </a:p>
        </p:txBody>
      </p:sp>
    </p:spTree>
    <p:extLst>
      <p:ext uri="{BB962C8B-B14F-4D97-AF65-F5344CB8AC3E}">
        <p14:creationId xmlns:p14="http://schemas.microsoft.com/office/powerpoint/2010/main" val="182174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5</a:t>
            </a:fld>
            <a:endParaRPr lang="en-US"/>
          </a:p>
        </p:txBody>
      </p:sp>
    </p:spTree>
    <p:extLst>
      <p:ext uri="{BB962C8B-B14F-4D97-AF65-F5344CB8AC3E}">
        <p14:creationId xmlns:p14="http://schemas.microsoft.com/office/powerpoint/2010/main" val="798959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9F083-81B9-42E1-90E3-80F0126A0750}"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9773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41</a:t>
            </a:fld>
            <a:endParaRPr lang="en-US"/>
          </a:p>
        </p:txBody>
      </p:sp>
    </p:spTree>
    <p:extLst>
      <p:ext uri="{BB962C8B-B14F-4D97-AF65-F5344CB8AC3E}">
        <p14:creationId xmlns:p14="http://schemas.microsoft.com/office/powerpoint/2010/main" val="1240696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sz="16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42</a:t>
            </a:fld>
            <a:endParaRPr lang="en-US"/>
          </a:p>
        </p:txBody>
      </p:sp>
    </p:spTree>
    <p:extLst>
      <p:ext uri="{BB962C8B-B14F-4D97-AF65-F5344CB8AC3E}">
        <p14:creationId xmlns:p14="http://schemas.microsoft.com/office/powerpoint/2010/main" val="2697333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43</a:t>
            </a:fld>
            <a:endParaRPr lang="en-US"/>
          </a:p>
        </p:txBody>
      </p:sp>
    </p:spTree>
    <p:extLst>
      <p:ext uri="{BB962C8B-B14F-4D97-AF65-F5344CB8AC3E}">
        <p14:creationId xmlns:p14="http://schemas.microsoft.com/office/powerpoint/2010/main" val="3464013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44</a:t>
            </a:fld>
            <a:endParaRPr lang="en-US"/>
          </a:p>
        </p:txBody>
      </p:sp>
    </p:spTree>
    <p:extLst>
      <p:ext uri="{BB962C8B-B14F-4D97-AF65-F5344CB8AC3E}">
        <p14:creationId xmlns:p14="http://schemas.microsoft.com/office/powerpoint/2010/main" val="2215293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651059-8DB8-5044-97F1-F934F7FC73CC}" type="slidenum">
              <a:rPr kumimoji="0" lang="en-US" sz="13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3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700312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46</a:t>
            </a:fld>
            <a:endParaRPr lang="en-US"/>
          </a:p>
        </p:txBody>
      </p:sp>
    </p:spTree>
    <p:extLst>
      <p:ext uri="{BB962C8B-B14F-4D97-AF65-F5344CB8AC3E}">
        <p14:creationId xmlns:p14="http://schemas.microsoft.com/office/powerpoint/2010/main" val="2183352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47</a:t>
            </a:fld>
            <a:endParaRPr lang="en-US"/>
          </a:p>
        </p:txBody>
      </p:sp>
    </p:spTree>
    <p:extLst>
      <p:ext uri="{BB962C8B-B14F-4D97-AF65-F5344CB8AC3E}">
        <p14:creationId xmlns:p14="http://schemas.microsoft.com/office/powerpoint/2010/main" val="845620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48</a:t>
            </a:fld>
            <a:endParaRPr lang="en-US"/>
          </a:p>
        </p:txBody>
      </p:sp>
    </p:spTree>
    <p:extLst>
      <p:ext uri="{BB962C8B-B14F-4D97-AF65-F5344CB8AC3E}">
        <p14:creationId xmlns:p14="http://schemas.microsoft.com/office/powerpoint/2010/main" val="1336979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651059-8DB8-5044-97F1-F934F7FC73CC}" type="slidenum">
              <a:rPr kumimoji="0" lang="en-US" sz="13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3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70031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9</a:t>
            </a:fld>
            <a:endParaRPr lang="en-US"/>
          </a:p>
        </p:txBody>
      </p:sp>
    </p:spTree>
    <p:extLst>
      <p:ext uri="{BB962C8B-B14F-4D97-AF65-F5344CB8AC3E}">
        <p14:creationId xmlns:p14="http://schemas.microsoft.com/office/powerpoint/2010/main" val="445342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50</a:t>
            </a:fld>
            <a:endParaRPr lang="en-US"/>
          </a:p>
        </p:txBody>
      </p:sp>
    </p:spTree>
    <p:extLst>
      <p:ext uri="{BB962C8B-B14F-4D97-AF65-F5344CB8AC3E}">
        <p14:creationId xmlns:p14="http://schemas.microsoft.com/office/powerpoint/2010/main" val="2810150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93901-5743-B612-6FB7-0EAA7F14A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54C2F-7033-EC8A-F1F7-B2120C28DF7D}"/>
              </a:ext>
            </a:extLst>
          </p:cNvPr>
          <p:cNvSpPr>
            <a:spLocks noGrp="1" noRot="1" noChangeAspect="1"/>
          </p:cNvSpPr>
          <p:nvPr>
            <p:ph type="sldImg"/>
          </p:nvPr>
        </p:nvSpPr>
        <p:spPr>
          <a:xfrm>
            <a:off x="117475" y="698500"/>
            <a:ext cx="6715125" cy="3776663"/>
          </a:xfrm>
        </p:spPr>
      </p:sp>
      <p:sp>
        <p:nvSpPr>
          <p:cNvPr id="3" name="Notes Placeholder 2">
            <a:extLst>
              <a:ext uri="{FF2B5EF4-FFF2-40B4-BE49-F238E27FC236}">
                <a16:creationId xmlns:a16="http://schemas.microsoft.com/office/drawing/2014/main" id="{3196DCB3-8C9F-BC8A-DDFE-21EA552220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19A993-787A-1126-DF78-5F8F55573FCC}"/>
              </a:ext>
            </a:extLst>
          </p:cNvPr>
          <p:cNvSpPr>
            <a:spLocks noGrp="1"/>
          </p:cNvSpPr>
          <p:nvPr>
            <p:ph type="sldNum" sz="quarter" idx="5"/>
          </p:nvPr>
        </p:nvSpPr>
        <p:spPr/>
        <p:txBody>
          <a:bodyPr/>
          <a:lstStyle/>
          <a:p>
            <a:pPr>
              <a:defRPr/>
            </a:pPr>
            <a:fld id="{5A651059-8DB8-5044-97F1-F934F7FC73CC}" type="slidenum">
              <a:rPr lang="en-US" smtClean="0"/>
              <a:pPr>
                <a:defRPr/>
              </a:pPr>
              <a:t>52</a:t>
            </a:fld>
            <a:endParaRPr lang="en-US"/>
          </a:p>
        </p:txBody>
      </p:sp>
    </p:spTree>
    <p:extLst>
      <p:ext uri="{BB962C8B-B14F-4D97-AF65-F5344CB8AC3E}">
        <p14:creationId xmlns:p14="http://schemas.microsoft.com/office/powerpoint/2010/main" val="2056773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5A6F5-7F43-5E38-74DC-29438A5B7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F0047-DD3D-D81B-0C08-3683044B8201}"/>
              </a:ext>
            </a:extLst>
          </p:cNvPr>
          <p:cNvSpPr>
            <a:spLocks noGrp="1" noRot="1" noChangeAspect="1"/>
          </p:cNvSpPr>
          <p:nvPr>
            <p:ph type="sldImg"/>
          </p:nvPr>
        </p:nvSpPr>
        <p:spPr>
          <a:xfrm>
            <a:off x="117475" y="698500"/>
            <a:ext cx="6715125" cy="3776663"/>
          </a:xfrm>
        </p:spPr>
      </p:sp>
      <p:sp>
        <p:nvSpPr>
          <p:cNvPr id="3" name="Notes Placeholder 2">
            <a:extLst>
              <a:ext uri="{FF2B5EF4-FFF2-40B4-BE49-F238E27FC236}">
                <a16:creationId xmlns:a16="http://schemas.microsoft.com/office/drawing/2014/main" id="{875AEBC3-1310-D31A-95D7-A4FD258F60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68B66-0C51-F641-5FEA-82D6BBDC0B96}"/>
              </a:ext>
            </a:extLst>
          </p:cNvPr>
          <p:cNvSpPr>
            <a:spLocks noGrp="1"/>
          </p:cNvSpPr>
          <p:nvPr>
            <p:ph type="sldNum" sz="quarter" idx="5"/>
          </p:nvPr>
        </p:nvSpPr>
        <p:spPr/>
        <p:txBody>
          <a:bodyPr/>
          <a:lstStyle/>
          <a:p>
            <a:pPr>
              <a:defRPr/>
            </a:pPr>
            <a:fld id="{5A651059-8DB8-5044-97F1-F934F7FC73CC}" type="slidenum">
              <a:rPr lang="en-US" smtClean="0"/>
              <a:pPr>
                <a:defRPr/>
              </a:pPr>
              <a:t>53</a:t>
            </a:fld>
            <a:endParaRPr lang="en-US"/>
          </a:p>
        </p:txBody>
      </p:sp>
    </p:spTree>
    <p:extLst>
      <p:ext uri="{BB962C8B-B14F-4D97-AF65-F5344CB8AC3E}">
        <p14:creationId xmlns:p14="http://schemas.microsoft.com/office/powerpoint/2010/main" val="2951248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10</a:t>
            </a:fld>
            <a:endParaRPr lang="en-US"/>
          </a:p>
        </p:txBody>
      </p:sp>
    </p:spTree>
    <p:extLst>
      <p:ext uri="{BB962C8B-B14F-4D97-AF65-F5344CB8AC3E}">
        <p14:creationId xmlns:p14="http://schemas.microsoft.com/office/powerpoint/2010/main" val="27366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11</a:t>
            </a:fld>
            <a:endParaRPr lang="en-US"/>
          </a:p>
        </p:txBody>
      </p:sp>
    </p:spTree>
    <p:extLst>
      <p:ext uri="{BB962C8B-B14F-4D97-AF65-F5344CB8AC3E}">
        <p14:creationId xmlns:p14="http://schemas.microsoft.com/office/powerpoint/2010/main" val="2582674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12</a:t>
            </a:fld>
            <a:endParaRPr lang="en-US"/>
          </a:p>
        </p:txBody>
      </p:sp>
    </p:spTree>
    <p:extLst>
      <p:ext uri="{BB962C8B-B14F-4D97-AF65-F5344CB8AC3E}">
        <p14:creationId xmlns:p14="http://schemas.microsoft.com/office/powerpoint/2010/main" val="58438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13</a:t>
            </a:fld>
            <a:endParaRPr lang="en-US"/>
          </a:p>
        </p:txBody>
      </p:sp>
    </p:spTree>
    <p:extLst>
      <p:ext uri="{BB962C8B-B14F-4D97-AF65-F5344CB8AC3E}">
        <p14:creationId xmlns:p14="http://schemas.microsoft.com/office/powerpoint/2010/main" val="1026261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698500"/>
            <a:ext cx="6715125" cy="3776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651059-8DB8-5044-97F1-F934F7FC73CC}" type="slidenum">
              <a:rPr lang="en-US" smtClean="0"/>
              <a:pPr>
                <a:defRPr/>
              </a:pPr>
              <a:t>14</a:t>
            </a:fld>
            <a:endParaRPr lang="en-US"/>
          </a:p>
        </p:txBody>
      </p:sp>
    </p:spTree>
    <p:extLst>
      <p:ext uri="{BB962C8B-B14F-4D97-AF65-F5344CB8AC3E}">
        <p14:creationId xmlns:p14="http://schemas.microsoft.com/office/powerpoint/2010/main" val="329505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698500"/>
            <a:ext cx="6711950" cy="3776663"/>
          </a:xfrm>
        </p:spPr>
      </p:sp>
      <p:sp>
        <p:nvSpPr>
          <p:cNvPr id="3" name="Notes Placeholder 2"/>
          <p:cNvSpPr>
            <a:spLocks noGrp="1"/>
          </p:cNvSpPr>
          <p:nvPr>
            <p:ph type="body" idx="1"/>
          </p:nvPr>
        </p:nvSpPr>
        <p:spPr/>
        <p:txBody>
          <a:bodyPr/>
          <a:lstStyle/>
          <a:p>
            <a:endParaRPr lang="en-US" dirty="0">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6B23C-2311-42A1-BF5D-F5E13E1F8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94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016E-47CD-E2EA-27D6-DE377C0BF5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8FA6A1-957C-522A-AB1B-C25FB78BE8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E00AF0-5A68-9C72-86DB-1C6E7CFA208C}"/>
              </a:ext>
            </a:extLst>
          </p:cNvPr>
          <p:cNvSpPr>
            <a:spLocks noGrp="1"/>
          </p:cNvSpPr>
          <p:nvPr>
            <p:ph type="dt" sz="half" idx="10"/>
          </p:nvPr>
        </p:nvSpPr>
        <p:spPr/>
        <p:txBody>
          <a:bodyPr/>
          <a:lstStyle/>
          <a:p>
            <a:fld id="{9F7EEC32-4C60-46B9-AC36-8CA48BDC3179}" type="datetimeFigureOut">
              <a:rPr lang="en-US" smtClean="0"/>
              <a:t>4/8/2026</a:t>
            </a:fld>
            <a:endParaRPr lang="en-US"/>
          </a:p>
        </p:txBody>
      </p:sp>
      <p:sp>
        <p:nvSpPr>
          <p:cNvPr id="5" name="Footer Placeholder 4">
            <a:extLst>
              <a:ext uri="{FF2B5EF4-FFF2-40B4-BE49-F238E27FC236}">
                <a16:creationId xmlns:a16="http://schemas.microsoft.com/office/drawing/2014/main" id="{3A02C8A3-F5AE-7391-7BFB-458C5F9FE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3A3140-FDD5-629C-2C14-13F4790628B2}"/>
              </a:ext>
            </a:extLst>
          </p:cNvPr>
          <p:cNvSpPr>
            <a:spLocks noGrp="1"/>
          </p:cNvSpPr>
          <p:nvPr>
            <p:ph type="sldNum" sz="quarter" idx="12"/>
          </p:nvPr>
        </p:nvSpPr>
        <p:spPr/>
        <p:txBody>
          <a:bodyPr/>
          <a:lstStyle/>
          <a:p>
            <a:fld id="{383FA6F6-9146-4D4E-8F35-14CB784A8A3E}" type="slidenum">
              <a:rPr lang="en-US" smtClean="0"/>
              <a:t>‹#›</a:t>
            </a:fld>
            <a:endParaRPr lang="en-US"/>
          </a:p>
        </p:txBody>
      </p:sp>
    </p:spTree>
    <p:extLst>
      <p:ext uri="{BB962C8B-B14F-4D97-AF65-F5344CB8AC3E}">
        <p14:creationId xmlns:p14="http://schemas.microsoft.com/office/powerpoint/2010/main" val="544545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F94E-5C83-091C-B3AD-8CCABC7F0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F34A3A-205B-062A-CCC4-797C084476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9A677-93E3-1FA0-7E10-E2E8BE80A24E}"/>
              </a:ext>
            </a:extLst>
          </p:cNvPr>
          <p:cNvSpPr>
            <a:spLocks noGrp="1"/>
          </p:cNvSpPr>
          <p:nvPr>
            <p:ph type="dt" sz="half" idx="10"/>
          </p:nvPr>
        </p:nvSpPr>
        <p:spPr/>
        <p:txBody>
          <a:bodyPr/>
          <a:lstStyle/>
          <a:p>
            <a:fld id="{9F7EEC32-4C60-46B9-AC36-8CA48BDC3179}" type="datetimeFigureOut">
              <a:rPr lang="en-US" smtClean="0"/>
              <a:t>4/8/2026</a:t>
            </a:fld>
            <a:endParaRPr lang="en-US"/>
          </a:p>
        </p:txBody>
      </p:sp>
      <p:sp>
        <p:nvSpPr>
          <p:cNvPr id="5" name="Footer Placeholder 4">
            <a:extLst>
              <a:ext uri="{FF2B5EF4-FFF2-40B4-BE49-F238E27FC236}">
                <a16:creationId xmlns:a16="http://schemas.microsoft.com/office/drawing/2014/main" id="{7C3D06AF-F3FF-1A02-C25A-6EA288AC9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378FE-FC61-E3DB-6482-4E1F61720799}"/>
              </a:ext>
            </a:extLst>
          </p:cNvPr>
          <p:cNvSpPr>
            <a:spLocks noGrp="1"/>
          </p:cNvSpPr>
          <p:nvPr>
            <p:ph type="sldNum" sz="quarter" idx="12"/>
          </p:nvPr>
        </p:nvSpPr>
        <p:spPr/>
        <p:txBody>
          <a:bodyPr/>
          <a:lstStyle/>
          <a:p>
            <a:fld id="{383FA6F6-9146-4D4E-8F35-14CB784A8A3E}" type="slidenum">
              <a:rPr lang="en-US" smtClean="0"/>
              <a:t>‹#›</a:t>
            </a:fld>
            <a:endParaRPr lang="en-US"/>
          </a:p>
        </p:txBody>
      </p:sp>
    </p:spTree>
    <p:extLst>
      <p:ext uri="{BB962C8B-B14F-4D97-AF65-F5344CB8AC3E}">
        <p14:creationId xmlns:p14="http://schemas.microsoft.com/office/powerpoint/2010/main" val="3961099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C6F691-8E82-5180-75ED-F861B9911E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E90E29-FC0E-C1C7-AF7E-A76FEDF81A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3FEDA-B863-FA24-277D-F80921D6F02C}"/>
              </a:ext>
            </a:extLst>
          </p:cNvPr>
          <p:cNvSpPr>
            <a:spLocks noGrp="1"/>
          </p:cNvSpPr>
          <p:nvPr>
            <p:ph type="dt" sz="half" idx="10"/>
          </p:nvPr>
        </p:nvSpPr>
        <p:spPr/>
        <p:txBody>
          <a:bodyPr/>
          <a:lstStyle/>
          <a:p>
            <a:fld id="{9F7EEC32-4C60-46B9-AC36-8CA48BDC3179}" type="datetimeFigureOut">
              <a:rPr lang="en-US" smtClean="0"/>
              <a:t>4/8/2026</a:t>
            </a:fld>
            <a:endParaRPr lang="en-US"/>
          </a:p>
        </p:txBody>
      </p:sp>
      <p:sp>
        <p:nvSpPr>
          <p:cNvPr id="5" name="Footer Placeholder 4">
            <a:extLst>
              <a:ext uri="{FF2B5EF4-FFF2-40B4-BE49-F238E27FC236}">
                <a16:creationId xmlns:a16="http://schemas.microsoft.com/office/drawing/2014/main" id="{25702747-F3D5-5C07-61C6-71213C840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48908-3A23-2FCE-3EC5-9BB0544A25DC}"/>
              </a:ext>
            </a:extLst>
          </p:cNvPr>
          <p:cNvSpPr>
            <a:spLocks noGrp="1"/>
          </p:cNvSpPr>
          <p:nvPr>
            <p:ph type="sldNum" sz="quarter" idx="12"/>
          </p:nvPr>
        </p:nvSpPr>
        <p:spPr/>
        <p:txBody>
          <a:bodyPr/>
          <a:lstStyle/>
          <a:p>
            <a:fld id="{383FA6F6-9146-4D4E-8F35-14CB784A8A3E}" type="slidenum">
              <a:rPr lang="en-US" smtClean="0"/>
              <a:t>‹#›</a:t>
            </a:fld>
            <a:endParaRPr lang="en-US"/>
          </a:p>
        </p:txBody>
      </p:sp>
    </p:spTree>
    <p:extLst>
      <p:ext uri="{BB962C8B-B14F-4D97-AF65-F5344CB8AC3E}">
        <p14:creationId xmlns:p14="http://schemas.microsoft.com/office/powerpoint/2010/main" val="2674971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2902523"/>
            <a:ext cx="9601200" cy="1089529"/>
          </a:xfrm>
        </p:spPr>
        <p:txBody>
          <a:bodyPr anchor="b" anchorCtr="0"/>
          <a:lstStyle>
            <a:lvl1pPr algn="l">
              <a:lnSpc>
                <a:spcPct val="90000"/>
              </a:lnSpc>
              <a:defRPr sz="3600" b="0" i="0">
                <a:solidFill>
                  <a:schemeClr val="tx1"/>
                </a:solidFill>
                <a:latin typeface="Georgia" panose="02040502050405020303" pitchFamily="18" charset="0"/>
                <a:ea typeface="Tahoma" panose="020B0604030504040204" pitchFamily="34" charset="0"/>
                <a:cs typeface="Tahoma" panose="020B0604030504040204" pitchFamily="34" charset="0"/>
              </a:defRPr>
            </a:lvl1pPr>
          </a:lstStyle>
          <a:p>
            <a:r>
              <a:rPr lang="en-US"/>
              <a:t>Divider Slide Layout</a:t>
            </a:r>
            <a:br>
              <a:rPr lang="en-US"/>
            </a:br>
            <a:r>
              <a:rPr lang="en-US"/>
              <a:t>Click to Edit</a:t>
            </a:r>
          </a:p>
        </p:txBody>
      </p:sp>
      <p:sp>
        <p:nvSpPr>
          <p:cNvPr id="4" name="Subtitle 3"/>
          <p:cNvSpPr>
            <a:spLocks noGrp="1" noChangeArrowheads="1"/>
          </p:cNvSpPr>
          <p:nvPr>
            <p:ph type="subTitle" idx="1" hasCustomPrompt="1"/>
          </p:nvPr>
        </p:nvSpPr>
        <p:spPr bwMode="gray">
          <a:xfrm>
            <a:off x="1219200" y="4067839"/>
            <a:ext cx="9601200" cy="326243"/>
          </a:xfrm>
          <a:prstGeom prst="rect">
            <a:avLst/>
          </a:prstGeom>
          <a:noFill/>
          <a:ln>
            <a:noFill/>
          </a:ln>
        </p:spPr>
        <p:txBody>
          <a:bodyPr wrap="square" lIns="91440" tIns="45720" bIns="45720" anchor="ctr" anchorCtr="0">
            <a:spAutoFit/>
          </a:bodyPr>
          <a:lstStyle>
            <a:lvl1pPr marL="0" indent="0" algn="l">
              <a:lnSpc>
                <a:spcPct val="95000"/>
              </a:lnSpc>
              <a:spcBef>
                <a:spcPct val="0"/>
              </a:spcBef>
              <a:spcAft>
                <a:spcPct val="0"/>
              </a:spcAft>
              <a:buFont typeface="Wingdings" pitchFamily="23" charset="2"/>
              <a:buNone/>
              <a:defRPr sz="1600" b="1" i="0" cap="none" spc="0">
                <a:solidFill>
                  <a:schemeClr val="accent2"/>
                </a:solidFill>
                <a:effectLst/>
                <a:latin typeface="Verdana" panose="020B0604030504040204" pitchFamily="34" charset="0"/>
                <a:ea typeface="Tahoma" panose="020B0604030504040204" pitchFamily="34" charset="0"/>
                <a:cs typeface="Tahoma" panose="020B0604030504040204" pitchFamily="34" charset="0"/>
              </a:defRPr>
            </a:lvl1pPr>
          </a:lstStyle>
          <a:p>
            <a:r>
              <a:rPr lang="en-US"/>
              <a:t>CLICK TO EDIT SUBHEAD</a:t>
            </a:r>
          </a:p>
        </p:txBody>
      </p:sp>
    </p:spTree>
    <p:extLst>
      <p:ext uri="{BB962C8B-B14F-4D97-AF65-F5344CB8AC3E}">
        <p14:creationId xmlns:p14="http://schemas.microsoft.com/office/powerpoint/2010/main" val="3183399316"/>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0600" y="533400"/>
            <a:ext cx="10668000" cy="480131"/>
          </a:xfrm>
        </p:spPr>
        <p:txBody>
          <a:bodyPr wrap="square" anchor="b" anchorCtr="0">
            <a:spAutoFit/>
          </a:bodyPr>
          <a:lstStyle>
            <a:lvl1pPr>
              <a:defRPr sz="2800" b="0" i="0">
                <a:solidFill>
                  <a:schemeClr val="tx1"/>
                </a:solidFill>
              </a:defRPr>
            </a:lvl1pPr>
          </a:lstStyle>
          <a:p>
            <a:r>
              <a:rPr lang="en-US"/>
              <a:t>Master Layout: Title-Content – click to edit</a:t>
            </a:r>
          </a:p>
        </p:txBody>
      </p:sp>
      <p:sp>
        <p:nvSpPr>
          <p:cNvPr id="3" name="Content Placeholder 2"/>
          <p:cNvSpPr>
            <a:spLocks noGrp="1"/>
          </p:cNvSpPr>
          <p:nvPr>
            <p:ph idx="1" hasCustomPrompt="1"/>
          </p:nvPr>
        </p:nvSpPr>
        <p:spPr>
          <a:xfrm>
            <a:off x="533399" y="1905000"/>
            <a:ext cx="11125202" cy="951543"/>
          </a:xfrm>
        </p:spPr>
        <p:txBody>
          <a:bodyPr/>
          <a:lstStyle>
            <a:lvl1pPr>
              <a:lnSpc>
                <a:spcPct val="95000"/>
              </a:lnSpc>
              <a:buClr>
                <a:schemeClr val="tx2"/>
              </a:buClr>
              <a:defRPr sz="1800" b="0" i="0">
                <a:solidFill>
                  <a:schemeClr val="tx2"/>
                </a:solidFill>
              </a:defRPr>
            </a:lvl1pPr>
            <a:lvl2pPr>
              <a:buClr>
                <a:schemeClr val="tx2"/>
              </a:buClr>
              <a:defRPr sz="1600" b="0" i="0">
                <a:solidFill>
                  <a:schemeClr val="tx2"/>
                </a:solidFill>
              </a:defRPr>
            </a:lvl2pPr>
            <a:lvl3pPr>
              <a:buClr>
                <a:schemeClr val="tx2"/>
              </a:buClr>
              <a:defRPr sz="1600" b="0" i="0">
                <a:solidFill>
                  <a:schemeClr val="tx2"/>
                </a:solidFill>
              </a:defRPr>
            </a:lvl3pPr>
            <a:lvl4pPr>
              <a:buClr>
                <a:schemeClr val="tx1">
                  <a:lumMod val="65000"/>
                  <a:lumOff val="35000"/>
                </a:schemeClr>
              </a:buClr>
              <a:defRPr sz="2000" b="0" i="0">
                <a:solidFill>
                  <a:schemeClr val="tx1">
                    <a:lumMod val="65000"/>
                    <a:lumOff val="35000"/>
                  </a:schemeClr>
                </a:solidFill>
              </a:defRPr>
            </a:lvl4pPr>
            <a:lvl5pPr>
              <a:buClr>
                <a:schemeClr val="bg2">
                  <a:lumMod val="75000"/>
                </a:schemeClr>
              </a:buClr>
              <a:defRPr sz="1800">
                <a:solidFill>
                  <a:srgbClr val="4B4B4B"/>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81212415"/>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userDrawn="1">
  <p:cSld name="Title Slide Opt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972887"/>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0D38-A776-405C-FCEE-6EA12266DC2D}"/>
              </a:ext>
            </a:extLst>
          </p:cNvPr>
          <p:cNvSpPr>
            <a:spLocks noGrp="1"/>
          </p:cNvSpPr>
          <p:nvPr>
            <p:ph type="title" hasCustomPrompt="1"/>
          </p:nvPr>
        </p:nvSpPr>
        <p:spPr>
          <a:xfrm>
            <a:off x="838200" y="365125"/>
            <a:ext cx="8877300" cy="434975"/>
          </a:xfrm>
          <a:prstGeom prst="rect">
            <a:avLst/>
          </a:prstGeom>
        </p:spPr>
        <p:txBody>
          <a:bodyPr lIns="0" tIns="0" rIns="0" bIns="0"/>
          <a:lstStyle>
            <a:lvl1pPr>
              <a:lnSpc>
                <a:spcPct val="100000"/>
              </a:lnSpc>
              <a:defRPr sz="2800" b="1">
                <a:solidFill>
                  <a:schemeClr val="bg2"/>
                </a:solidFill>
              </a:defRPr>
            </a:lvl1pPr>
          </a:lstStyle>
          <a:p>
            <a:r>
              <a:rPr lang="en-US"/>
              <a:t>Click to Edit Master Title Style</a:t>
            </a:r>
          </a:p>
        </p:txBody>
      </p:sp>
      <p:sp>
        <p:nvSpPr>
          <p:cNvPr id="8" name="Text Placeholder 7">
            <a:extLst>
              <a:ext uri="{FF2B5EF4-FFF2-40B4-BE49-F238E27FC236}">
                <a16:creationId xmlns:a16="http://schemas.microsoft.com/office/drawing/2014/main" id="{ED50759B-B08B-24DF-A15F-C56067B6529C}"/>
              </a:ext>
            </a:extLst>
          </p:cNvPr>
          <p:cNvSpPr>
            <a:spLocks noGrp="1"/>
          </p:cNvSpPr>
          <p:nvPr>
            <p:ph type="body" sz="quarter" idx="13" hasCustomPrompt="1"/>
          </p:nvPr>
        </p:nvSpPr>
        <p:spPr>
          <a:xfrm>
            <a:off x="838200" y="819150"/>
            <a:ext cx="8877300" cy="434975"/>
          </a:xfrm>
          <a:prstGeom prst="rect">
            <a:avLst/>
          </a:prstGeom>
        </p:spPr>
        <p:txBody>
          <a:bodyPr lIns="0" tIns="0" rIns="0" bIns="0"/>
          <a:lstStyle>
            <a:lvl1pPr marL="0" indent="0">
              <a:lnSpc>
                <a:spcPct val="100000"/>
              </a:lnSpc>
              <a:spcBef>
                <a:spcPts val="0"/>
              </a:spcBef>
              <a:buNone/>
              <a:defRPr sz="1600">
                <a:solidFill>
                  <a:schemeClr val="tx2"/>
                </a:solidFill>
              </a:defRPr>
            </a:lvl1pPr>
          </a:lstStyle>
          <a:p>
            <a:pPr lvl="0"/>
            <a:r>
              <a:rPr lang="en-US"/>
              <a:t>Subhead copy here</a:t>
            </a:r>
          </a:p>
        </p:txBody>
      </p:sp>
      <p:sp>
        <p:nvSpPr>
          <p:cNvPr id="3" name="Footer Placeholder 4">
            <a:extLst>
              <a:ext uri="{FF2B5EF4-FFF2-40B4-BE49-F238E27FC236}">
                <a16:creationId xmlns:a16="http://schemas.microsoft.com/office/drawing/2014/main" id="{58FBB6DD-8C65-6FA9-39C6-1F6818EF35C5}"/>
              </a:ext>
            </a:extLst>
          </p:cNvPr>
          <p:cNvSpPr>
            <a:spLocks noGrp="1"/>
          </p:cNvSpPr>
          <p:nvPr>
            <p:ph type="ftr" sz="quarter" idx="3"/>
          </p:nvPr>
        </p:nvSpPr>
        <p:spPr>
          <a:xfrm>
            <a:off x="515014" y="6498906"/>
            <a:ext cx="4114800" cy="176424"/>
          </a:xfrm>
          <a:prstGeom prst="rect">
            <a:avLst/>
          </a:prstGeom>
        </p:spPr>
        <p:txBody>
          <a:bodyPr vert="horz" lIns="0" tIns="0" rIns="0" bIns="0" rtlCol="0" anchor="b"/>
          <a:lstStyle>
            <a:lvl1pPr algn="l">
              <a:defRPr sz="700">
                <a:solidFill>
                  <a:schemeClr val="accent2"/>
                </a:solidFill>
              </a:defRPr>
            </a:lvl1pPr>
          </a:lstStyle>
          <a:p>
            <a:endParaRPr lang="en-US"/>
          </a:p>
        </p:txBody>
      </p:sp>
      <p:sp>
        <p:nvSpPr>
          <p:cNvPr id="4" name="Slide Number Placeholder 5">
            <a:extLst>
              <a:ext uri="{FF2B5EF4-FFF2-40B4-BE49-F238E27FC236}">
                <a16:creationId xmlns:a16="http://schemas.microsoft.com/office/drawing/2014/main" id="{89F6B38A-CC8A-1FB6-0FFD-E24D8CCB0103}"/>
              </a:ext>
            </a:extLst>
          </p:cNvPr>
          <p:cNvSpPr>
            <a:spLocks noGrp="1"/>
          </p:cNvSpPr>
          <p:nvPr>
            <p:ph type="sldNum" sz="quarter" idx="4"/>
          </p:nvPr>
        </p:nvSpPr>
        <p:spPr>
          <a:xfrm>
            <a:off x="11710531" y="6498906"/>
            <a:ext cx="265413" cy="176424"/>
          </a:xfrm>
          <a:prstGeom prst="rect">
            <a:avLst/>
          </a:prstGeom>
        </p:spPr>
        <p:txBody>
          <a:bodyPr vert="horz" lIns="0" tIns="0" rIns="0" bIns="0" rtlCol="0" anchor="ctr"/>
          <a:lstStyle>
            <a:lvl1pPr algn="r">
              <a:defRPr sz="900" b="1">
                <a:solidFill>
                  <a:schemeClr val="bg2"/>
                </a:solidFill>
              </a:defRPr>
            </a:lvl1pPr>
          </a:lstStyle>
          <a:p>
            <a:fld id="{CEFF3406-4D63-4637-91E2-4ABB503254ED}" type="slidenum">
              <a:rPr lang="en-US" smtClean="0"/>
              <a:pPr/>
              <a:t>‹#›</a:t>
            </a:fld>
            <a:endParaRPr lang="en-US"/>
          </a:p>
        </p:txBody>
      </p:sp>
    </p:spTree>
    <p:extLst>
      <p:ext uri="{BB962C8B-B14F-4D97-AF65-F5344CB8AC3E}">
        <p14:creationId xmlns:p14="http://schemas.microsoft.com/office/powerpoint/2010/main" val="2743379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0D38-A776-405C-FCEE-6EA12266DC2D}"/>
              </a:ext>
            </a:extLst>
          </p:cNvPr>
          <p:cNvSpPr>
            <a:spLocks noGrp="1"/>
          </p:cNvSpPr>
          <p:nvPr>
            <p:ph type="title"/>
          </p:nvPr>
        </p:nvSpPr>
        <p:spPr>
          <a:xfrm>
            <a:off x="838200" y="365125"/>
            <a:ext cx="8877300" cy="434975"/>
          </a:xfrm>
          <a:prstGeom prst="rect">
            <a:avLst/>
          </a:prstGeom>
        </p:spPr>
        <p:txBody>
          <a:bodyPr lIns="0" tIns="0" rIns="0" bIns="0"/>
          <a:lstStyle>
            <a:lvl1pPr>
              <a:lnSpc>
                <a:spcPct val="100000"/>
              </a:lnSpc>
              <a:defRPr sz="2800" b="1">
                <a:solidFill>
                  <a:schemeClr val="bg2"/>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06B1DCEC-D97E-161C-090C-093853A63B71}"/>
              </a:ext>
            </a:extLst>
          </p:cNvPr>
          <p:cNvSpPr>
            <a:spLocks noGrp="1"/>
          </p:cNvSpPr>
          <p:nvPr>
            <p:ph type="ftr" sz="quarter" idx="3"/>
          </p:nvPr>
        </p:nvSpPr>
        <p:spPr>
          <a:xfrm>
            <a:off x="515014" y="6498906"/>
            <a:ext cx="4114800" cy="176424"/>
          </a:xfrm>
          <a:prstGeom prst="rect">
            <a:avLst/>
          </a:prstGeom>
        </p:spPr>
        <p:txBody>
          <a:bodyPr vert="horz" lIns="0" tIns="0" rIns="0" bIns="0" rtlCol="0" anchor="b"/>
          <a:lstStyle>
            <a:lvl1pPr algn="l">
              <a:defRPr sz="700">
                <a:solidFill>
                  <a:schemeClr val="accent2"/>
                </a:solidFill>
              </a:defRPr>
            </a:lvl1pPr>
          </a:lstStyle>
          <a:p>
            <a:endParaRPr lang="en-US"/>
          </a:p>
        </p:txBody>
      </p:sp>
      <p:sp>
        <p:nvSpPr>
          <p:cNvPr id="4" name="Slide Number Placeholder 5">
            <a:extLst>
              <a:ext uri="{FF2B5EF4-FFF2-40B4-BE49-F238E27FC236}">
                <a16:creationId xmlns:a16="http://schemas.microsoft.com/office/drawing/2014/main" id="{EAA7A928-15BD-A5F0-4B36-2621D280D870}"/>
              </a:ext>
            </a:extLst>
          </p:cNvPr>
          <p:cNvSpPr>
            <a:spLocks noGrp="1"/>
          </p:cNvSpPr>
          <p:nvPr>
            <p:ph type="sldNum" sz="quarter" idx="4"/>
          </p:nvPr>
        </p:nvSpPr>
        <p:spPr>
          <a:xfrm>
            <a:off x="11710531" y="6498906"/>
            <a:ext cx="265413" cy="176424"/>
          </a:xfrm>
          <a:prstGeom prst="rect">
            <a:avLst/>
          </a:prstGeom>
        </p:spPr>
        <p:txBody>
          <a:bodyPr vert="horz" lIns="0" tIns="0" rIns="0" bIns="0" rtlCol="0" anchor="ctr"/>
          <a:lstStyle>
            <a:lvl1pPr algn="r">
              <a:defRPr sz="900" b="1">
                <a:solidFill>
                  <a:schemeClr val="bg2"/>
                </a:solidFill>
              </a:defRPr>
            </a:lvl1pPr>
          </a:lstStyle>
          <a:p>
            <a:fld id="{CEFF3406-4D63-4637-91E2-4ABB503254ED}" type="slidenum">
              <a:rPr lang="en-US" smtClean="0"/>
              <a:pPr/>
              <a:t>‹#›</a:t>
            </a:fld>
            <a:endParaRPr lang="en-US"/>
          </a:p>
        </p:txBody>
      </p:sp>
    </p:spTree>
    <p:extLst>
      <p:ext uri="{BB962C8B-B14F-4D97-AF65-F5344CB8AC3E}">
        <p14:creationId xmlns:p14="http://schemas.microsoft.com/office/powerpoint/2010/main" val="4269599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White Text">
    <p:spTree>
      <p:nvGrpSpPr>
        <p:cNvPr id="1" name=""/>
        <p:cNvGrpSpPr/>
        <p:nvPr/>
      </p:nvGrpSpPr>
      <p:grpSpPr>
        <a:xfrm>
          <a:off x="0" y="0"/>
          <a:ext cx="0" cy="0"/>
          <a:chOff x="0" y="0"/>
          <a:chExt cx="0" cy="0"/>
        </a:xfrm>
      </p:grpSpPr>
      <p:pic>
        <p:nvPicPr>
          <p:cNvPr id="6" name="Picture 14" descr="A close up of a clock&#10;&#10;Description automatically generated">
            <a:extLst>
              <a:ext uri="{FF2B5EF4-FFF2-40B4-BE49-F238E27FC236}">
                <a16:creationId xmlns:a16="http://schemas.microsoft.com/office/drawing/2014/main" id="{318FEAA9-91DF-F0FA-890C-6D56C68CC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203" r="23586"/>
          <a:stretch>
            <a:fillRect/>
          </a:stretch>
        </p:blipFill>
        <p:spPr bwMode="auto">
          <a:xfrm>
            <a:off x="0" y="0"/>
            <a:ext cx="35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6">
            <a:extLst>
              <a:ext uri="{FF2B5EF4-FFF2-40B4-BE49-F238E27FC236}">
                <a16:creationId xmlns:a16="http://schemas.microsoft.com/office/drawing/2014/main" id="{B2E99EB6-18EC-D1B9-3351-175CDFD4BD1C}"/>
              </a:ext>
            </a:extLst>
          </p:cNvPr>
          <p:cNvSpPr>
            <a:spLocks noChangeArrowheads="1"/>
          </p:cNvSpPr>
          <p:nvPr/>
        </p:nvSpPr>
        <p:spPr bwMode="auto">
          <a:xfrm>
            <a:off x="350838" y="0"/>
            <a:ext cx="46037" cy="6858000"/>
          </a:xfrm>
          <a:prstGeom prst="rect">
            <a:avLst/>
          </a:prstGeom>
          <a:gradFill rotWithShape="0">
            <a:gsLst>
              <a:gs pos="0">
                <a:srgbClr val="0E2841">
                  <a:alpha val="9999"/>
                </a:srgbClr>
              </a:gs>
              <a:gs pos="100000">
                <a:srgbClr val="0E2841">
                  <a:alpha val="89999"/>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endParaRPr>
          </a:p>
        </p:txBody>
      </p:sp>
      <p:pic>
        <p:nvPicPr>
          <p:cNvPr id="9" name="Picture 17">
            <a:extLst>
              <a:ext uri="{FF2B5EF4-FFF2-40B4-BE49-F238E27FC236}">
                <a16:creationId xmlns:a16="http://schemas.microsoft.com/office/drawing/2014/main" id="{79520C69-569A-DDC0-ACB5-D5939908C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2700" y="314325"/>
            <a:ext cx="17018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3"/>
          <p:cNvSpPr txBox="1">
            <a:spLocks noGrp="1"/>
          </p:cNvSpPr>
          <p:nvPr>
            <p:ph type="body" idx="4294967295"/>
          </p:nvPr>
        </p:nvSpPr>
        <p:spPr>
          <a:xfrm>
            <a:off x="596947" y="6438930"/>
            <a:ext cx="7876495" cy="419069"/>
          </a:xfrm>
        </p:spPr>
        <p:txBody>
          <a:bodyPr/>
          <a:lstStyle>
            <a:lvl1pPr marL="0" indent="0">
              <a:buNone/>
              <a:defRPr sz="700">
                <a:solidFill>
                  <a:srgbClr val="7F7F7F"/>
                </a:solidFill>
                <a:latin typeface="Arial" pitchFamily="34"/>
                <a:cs typeface="Arial" pitchFamily="34"/>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a:t>
            </a:r>
          </a:p>
        </p:txBody>
      </p:sp>
      <p:sp>
        <p:nvSpPr>
          <p:cNvPr id="3" name="Text Placeholder 3"/>
          <p:cNvSpPr txBox="1">
            <a:spLocks noGrp="1"/>
          </p:cNvSpPr>
          <p:nvPr>
            <p:ph type="body" idx="4294967295"/>
          </p:nvPr>
        </p:nvSpPr>
        <p:spPr>
          <a:xfrm>
            <a:off x="596947" y="6284424"/>
            <a:ext cx="7876495" cy="149623"/>
          </a:xfrm>
        </p:spPr>
        <p:txBody>
          <a:bodyPr/>
          <a:lstStyle>
            <a:lvl1pPr marL="0" indent="0">
              <a:buNone/>
              <a:defRPr sz="700">
                <a:solidFill>
                  <a:srgbClr val="7F7F7F"/>
                </a:solidFill>
                <a:latin typeface="Arial" pitchFamily="34"/>
                <a:cs typeface="Arial" pitchFamily="34"/>
              </a:defRPr>
            </a:lvl1pPr>
          </a:lstStyle>
          <a:p>
            <a:pPr lvl="0"/>
            <a:r>
              <a:rPr lang="en-US"/>
              <a:t>FOR INTERNAL USE ONLY</a:t>
            </a:r>
          </a:p>
        </p:txBody>
      </p:sp>
      <p:sp>
        <p:nvSpPr>
          <p:cNvPr id="4" name="Text Placeholder 7"/>
          <p:cNvSpPr txBox="1">
            <a:spLocks noGrp="1"/>
          </p:cNvSpPr>
          <p:nvPr>
            <p:ph type="body" idx="4294967295"/>
          </p:nvPr>
        </p:nvSpPr>
        <p:spPr>
          <a:xfrm>
            <a:off x="753401" y="419069"/>
            <a:ext cx="9124340" cy="417551"/>
          </a:xfrm>
        </p:spPr>
        <p:txBody>
          <a:bodyPr/>
          <a:lstStyle>
            <a:lvl1pPr marL="0" indent="0">
              <a:spcBef>
                <a:spcPts val="600"/>
              </a:spcBef>
              <a:buNone/>
              <a:defRPr b="1">
                <a:solidFill>
                  <a:srgbClr val="002060"/>
                </a:solidFill>
                <a:latin typeface="Arial" pitchFamily="34"/>
                <a:cs typeface="Arial" pitchFamily="34"/>
              </a:defRPr>
            </a:lvl1pPr>
          </a:lstStyle>
          <a:p>
            <a:pPr lvl="0"/>
            <a:r>
              <a:rPr lang="en-US"/>
              <a:t>Click Here To Add Title Text</a:t>
            </a:r>
          </a:p>
        </p:txBody>
      </p:sp>
      <p:sp>
        <p:nvSpPr>
          <p:cNvPr id="5" name="Text Placeholder 18"/>
          <p:cNvSpPr txBox="1">
            <a:spLocks noGrp="1"/>
          </p:cNvSpPr>
          <p:nvPr>
            <p:ph type="body" idx="4294967295"/>
          </p:nvPr>
        </p:nvSpPr>
        <p:spPr>
          <a:xfrm>
            <a:off x="753401" y="951396"/>
            <a:ext cx="9124340" cy="304303"/>
          </a:xfrm>
        </p:spPr>
        <p:txBody>
          <a:bodyPr/>
          <a:lstStyle>
            <a:lvl1pPr marL="0" indent="0">
              <a:buNone/>
              <a:defRPr sz="1600">
                <a:solidFill>
                  <a:srgbClr val="002060"/>
                </a:solidFill>
                <a:latin typeface="Arial" pitchFamily="34"/>
                <a:cs typeface="Arial" pitchFamily="34"/>
              </a:defRPr>
            </a:lvl1pPr>
          </a:lstStyle>
          <a:p>
            <a:pPr lvl="0"/>
            <a:r>
              <a:rPr lang="en-US"/>
              <a:t>Click to edit Master text styles</a:t>
            </a:r>
          </a:p>
        </p:txBody>
      </p:sp>
      <p:sp>
        <p:nvSpPr>
          <p:cNvPr id="8" name="Text Placeholder 2"/>
          <p:cNvSpPr txBox="1">
            <a:spLocks noGrp="1"/>
          </p:cNvSpPr>
          <p:nvPr>
            <p:ph type="body" idx="4294967295"/>
          </p:nvPr>
        </p:nvSpPr>
        <p:spPr>
          <a:xfrm>
            <a:off x="754059" y="1538285"/>
            <a:ext cx="9123361" cy="4311652"/>
          </a:xfrm>
        </p:spPr>
        <p:txBody>
          <a:bodyPr/>
          <a:lstStyle>
            <a:lvl1pPr marL="182559" indent="-182559">
              <a:lnSpc>
                <a:spcPct val="110000"/>
              </a:lnSpc>
              <a:defRPr sz="1400">
                <a:solidFill>
                  <a:srgbClr val="002060"/>
                </a:solidFill>
              </a:defRPr>
            </a:lvl1pPr>
          </a:lstStyle>
          <a:p>
            <a:pPr lvl="0"/>
            <a:r>
              <a:rPr lang="en-US"/>
              <a:t>Click to edit Master text styles</a:t>
            </a:r>
          </a:p>
        </p:txBody>
      </p:sp>
    </p:spTree>
    <p:extLst>
      <p:ext uri="{BB962C8B-B14F-4D97-AF65-F5344CB8AC3E}">
        <p14:creationId xmlns:p14="http://schemas.microsoft.com/office/powerpoint/2010/main" val="70206713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C49AC-A881-4D5D-C316-E9F0754B0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AB48A-4CC0-0AC2-9715-537AD97193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DE09F-4CE7-48B3-6307-98EDE27EE318}"/>
              </a:ext>
            </a:extLst>
          </p:cNvPr>
          <p:cNvSpPr>
            <a:spLocks noGrp="1"/>
          </p:cNvSpPr>
          <p:nvPr>
            <p:ph type="dt" sz="half" idx="10"/>
          </p:nvPr>
        </p:nvSpPr>
        <p:spPr/>
        <p:txBody>
          <a:bodyPr/>
          <a:lstStyle/>
          <a:p>
            <a:fld id="{9F7EEC32-4C60-46B9-AC36-8CA48BDC3179}" type="datetimeFigureOut">
              <a:rPr lang="en-US" smtClean="0"/>
              <a:t>4/8/2026</a:t>
            </a:fld>
            <a:endParaRPr lang="en-US"/>
          </a:p>
        </p:txBody>
      </p:sp>
      <p:sp>
        <p:nvSpPr>
          <p:cNvPr id="5" name="Footer Placeholder 4">
            <a:extLst>
              <a:ext uri="{FF2B5EF4-FFF2-40B4-BE49-F238E27FC236}">
                <a16:creationId xmlns:a16="http://schemas.microsoft.com/office/drawing/2014/main" id="{A1714FE5-DCCD-8514-C20D-88A33CEAC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303CF-81EB-1708-5D34-142542CD5F77}"/>
              </a:ext>
            </a:extLst>
          </p:cNvPr>
          <p:cNvSpPr>
            <a:spLocks noGrp="1"/>
          </p:cNvSpPr>
          <p:nvPr>
            <p:ph type="sldNum" sz="quarter" idx="12"/>
          </p:nvPr>
        </p:nvSpPr>
        <p:spPr/>
        <p:txBody>
          <a:bodyPr/>
          <a:lstStyle/>
          <a:p>
            <a:fld id="{383FA6F6-9146-4D4E-8F35-14CB784A8A3E}" type="slidenum">
              <a:rPr lang="en-US" smtClean="0"/>
              <a:t>‹#›</a:t>
            </a:fld>
            <a:endParaRPr lang="en-US"/>
          </a:p>
        </p:txBody>
      </p:sp>
    </p:spTree>
    <p:extLst>
      <p:ext uri="{BB962C8B-B14F-4D97-AF65-F5344CB8AC3E}">
        <p14:creationId xmlns:p14="http://schemas.microsoft.com/office/powerpoint/2010/main" val="8707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76CF-A948-317C-4DAA-7C140A6D98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9B7B36-EE9D-D1E2-2518-DCF59C6E94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F40E36-1DF2-0802-C552-1C930C9F4AF2}"/>
              </a:ext>
            </a:extLst>
          </p:cNvPr>
          <p:cNvSpPr>
            <a:spLocks noGrp="1"/>
          </p:cNvSpPr>
          <p:nvPr>
            <p:ph type="dt" sz="half" idx="10"/>
          </p:nvPr>
        </p:nvSpPr>
        <p:spPr/>
        <p:txBody>
          <a:bodyPr/>
          <a:lstStyle/>
          <a:p>
            <a:fld id="{9F7EEC32-4C60-46B9-AC36-8CA48BDC3179}" type="datetimeFigureOut">
              <a:rPr lang="en-US" smtClean="0"/>
              <a:t>4/8/2026</a:t>
            </a:fld>
            <a:endParaRPr lang="en-US"/>
          </a:p>
        </p:txBody>
      </p:sp>
      <p:sp>
        <p:nvSpPr>
          <p:cNvPr id="5" name="Footer Placeholder 4">
            <a:extLst>
              <a:ext uri="{FF2B5EF4-FFF2-40B4-BE49-F238E27FC236}">
                <a16:creationId xmlns:a16="http://schemas.microsoft.com/office/drawing/2014/main" id="{44CB0CA6-86CC-07D6-6305-D29A858A3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6F609-ABC9-E217-9001-724AEECA3440}"/>
              </a:ext>
            </a:extLst>
          </p:cNvPr>
          <p:cNvSpPr>
            <a:spLocks noGrp="1"/>
          </p:cNvSpPr>
          <p:nvPr>
            <p:ph type="sldNum" sz="quarter" idx="12"/>
          </p:nvPr>
        </p:nvSpPr>
        <p:spPr/>
        <p:txBody>
          <a:bodyPr/>
          <a:lstStyle/>
          <a:p>
            <a:fld id="{383FA6F6-9146-4D4E-8F35-14CB784A8A3E}" type="slidenum">
              <a:rPr lang="en-US" smtClean="0"/>
              <a:t>‹#›</a:t>
            </a:fld>
            <a:endParaRPr lang="en-US"/>
          </a:p>
        </p:txBody>
      </p:sp>
    </p:spTree>
    <p:extLst>
      <p:ext uri="{BB962C8B-B14F-4D97-AF65-F5344CB8AC3E}">
        <p14:creationId xmlns:p14="http://schemas.microsoft.com/office/powerpoint/2010/main" val="2434054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DEB3-E75F-3E5E-6AB5-769213806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3A7464-9873-F08C-4260-5A92B48CD8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FF1F35-31C6-032C-BCA9-60B120B950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4A16F7-2DAE-74BF-FCA9-AB8F1F5C178A}"/>
              </a:ext>
            </a:extLst>
          </p:cNvPr>
          <p:cNvSpPr>
            <a:spLocks noGrp="1"/>
          </p:cNvSpPr>
          <p:nvPr>
            <p:ph type="dt" sz="half" idx="10"/>
          </p:nvPr>
        </p:nvSpPr>
        <p:spPr/>
        <p:txBody>
          <a:bodyPr/>
          <a:lstStyle/>
          <a:p>
            <a:fld id="{9F7EEC32-4C60-46B9-AC36-8CA48BDC3179}" type="datetimeFigureOut">
              <a:rPr lang="en-US" smtClean="0"/>
              <a:t>4/8/2026</a:t>
            </a:fld>
            <a:endParaRPr lang="en-US"/>
          </a:p>
        </p:txBody>
      </p:sp>
      <p:sp>
        <p:nvSpPr>
          <p:cNvPr id="6" name="Footer Placeholder 5">
            <a:extLst>
              <a:ext uri="{FF2B5EF4-FFF2-40B4-BE49-F238E27FC236}">
                <a16:creationId xmlns:a16="http://schemas.microsoft.com/office/drawing/2014/main" id="{16E12FA1-F909-73A3-ED45-A5F69643D8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38DA7-25E0-5EF9-89E8-CF950872C97E}"/>
              </a:ext>
            </a:extLst>
          </p:cNvPr>
          <p:cNvSpPr>
            <a:spLocks noGrp="1"/>
          </p:cNvSpPr>
          <p:nvPr>
            <p:ph type="sldNum" sz="quarter" idx="12"/>
          </p:nvPr>
        </p:nvSpPr>
        <p:spPr/>
        <p:txBody>
          <a:bodyPr/>
          <a:lstStyle/>
          <a:p>
            <a:fld id="{383FA6F6-9146-4D4E-8F35-14CB784A8A3E}" type="slidenum">
              <a:rPr lang="en-US" smtClean="0"/>
              <a:t>‹#›</a:t>
            </a:fld>
            <a:endParaRPr lang="en-US"/>
          </a:p>
        </p:txBody>
      </p:sp>
    </p:spTree>
    <p:extLst>
      <p:ext uri="{BB962C8B-B14F-4D97-AF65-F5344CB8AC3E}">
        <p14:creationId xmlns:p14="http://schemas.microsoft.com/office/powerpoint/2010/main" val="1521334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21487-E803-1C1F-4495-78C000AFE3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AB9E21-018F-89D1-89B7-DB308E699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7A2445-F0FD-93BA-BACA-833DE2A9AF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C8BD4A-C7FA-3C40-58BE-5C53486E61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D8FB8-02EB-DD7B-DEDD-277B017EE1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EC7ED0-34E7-AF72-CD37-27B42D2CBE6D}"/>
              </a:ext>
            </a:extLst>
          </p:cNvPr>
          <p:cNvSpPr>
            <a:spLocks noGrp="1"/>
          </p:cNvSpPr>
          <p:nvPr>
            <p:ph type="dt" sz="half" idx="10"/>
          </p:nvPr>
        </p:nvSpPr>
        <p:spPr/>
        <p:txBody>
          <a:bodyPr/>
          <a:lstStyle/>
          <a:p>
            <a:fld id="{9F7EEC32-4C60-46B9-AC36-8CA48BDC3179}" type="datetimeFigureOut">
              <a:rPr lang="en-US" smtClean="0"/>
              <a:t>4/8/2026</a:t>
            </a:fld>
            <a:endParaRPr lang="en-US"/>
          </a:p>
        </p:txBody>
      </p:sp>
      <p:sp>
        <p:nvSpPr>
          <p:cNvPr id="8" name="Footer Placeholder 7">
            <a:extLst>
              <a:ext uri="{FF2B5EF4-FFF2-40B4-BE49-F238E27FC236}">
                <a16:creationId xmlns:a16="http://schemas.microsoft.com/office/drawing/2014/main" id="{9A93CF3C-8D21-410C-5C22-A43DEABFC1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26DB3-4534-A3A7-B2F9-7B35E920A26E}"/>
              </a:ext>
            </a:extLst>
          </p:cNvPr>
          <p:cNvSpPr>
            <a:spLocks noGrp="1"/>
          </p:cNvSpPr>
          <p:nvPr>
            <p:ph type="sldNum" sz="quarter" idx="12"/>
          </p:nvPr>
        </p:nvSpPr>
        <p:spPr/>
        <p:txBody>
          <a:bodyPr/>
          <a:lstStyle/>
          <a:p>
            <a:fld id="{383FA6F6-9146-4D4E-8F35-14CB784A8A3E}" type="slidenum">
              <a:rPr lang="en-US" smtClean="0"/>
              <a:t>‹#›</a:t>
            </a:fld>
            <a:endParaRPr lang="en-US"/>
          </a:p>
        </p:txBody>
      </p:sp>
    </p:spTree>
    <p:extLst>
      <p:ext uri="{BB962C8B-B14F-4D97-AF65-F5344CB8AC3E}">
        <p14:creationId xmlns:p14="http://schemas.microsoft.com/office/powerpoint/2010/main" val="3699922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6CEB8-10E0-3AAE-CD57-CF6C5F96B2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49504E-155C-B457-7FA6-9A5E5499CA21}"/>
              </a:ext>
            </a:extLst>
          </p:cNvPr>
          <p:cNvSpPr>
            <a:spLocks noGrp="1"/>
          </p:cNvSpPr>
          <p:nvPr>
            <p:ph type="dt" sz="half" idx="10"/>
          </p:nvPr>
        </p:nvSpPr>
        <p:spPr/>
        <p:txBody>
          <a:bodyPr/>
          <a:lstStyle/>
          <a:p>
            <a:fld id="{9F7EEC32-4C60-46B9-AC36-8CA48BDC3179}" type="datetimeFigureOut">
              <a:rPr lang="en-US" smtClean="0"/>
              <a:t>4/8/2026</a:t>
            </a:fld>
            <a:endParaRPr lang="en-US"/>
          </a:p>
        </p:txBody>
      </p:sp>
      <p:sp>
        <p:nvSpPr>
          <p:cNvPr id="4" name="Footer Placeholder 3">
            <a:extLst>
              <a:ext uri="{FF2B5EF4-FFF2-40B4-BE49-F238E27FC236}">
                <a16:creationId xmlns:a16="http://schemas.microsoft.com/office/drawing/2014/main" id="{078FDFAD-E3FE-D400-5ADB-E50A8FEADC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E36517-4EE8-AE3C-8DDC-55FE74429063}"/>
              </a:ext>
            </a:extLst>
          </p:cNvPr>
          <p:cNvSpPr>
            <a:spLocks noGrp="1"/>
          </p:cNvSpPr>
          <p:nvPr>
            <p:ph type="sldNum" sz="quarter" idx="12"/>
          </p:nvPr>
        </p:nvSpPr>
        <p:spPr/>
        <p:txBody>
          <a:bodyPr/>
          <a:lstStyle/>
          <a:p>
            <a:fld id="{383FA6F6-9146-4D4E-8F35-14CB784A8A3E}" type="slidenum">
              <a:rPr lang="en-US" smtClean="0"/>
              <a:t>‹#›</a:t>
            </a:fld>
            <a:endParaRPr lang="en-US"/>
          </a:p>
        </p:txBody>
      </p:sp>
    </p:spTree>
    <p:extLst>
      <p:ext uri="{BB962C8B-B14F-4D97-AF65-F5344CB8AC3E}">
        <p14:creationId xmlns:p14="http://schemas.microsoft.com/office/powerpoint/2010/main" val="1438279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DFFB36-E3A5-2A52-CF47-743320AF842C}"/>
              </a:ext>
            </a:extLst>
          </p:cNvPr>
          <p:cNvSpPr>
            <a:spLocks noGrp="1"/>
          </p:cNvSpPr>
          <p:nvPr>
            <p:ph type="dt" sz="half" idx="10"/>
          </p:nvPr>
        </p:nvSpPr>
        <p:spPr/>
        <p:txBody>
          <a:bodyPr/>
          <a:lstStyle/>
          <a:p>
            <a:fld id="{9F7EEC32-4C60-46B9-AC36-8CA48BDC3179}" type="datetimeFigureOut">
              <a:rPr lang="en-US" smtClean="0"/>
              <a:t>4/8/2026</a:t>
            </a:fld>
            <a:endParaRPr lang="en-US"/>
          </a:p>
        </p:txBody>
      </p:sp>
      <p:sp>
        <p:nvSpPr>
          <p:cNvPr id="3" name="Footer Placeholder 2">
            <a:extLst>
              <a:ext uri="{FF2B5EF4-FFF2-40B4-BE49-F238E27FC236}">
                <a16:creationId xmlns:a16="http://schemas.microsoft.com/office/drawing/2014/main" id="{BF66751D-2AA9-AC30-B5EA-E5111AC4F3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E534EB-32B5-C92C-2B5F-897BEC2A562D}"/>
              </a:ext>
            </a:extLst>
          </p:cNvPr>
          <p:cNvSpPr>
            <a:spLocks noGrp="1"/>
          </p:cNvSpPr>
          <p:nvPr>
            <p:ph type="sldNum" sz="quarter" idx="12"/>
          </p:nvPr>
        </p:nvSpPr>
        <p:spPr/>
        <p:txBody>
          <a:bodyPr/>
          <a:lstStyle/>
          <a:p>
            <a:fld id="{383FA6F6-9146-4D4E-8F35-14CB784A8A3E}" type="slidenum">
              <a:rPr lang="en-US" smtClean="0"/>
              <a:t>‹#›</a:t>
            </a:fld>
            <a:endParaRPr lang="en-US"/>
          </a:p>
        </p:txBody>
      </p:sp>
    </p:spTree>
    <p:extLst>
      <p:ext uri="{BB962C8B-B14F-4D97-AF65-F5344CB8AC3E}">
        <p14:creationId xmlns:p14="http://schemas.microsoft.com/office/powerpoint/2010/main" val="293678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B00D-E8D5-8109-8BAC-99970D91CD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F356B-D340-5BB1-9F59-711B52DFFA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E281F6-E04E-5330-DDAA-E50C5BE5A5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5C687B-03A8-800B-2ACC-89372EE7A089}"/>
              </a:ext>
            </a:extLst>
          </p:cNvPr>
          <p:cNvSpPr>
            <a:spLocks noGrp="1"/>
          </p:cNvSpPr>
          <p:nvPr>
            <p:ph type="dt" sz="half" idx="10"/>
          </p:nvPr>
        </p:nvSpPr>
        <p:spPr/>
        <p:txBody>
          <a:bodyPr/>
          <a:lstStyle/>
          <a:p>
            <a:fld id="{9F7EEC32-4C60-46B9-AC36-8CA48BDC3179}" type="datetimeFigureOut">
              <a:rPr lang="en-US" smtClean="0"/>
              <a:t>4/8/2026</a:t>
            </a:fld>
            <a:endParaRPr lang="en-US"/>
          </a:p>
        </p:txBody>
      </p:sp>
      <p:sp>
        <p:nvSpPr>
          <p:cNvPr id="6" name="Footer Placeholder 5">
            <a:extLst>
              <a:ext uri="{FF2B5EF4-FFF2-40B4-BE49-F238E27FC236}">
                <a16:creationId xmlns:a16="http://schemas.microsoft.com/office/drawing/2014/main" id="{0ADF1025-73B2-9D17-49DA-B978970333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3DA195-B546-7D5B-8ADF-1CEE0E3768E9}"/>
              </a:ext>
            </a:extLst>
          </p:cNvPr>
          <p:cNvSpPr>
            <a:spLocks noGrp="1"/>
          </p:cNvSpPr>
          <p:nvPr>
            <p:ph type="sldNum" sz="quarter" idx="12"/>
          </p:nvPr>
        </p:nvSpPr>
        <p:spPr/>
        <p:txBody>
          <a:bodyPr/>
          <a:lstStyle/>
          <a:p>
            <a:fld id="{383FA6F6-9146-4D4E-8F35-14CB784A8A3E}" type="slidenum">
              <a:rPr lang="en-US" smtClean="0"/>
              <a:t>‹#›</a:t>
            </a:fld>
            <a:endParaRPr lang="en-US"/>
          </a:p>
        </p:txBody>
      </p:sp>
    </p:spTree>
    <p:extLst>
      <p:ext uri="{BB962C8B-B14F-4D97-AF65-F5344CB8AC3E}">
        <p14:creationId xmlns:p14="http://schemas.microsoft.com/office/powerpoint/2010/main" val="379184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265E-F3CA-63C9-E264-C3041F1E7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B8D5DB-642B-9F62-DB0B-5AEE1EA577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51F966-B5DC-56C0-2087-995B2D126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3DF02-D9C0-CAD4-4B53-777C65F3060C}"/>
              </a:ext>
            </a:extLst>
          </p:cNvPr>
          <p:cNvSpPr>
            <a:spLocks noGrp="1"/>
          </p:cNvSpPr>
          <p:nvPr>
            <p:ph type="dt" sz="half" idx="10"/>
          </p:nvPr>
        </p:nvSpPr>
        <p:spPr/>
        <p:txBody>
          <a:bodyPr/>
          <a:lstStyle/>
          <a:p>
            <a:fld id="{9F7EEC32-4C60-46B9-AC36-8CA48BDC3179}" type="datetimeFigureOut">
              <a:rPr lang="en-US" smtClean="0"/>
              <a:t>4/8/2026</a:t>
            </a:fld>
            <a:endParaRPr lang="en-US"/>
          </a:p>
        </p:txBody>
      </p:sp>
      <p:sp>
        <p:nvSpPr>
          <p:cNvPr id="6" name="Footer Placeholder 5">
            <a:extLst>
              <a:ext uri="{FF2B5EF4-FFF2-40B4-BE49-F238E27FC236}">
                <a16:creationId xmlns:a16="http://schemas.microsoft.com/office/drawing/2014/main" id="{5B750564-5C2F-3982-E017-A1DACBDD9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00087F-5820-FDEA-1927-54329FDF0B8D}"/>
              </a:ext>
            </a:extLst>
          </p:cNvPr>
          <p:cNvSpPr>
            <a:spLocks noGrp="1"/>
          </p:cNvSpPr>
          <p:nvPr>
            <p:ph type="sldNum" sz="quarter" idx="12"/>
          </p:nvPr>
        </p:nvSpPr>
        <p:spPr/>
        <p:txBody>
          <a:bodyPr/>
          <a:lstStyle/>
          <a:p>
            <a:fld id="{383FA6F6-9146-4D4E-8F35-14CB784A8A3E}" type="slidenum">
              <a:rPr lang="en-US" smtClean="0"/>
              <a:t>‹#›</a:t>
            </a:fld>
            <a:endParaRPr lang="en-US"/>
          </a:p>
        </p:txBody>
      </p:sp>
    </p:spTree>
    <p:extLst>
      <p:ext uri="{BB962C8B-B14F-4D97-AF65-F5344CB8AC3E}">
        <p14:creationId xmlns:p14="http://schemas.microsoft.com/office/powerpoint/2010/main" val="143746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23012B-FAF0-6885-E946-4ABB9BCB31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E853AE-B36D-BE65-8301-6FE60255F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51A84-054B-482F-00B0-750749332F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7EEC32-4C60-46B9-AC36-8CA48BDC3179}" type="datetimeFigureOut">
              <a:rPr lang="en-US" smtClean="0"/>
              <a:t>4/8/2026</a:t>
            </a:fld>
            <a:endParaRPr lang="en-US"/>
          </a:p>
        </p:txBody>
      </p:sp>
      <p:sp>
        <p:nvSpPr>
          <p:cNvPr id="5" name="Footer Placeholder 4">
            <a:extLst>
              <a:ext uri="{FF2B5EF4-FFF2-40B4-BE49-F238E27FC236}">
                <a16:creationId xmlns:a16="http://schemas.microsoft.com/office/drawing/2014/main" id="{2CC25A52-C15D-96C4-0411-21761D9E7C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0A1AFB-562E-44D3-1C1C-64339D4B41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3FA6F6-9146-4D4E-8F35-14CB784A8A3E}" type="slidenum">
              <a:rPr lang="en-US" smtClean="0"/>
              <a:t>‹#›</a:t>
            </a:fld>
            <a:endParaRPr lang="en-US"/>
          </a:p>
        </p:txBody>
      </p:sp>
    </p:spTree>
    <p:extLst>
      <p:ext uri="{BB962C8B-B14F-4D97-AF65-F5344CB8AC3E}">
        <p14:creationId xmlns:p14="http://schemas.microsoft.com/office/powerpoint/2010/main" val="2699738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ascopubs.org/jco/special/guidelines%5Bascopubs.org"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chart" Target="../charts/chart13.xml"/></Relationships>
</file>

<file path=ppt/slides/_rels/slide4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jpeg"/><Relationship Id="rId1" Type="http://schemas.openxmlformats.org/officeDocument/2006/relationships/slideLayout" Target="../slideLayouts/slideLayout14.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hyperlink" Target="https://ascopubs.org/jco/special/guidelines%5Bascopubs.org"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94BD7-D314-E000-9DC6-93EB0DDBB0F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7C750AD-0318-8E07-BF49-4FCDC9016B96}"/>
              </a:ext>
            </a:extLst>
          </p:cNvPr>
          <p:cNvSpPr txBox="1"/>
          <p:nvPr/>
        </p:nvSpPr>
        <p:spPr>
          <a:xfrm>
            <a:off x="1453896" y="560734"/>
            <a:ext cx="8547045" cy="4888411"/>
          </a:xfrm>
          <a:prstGeom prst="rect">
            <a:avLst/>
          </a:prstGeom>
        </p:spPr>
        <p:txBody>
          <a:bodyPr vert="horz" wrap="square" lIns="0" tIns="86254" rIns="0" bIns="0" rtlCol="0">
            <a:spAutoFit/>
          </a:bodyPr>
          <a:lstStyle/>
          <a:p>
            <a:pPr>
              <a:spcBef>
                <a:spcPct val="0"/>
              </a:spcBef>
            </a:pPr>
            <a:r>
              <a:rPr lang="en-US" altLang="en-US" sz="3200" b="1" dirty="0">
                <a:latin typeface="Arial" panose="020B0604020202020204" pitchFamily="34" charset="0"/>
                <a:cs typeface="Arial" panose="020B0604020202020204" pitchFamily="34" charset="0"/>
              </a:rPr>
              <a:t>Breast Cancer Index</a:t>
            </a:r>
            <a:r>
              <a:rPr lang="en-US" altLang="en-US" sz="3200" b="1" baseline="30000" dirty="0">
                <a:latin typeface="Arial" panose="020B0604020202020204" pitchFamily="34" charset="0"/>
                <a:cs typeface="Arial" panose="020B0604020202020204" pitchFamily="34" charset="0"/>
              </a:rPr>
              <a:t>®</a:t>
            </a:r>
            <a:endParaRPr lang="en-US" altLang="en-US" sz="3200" b="1" dirty="0">
              <a:latin typeface="Arial" panose="020B0604020202020204" pitchFamily="34" charset="0"/>
              <a:cs typeface="Arial" panose="020B0604020202020204" pitchFamily="34" charset="0"/>
            </a:endParaRPr>
          </a:p>
          <a:p>
            <a:pPr>
              <a:spcBef>
                <a:spcPct val="0"/>
              </a:spcBef>
            </a:pPr>
            <a:endParaRPr lang="en-US" altLang="en-US" sz="4000" b="1" dirty="0">
              <a:latin typeface="Arial" panose="020B0604020202020204" pitchFamily="34" charset="0"/>
              <a:cs typeface="Arial" panose="020B0604020202020204" pitchFamily="34" charset="0"/>
            </a:endParaRPr>
          </a:p>
          <a:p>
            <a:pPr>
              <a:spcBef>
                <a:spcPct val="0"/>
              </a:spcBef>
            </a:pPr>
            <a:endParaRPr lang="en-US" altLang="en-US" sz="2400" b="1" dirty="0">
              <a:latin typeface="Arial" panose="020B0604020202020204" pitchFamily="34" charset="0"/>
              <a:cs typeface="Arial" panose="020B0604020202020204" pitchFamily="34" charset="0"/>
            </a:endParaRPr>
          </a:p>
          <a:p>
            <a:pPr>
              <a:spcBef>
                <a:spcPct val="0"/>
              </a:spcBef>
            </a:pPr>
            <a:r>
              <a:rPr lang="en-US" altLang="en-US" sz="2400" b="1" dirty="0">
                <a:latin typeface="Arial" panose="020B0604020202020204" pitchFamily="34" charset="0"/>
                <a:cs typeface="Arial" panose="020B0604020202020204" pitchFamily="34" charset="0"/>
              </a:rPr>
              <a:t>Extended Endocrine Therapy Decision-Making in </a:t>
            </a:r>
          </a:p>
          <a:p>
            <a:pPr>
              <a:spcBef>
                <a:spcPct val="0"/>
              </a:spcBef>
            </a:pPr>
            <a:r>
              <a:rPr lang="en-US" altLang="en-US" sz="2400" b="1" dirty="0">
                <a:latin typeface="Arial" panose="020B0604020202020204" pitchFamily="34" charset="0"/>
                <a:cs typeface="Arial" panose="020B0604020202020204" pitchFamily="34" charset="0"/>
              </a:rPr>
              <a:t>Early-Stage, HR+ Breast Cancer</a:t>
            </a:r>
          </a:p>
          <a:p>
            <a:pPr>
              <a:spcBef>
                <a:spcPct val="0"/>
              </a:spcBef>
            </a:pPr>
            <a:endParaRPr lang="en-US" altLang="en-US" sz="2400" b="1" dirty="0">
              <a:latin typeface="Arial" panose="020B0604020202020204" pitchFamily="34" charset="0"/>
              <a:cs typeface="Arial" panose="020B0604020202020204" pitchFamily="34" charset="0"/>
            </a:endParaRPr>
          </a:p>
          <a:p>
            <a:pPr>
              <a:spcBef>
                <a:spcPct val="0"/>
              </a:spcBef>
            </a:pPr>
            <a:r>
              <a:rPr lang="en-US" altLang="en-US" sz="2400" b="1" dirty="0">
                <a:latin typeface="Arial" panose="020B0604020202020204" pitchFamily="34" charset="0"/>
                <a:cs typeface="Arial" panose="020B0604020202020204" pitchFamily="34" charset="0"/>
              </a:rPr>
              <a:t>Expanded Indication*</a:t>
            </a:r>
          </a:p>
          <a:p>
            <a:pPr>
              <a:spcBef>
                <a:spcPct val="0"/>
              </a:spcBef>
            </a:pPr>
            <a:r>
              <a:rPr lang="en-US" sz="2400" dirty="0">
                <a:latin typeface="Arial" panose="020B0604020202020204" pitchFamily="34" charset="0"/>
                <a:cs typeface="Arial" panose="020B0604020202020204" pitchFamily="34" charset="0"/>
              </a:rPr>
              <a:t>Adjuvant Endocrine Therapy and Ovarian Function Suppression</a:t>
            </a:r>
          </a:p>
          <a:p>
            <a:pPr>
              <a:spcBef>
                <a:spcPct val="0"/>
              </a:spcBef>
            </a:pPr>
            <a:endParaRPr lang="en-US" altLang="en-US" sz="2400" b="1" dirty="0">
              <a:latin typeface="Arial" panose="020B0604020202020204" pitchFamily="34" charset="0"/>
              <a:cs typeface="Arial" panose="020B0604020202020204" pitchFamily="34" charset="0"/>
            </a:endParaRPr>
          </a:p>
          <a:p>
            <a:pPr>
              <a:spcBef>
                <a:spcPct val="0"/>
              </a:spcBef>
            </a:pPr>
            <a:r>
              <a:rPr lang="en-US" altLang="en-US" sz="2400" b="1" dirty="0">
                <a:latin typeface="Arial" panose="020B0604020202020204" pitchFamily="34" charset="0"/>
                <a:cs typeface="Arial" panose="020B0604020202020204" pitchFamily="34" charset="0"/>
              </a:rPr>
              <a:t>Supplemental Data</a:t>
            </a:r>
          </a:p>
          <a:p>
            <a:pPr>
              <a:spcBef>
                <a:spcPct val="0"/>
              </a:spcBef>
            </a:pPr>
            <a:r>
              <a:rPr lang="en-US" altLang="en-US" sz="2400" dirty="0">
                <a:latin typeface="Arial" panose="020B0604020202020204" pitchFamily="34" charset="0"/>
                <a:cs typeface="Arial" panose="020B0604020202020204" pitchFamily="34" charset="0"/>
              </a:rPr>
              <a:t>Extended Endocrine Therapy</a:t>
            </a:r>
          </a:p>
        </p:txBody>
      </p:sp>
      <p:cxnSp>
        <p:nvCxnSpPr>
          <p:cNvPr id="4" name="Straight Connector 3">
            <a:extLst>
              <a:ext uri="{FF2B5EF4-FFF2-40B4-BE49-F238E27FC236}">
                <a16:creationId xmlns:a16="http://schemas.microsoft.com/office/drawing/2014/main" id="{83526D5C-C1EB-31B2-EBC0-FA02837C0FBC}"/>
              </a:ext>
            </a:extLst>
          </p:cNvPr>
          <p:cNvCxnSpPr/>
          <p:nvPr/>
        </p:nvCxnSpPr>
        <p:spPr>
          <a:xfrm>
            <a:off x="1453896" y="3116840"/>
            <a:ext cx="8119872" cy="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CC588A0-A04D-070F-2231-D3F0AC76C300}"/>
              </a:ext>
            </a:extLst>
          </p:cNvPr>
          <p:cNvCxnSpPr/>
          <p:nvPr/>
        </p:nvCxnSpPr>
        <p:spPr>
          <a:xfrm>
            <a:off x="1453896" y="4497956"/>
            <a:ext cx="8119872" cy="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 name="TextBox 3">
            <a:extLst>
              <a:ext uri="{FF2B5EF4-FFF2-40B4-BE49-F238E27FC236}">
                <a16:creationId xmlns:a16="http://schemas.microsoft.com/office/drawing/2014/main" id="{E3A2106D-ADE2-FA92-4290-72353EC79DCA}"/>
              </a:ext>
            </a:extLst>
          </p:cNvPr>
          <p:cNvSpPr txBox="1">
            <a:spLocks noChangeArrowheads="1"/>
          </p:cNvSpPr>
          <p:nvPr/>
        </p:nvSpPr>
        <p:spPr bwMode="auto">
          <a:xfrm>
            <a:off x="372158" y="6297266"/>
            <a:ext cx="11534092" cy="45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Font typeface="Arial" pitchFamily="34" charset="0"/>
              <a:buChar char="•"/>
              <a:defRPr sz="2800">
                <a:solidFill>
                  <a:schemeClr val="tx1"/>
                </a:solidFill>
                <a:latin typeface="Helvetica Neue" pitchFamily="-65" charset="0"/>
                <a:ea typeface="ヒラギノ角ゴ Pro W3" pitchFamily="-65" charset="-128"/>
                <a:cs typeface="Helvetica Neue" pitchFamily="-65" charset="0"/>
              </a:defRPr>
            </a:lvl1pPr>
            <a:lvl2pPr marL="742950" indent="-285750" eaLnBrk="0" hangingPunct="0">
              <a:spcBef>
                <a:spcPct val="20000"/>
              </a:spcBef>
              <a:buFont typeface="Arial" pitchFamily="34" charset="0"/>
              <a:buChar char="–"/>
              <a:defRPr sz="2400">
                <a:solidFill>
                  <a:schemeClr val="tx1"/>
                </a:solidFill>
                <a:latin typeface="Helvetica Neue" pitchFamily="-65" charset="0"/>
                <a:ea typeface="ヒラギノ角ゴ Pro W3" pitchFamily="-65" charset="-128"/>
                <a:cs typeface="Helvetica Neue" pitchFamily="-65" charset="0"/>
              </a:defRPr>
            </a:lvl2pPr>
            <a:lvl3pPr marL="1143000" indent="-228600" eaLnBrk="0" hangingPunct="0">
              <a:spcBef>
                <a:spcPct val="20000"/>
              </a:spcBef>
              <a:buFont typeface="Arial" pitchFamily="34" charset="0"/>
              <a:buChar char="•"/>
              <a:defRPr sz="2000">
                <a:solidFill>
                  <a:schemeClr val="tx1"/>
                </a:solidFill>
                <a:latin typeface="Helvetica Neue" pitchFamily="-65" charset="0"/>
                <a:ea typeface="ヒラギノ角ゴ Pro W3" pitchFamily="-65" charset="-128"/>
                <a:cs typeface="Helvetica Neue" pitchFamily="-65" charset="0"/>
              </a:defRPr>
            </a:lvl3pPr>
            <a:lvl4pPr marL="1600200" indent="-228600" eaLnBrk="0" hangingPunct="0">
              <a:spcBef>
                <a:spcPct val="20000"/>
              </a:spcBef>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4pPr>
            <a:lvl5pPr marL="2057400" indent="-228600" eaLnBrk="0" hangingPunct="0">
              <a:spcBef>
                <a:spcPct val="20000"/>
              </a:spcBef>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9pPr>
          </a:lstStyle>
          <a:p>
            <a:pPr>
              <a:lnSpc>
                <a:spcPct val="85000"/>
              </a:lnSpc>
              <a:spcBef>
                <a:spcPct val="0"/>
              </a:spcBef>
              <a:buNone/>
            </a:pPr>
            <a:r>
              <a:rPr lang="en-US" altLang="en-US" sz="700">
                <a:solidFill>
                  <a:schemeClr val="bg1">
                    <a:lumMod val="65000"/>
                  </a:schemeClr>
                </a:solidFill>
                <a:latin typeface="Arial"/>
                <a:ea typeface="ヒラギノ角ゴ Pro W3"/>
                <a:cs typeface="Arial"/>
              </a:rPr>
              <a:t>*Not currently available to order.​</a:t>
            </a:r>
          </a:p>
          <a:p>
            <a:pPr>
              <a:lnSpc>
                <a:spcPct val="85000"/>
              </a:lnSpc>
              <a:spcBef>
                <a:spcPct val="0"/>
              </a:spcBef>
              <a:buNone/>
            </a:pPr>
            <a:endParaRPr lang="en-US" altLang="en-US" sz="700">
              <a:solidFill>
                <a:schemeClr val="bg1">
                  <a:lumMod val="65000"/>
                </a:schemeClr>
              </a:solidFill>
              <a:latin typeface="Arial"/>
              <a:ea typeface="ヒラギノ角ゴ Pro W3"/>
              <a:cs typeface="Arial"/>
            </a:endParaRPr>
          </a:p>
          <a:p>
            <a:pPr>
              <a:lnSpc>
                <a:spcPct val="85000"/>
              </a:lnSpc>
              <a:spcBef>
                <a:spcPct val="0"/>
              </a:spcBef>
              <a:buNone/>
            </a:pPr>
            <a:r>
              <a:rPr lang="en-US" altLang="en-US" sz="700">
                <a:solidFill>
                  <a:schemeClr val="bg1">
                    <a:lumMod val="65000"/>
                  </a:schemeClr>
                </a:solidFill>
                <a:latin typeface="Arial"/>
                <a:ea typeface="ヒラギノ角ゴ Pro W3"/>
                <a:cs typeface="Arial"/>
              </a:rPr>
              <a:t>The features and results of the Breast Cancer Index Test, to the extent they differ from the information found on the BreastCancerIndex.com website, including, but not limited to, the features concerning adjuvant endocrine therapy and ovarian function suppression: (i) are not currently available for clinical use; (ii) will be made available only after all required internal validations and regulatory requirements have been met; and (iii) is being provided herein for informational purposes only, and shall not be deemed to be an offer of availability.​</a:t>
            </a:r>
            <a:endParaRPr lang="en-US" altLang="en-US" sz="600">
              <a:solidFill>
                <a:schemeClr val="bg1">
                  <a:lumMod val="65000"/>
                </a:schemeClr>
              </a:solidFill>
              <a:latin typeface="Arial"/>
              <a:ea typeface="ヒラギノ角ゴ Pro W3"/>
              <a:cs typeface="Arial"/>
            </a:endParaRPr>
          </a:p>
        </p:txBody>
      </p:sp>
    </p:spTree>
    <p:extLst>
      <p:ext uri="{BB962C8B-B14F-4D97-AF65-F5344CB8AC3E}">
        <p14:creationId xmlns:p14="http://schemas.microsoft.com/office/powerpoint/2010/main" val="1575417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CE932-23C9-4CB9-A4E0-26FF360912B9}"/>
              </a:ext>
            </a:extLst>
          </p:cNvPr>
          <p:cNvSpPr>
            <a:spLocks noGrp="1"/>
          </p:cNvSpPr>
          <p:nvPr>
            <p:ph type="title"/>
          </p:nvPr>
        </p:nvSpPr>
        <p:spPr>
          <a:xfrm>
            <a:off x="444132" y="378735"/>
            <a:ext cx="11303735" cy="424732"/>
          </a:xfrm>
        </p:spPr>
        <p:txBody>
          <a:bodyPr/>
          <a:lstStyle/>
          <a:p>
            <a:r>
              <a:rPr lang="en-US" sz="2400" b="1" dirty="0">
                <a:latin typeface="Arial" panose="020B0604020202020204" pitchFamily="34" charset="0"/>
                <a:cs typeface="Arial" panose="020B0604020202020204" pitchFamily="34" charset="0"/>
              </a:rPr>
              <a:t>NCCN Guidelines</a:t>
            </a:r>
            <a:r>
              <a:rPr lang="en-US" sz="2400" b="1" baseline="30000"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7151859-988B-480D-BFD8-2960E87EBE59}"/>
              </a:ext>
            </a:extLst>
          </p:cNvPr>
          <p:cNvSpPr>
            <a:spLocks noGrp="1"/>
          </p:cNvSpPr>
          <p:nvPr>
            <p:ph idx="1"/>
          </p:nvPr>
        </p:nvSpPr>
        <p:spPr>
          <a:xfrm>
            <a:off x="444132" y="781893"/>
            <a:ext cx="7225938" cy="326243"/>
          </a:xfrm>
        </p:spPr>
        <p:txBody>
          <a:bodyPr/>
          <a:lstStyle/>
          <a:p>
            <a:pPr marL="0" indent="0">
              <a:buNone/>
            </a:pPr>
            <a:r>
              <a:rPr lang="en-US" sz="16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Gene expression assays for consideration of adjuvant systemic </a:t>
            </a:r>
            <a:r>
              <a:rPr lang="en-US" sz="1600" dirty="0" err="1">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therapy</a:t>
            </a:r>
            <a:r>
              <a:rPr lang="en-US" sz="1600" baseline="30000" dirty="0" err="1">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a,b</a:t>
            </a:r>
            <a:r>
              <a:rPr lang="en-US" sz="1600" baseline="30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 </a:t>
            </a:r>
          </a:p>
        </p:txBody>
      </p:sp>
      <p:graphicFrame>
        <p:nvGraphicFramePr>
          <p:cNvPr id="4" name="Table 4">
            <a:extLst>
              <a:ext uri="{FF2B5EF4-FFF2-40B4-BE49-F238E27FC236}">
                <a16:creationId xmlns:a16="http://schemas.microsoft.com/office/drawing/2014/main" id="{7798882E-DF0E-4AE3-BD04-CA52A613F703}"/>
              </a:ext>
            </a:extLst>
          </p:cNvPr>
          <p:cNvGraphicFramePr>
            <a:graphicFrameLocks noGrp="1"/>
          </p:cNvGraphicFramePr>
          <p:nvPr>
            <p:ph idx="1"/>
            <p:extLst>
              <p:ext uri="{D42A27DB-BD31-4B8C-83A1-F6EECF244321}">
                <p14:modId xmlns:p14="http://schemas.microsoft.com/office/powerpoint/2010/main" val="3440445950"/>
              </p:ext>
            </p:extLst>
          </p:nvPr>
        </p:nvGraphicFramePr>
        <p:xfrm>
          <a:off x="435079" y="1253000"/>
          <a:ext cx="10811215" cy="4500990"/>
        </p:xfrm>
        <a:graphic>
          <a:graphicData uri="http://schemas.openxmlformats.org/drawingml/2006/table">
            <a:tbl>
              <a:tblPr firstRow="1" bandRow="1">
                <a:tableStyleId>{912C8C85-51F0-491E-9774-3900AFEF0FD7}</a:tableStyleId>
              </a:tblPr>
              <a:tblGrid>
                <a:gridCol w="2834640">
                  <a:extLst>
                    <a:ext uri="{9D8B030D-6E8A-4147-A177-3AD203B41FA5}">
                      <a16:colId xmlns:a16="http://schemas.microsoft.com/office/drawing/2014/main" val="3586461590"/>
                    </a:ext>
                  </a:extLst>
                </a:gridCol>
                <a:gridCol w="1667215">
                  <a:extLst>
                    <a:ext uri="{9D8B030D-6E8A-4147-A177-3AD203B41FA5}">
                      <a16:colId xmlns:a16="http://schemas.microsoft.com/office/drawing/2014/main" val="904283061"/>
                    </a:ext>
                  </a:extLst>
                </a:gridCol>
                <a:gridCol w="1737360">
                  <a:extLst>
                    <a:ext uri="{9D8B030D-6E8A-4147-A177-3AD203B41FA5}">
                      <a16:colId xmlns:a16="http://schemas.microsoft.com/office/drawing/2014/main" val="696829167"/>
                    </a:ext>
                  </a:extLst>
                </a:gridCol>
                <a:gridCol w="2286000">
                  <a:extLst>
                    <a:ext uri="{9D8B030D-6E8A-4147-A177-3AD203B41FA5}">
                      <a16:colId xmlns:a16="http://schemas.microsoft.com/office/drawing/2014/main" val="2519967559"/>
                    </a:ext>
                  </a:extLst>
                </a:gridCol>
                <a:gridCol w="2286000">
                  <a:extLst>
                    <a:ext uri="{9D8B030D-6E8A-4147-A177-3AD203B41FA5}">
                      <a16:colId xmlns:a16="http://schemas.microsoft.com/office/drawing/2014/main" val="3319197021"/>
                    </a:ext>
                  </a:extLst>
                </a:gridCol>
              </a:tblGrid>
              <a:tr h="660510">
                <a:tc>
                  <a:txBody>
                    <a:bodyPr/>
                    <a:lstStyle/>
                    <a:p>
                      <a:pPr algn="ctr"/>
                      <a:r>
                        <a:rPr lang="en-US" sz="1400" dirty="0">
                          <a:solidFill>
                            <a:schemeClr val="bg1"/>
                          </a:solidFill>
                          <a:latin typeface="Roboto"/>
                          <a:ea typeface="Roboto"/>
                        </a:rPr>
                        <a:t>Assay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sz="1400">
                          <a:solidFill>
                            <a:schemeClr val="bg1"/>
                          </a:solidFill>
                          <a:latin typeface="Roboto"/>
                          <a:ea typeface="Roboto"/>
                        </a:rPr>
                        <a:t>Predictive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sz="1400">
                          <a:solidFill>
                            <a:schemeClr val="bg1"/>
                          </a:solidFill>
                          <a:latin typeface="Roboto"/>
                          <a:ea typeface="Roboto"/>
                        </a:rPr>
                        <a:t>Prognostic</a:t>
                      </a:r>
                    </a:p>
                  </a:txBody>
                  <a:tcPr anchor="ctr">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sz="1400">
                          <a:solidFill>
                            <a:schemeClr val="bg1"/>
                          </a:solidFill>
                          <a:latin typeface="Roboto"/>
                          <a:ea typeface="Roboto"/>
                        </a:rPr>
                        <a:t>NCCN Category of Preference</a:t>
                      </a:r>
                    </a:p>
                  </a:txBody>
                  <a:tcPr anchor="ctr">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sz="1400">
                          <a:solidFill>
                            <a:schemeClr val="bg1"/>
                          </a:solidFill>
                          <a:latin typeface="Roboto"/>
                          <a:ea typeface="Roboto"/>
                        </a:rPr>
                        <a:t>NCCN Category of </a:t>
                      </a:r>
                      <a:br>
                        <a:rPr lang="en-US" sz="1400">
                          <a:solidFill>
                            <a:srgbClr val="FFFFFF"/>
                          </a:solidFill>
                          <a:latin typeface="Roboto"/>
                          <a:ea typeface="Roboto"/>
                        </a:rPr>
                      </a:br>
                      <a:r>
                        <a:rPr lang="en-US" sz="1400">
                          <a:solidFill>
                            <a:schemeClr val="bg1"/>
                          </a:solidFill>
                          <a:latin typeface="Roboto"/>
                          <a:ea typeface="Roboto"/>
                        </a:rPr>
                        <a:t>Evidence and Consensus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90000"/>
                        <a:lumOff val="10000"/>
                      </a:schemeClr>
                    </a:solidFill>
                  </a:tcPr>
                </a:tc>
                <a:extLst>
                  <a:ext uri="{0D108BD9-81ED-4DB2-BD59-A6C34878D82A}">
                    <a16:rowId xmlns:a16="http://schemas.microsoft.com/office/drawing/2014/main" val="1419823594"/>
                  </a:ext>
                </a:extLst>
              </a:tr>
              <a:tr h="640080">
                <a:tc>
                  <a:txBody>
                    <a:bodyPr/>
                    <a:lstStyle/>
                    <a:p>
                      <a:r>
                        <a:rPr lang="en-US" sz="1200" b="1">
                          <a:latin typeface="Roboto"/>
                          <a:ea typeface="Roboto"/>
                        </a:rPr>
                        <a:t>21-gene (Oncotype Dx)</a:t>
                      </a:r>
                    </a:p>
                    <a:p>
                      <a:r>
                        <a:rPr lang="en-US" sz="1200">
                          <a:latin typeface="Roboto"/>
                          <a:ea typeface="Roboto"/>
                        </a:rPr>
                        <a:t>(for pN0)</a:t>
                      </a:r>
                    </a:p>
                  </a:txBody>
                  <a:tcPr marL="18288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lgn="ctr"/>
                      <a:r>
                        <a:rPr lang="en-US" sz="1200">
                          <a:latin typeface="Roboto"/>
                          <a:ea typeface="Roboto"/>
                        </a:rPr>
                        <a:t>Yes</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200">
                          <a:latin typeface="Roboto"/>
                          <a:ea typeface="Roboto"/>
                        </a:rPr>
                        <a:t>Yes</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200">
                          <a:latin typeface="Roboto"/>
                          <a:ea typeface="Roboto"/>
                        </a:rPr>
                        <a:t>Preferred</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200">
                          <a:latin typeface="Roboto"/>
                          <a:ea typeface="Roboto"/>
                        </a:rPr>
                        <a:t>1</a:t>
                      </a:r>
                    </a:p>
                  </a:txBody>
                  <a:tcPr anchor="ctr">
                    <a:lnL>
                      <a:noFill/>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38410331"/>
                  </a:ext>
                </a:extLst>
              </a:tr>
              <a:tr h="320040">
                <a:tc rowSpan="2">
                  <a:txBody>
                    <a:bodyPr/>
                    <a:lstStyle/>
                    <a:p>
                      <a:r>
                        <a:rPr lang="en-US" sz="1200" b="1">
                          <a:latin typeface="Roboto"/>
                          <a:ea typeface="Roboto"/>
                        </a:rPr>
                        <a:t>21-gene (Oncotype Dx) </a:t>
                      </a:r>
                      <a:endParaRPr lang="en-US" sz="1200" b="1">
                        <a:latin typeface="Roboto" panose="02000000000000000000" pitchFamily="2" charset="0"/>
                        <a:ea typeface="Roboto" panose="02000000000000000000" pitchFamily="2" charset="0"/>
                      </a:endParaRPr>
                    </a:p>
                    <a:p>
                      <a:r>
                        <a:rPr lang="en-US" sz="1200">
                          <a:latin typeface="Roboto"/>
                          <a:ea typeface="Roboto"/>
                        </a:rPr>
                        <a:t>for pN1 (1-3 positive nodes)</a:t>
                      </a:r>
                      <a:r>
                        <a:rPr lang="en-US" sz="1200" baseline="30000">
                          <a:latin typeface="Roboto"/>
                          <a:ea typeface="Roboto"/>
                        </a:rPr>
                        <a:t>c</a:t>
                      </a:r>
                    </a:p>
                  </a:txBody>
                  <a:tcPr marL="182880" anchor="ctr">
                    <a:lnL w="12700" cap="flat" cmpd="sng" algn="ctr">
                      <a:no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rowSpan="2">
                  <a:txBody>
                    <a:bodyPr/>
                    <a:lstStyle/>
                    <a:p>
                      <a:pPr algn="ctr"/>
                      <a:r>
                        <a:rPr lang="en-US" sz="1200" dirty="0">
                          <a:latin typeface="Roboto"/>
                          <a:ea typeface="Roboto"/>
                        </a:rPr>
                        <a:t>Yes</a:t>
                      </a:r>
                      <a:endParaRPr lang="en-US" sz="1100" dirty="0">
                        <a:latin typeface="Roboto"/>
                        <a:ea typeface="Roboto"/>
                      </a:endParaRP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rowSpan="2">
                  <a:txBody>
                    <a:bodyPr/>
                    <a:lstStyle/>
                    <a:p>
                      <a:pPr algn="ctr"/>
                      <a:r>
                        <a:rPr lang="en-US" sz="1200">
                          <a:latin typeface="Roboto"/>
                          <a:ea typeface="Roboto"/>
                        </a:rPr>
                        <a:t>Yes</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a:txBody>
                    <a:bodyPr/>
                    <a:lstStyle/>
                    <a:p>
                      <a:pPr algn="ctr"/>
                      <a:r>
                        <a:rPr lang="en-US" sz="1200">
                          <a:latin typeface="Roboto"/>
                          <a:ea typeface="Roboto"/>
                        </a:rPr>
                        <a:t>Post-menopausal: Preferred</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a:txBody>
                    <a:bodyPr/>
                    <a:lstStyle/>
                    <a:p>
                      <a:pPr algn="ctr"/>
                      <a:r>
                        <a:rPr lang="en-US" sz="1200">
                          <a:latin typeface="Roboto"/>
                          <a:ea typeface="Roboto"/>
                        </a:rPr>
                        <a:t>1</a:t>
                      </a:r>
                    </a:p>
                  </a:txBody>
                  <a:tcPr anchor="ctr">
                    <a:lnL>
                      <a:noFill/>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89396381"/>
                  </a:ext>
                </a:extLst>
              </a:tr>
              <a:tr h="32004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200">
                          <a:latin typeface="Roboto"/>
                          <a:ea typeface="Roboto"/>
                        </a:rPr>
                        <a:t>Pre-menopausal: Other</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a:txBody>
                    <a:bodyPr/>
                    <a:lstStyle/>
                    <a:p>
                      <a:pPr algn="ctr"/>
                      <a:r>
                        <a:rPr lang="en-US" sz="1200">
                          <a:latin typeface="Roboto"/>
                          <a:ea typeface="Roboto"/>
                        </a:rPr>
                        <a:t>2A</a:t>
                      </a:r>
                    </a:p>
                  </a:txBody>
                  <a:tcPr anchor="ctr">
                    <a:lnL>
                      <a:noFill/>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08711886"/>
                  </a:ext>
                </a:extLst>
              </a:tr>
              <a:tr h="640080">
                <a:tc>
                  <a:txBody>
                    <a:bodyPr/>
                    <a:lstStyle/>
                    <a:p>
                      <a:r>
                        <a:rPr lang="en-US" sz="1200" b="1">
                          <a:latin typeface="Roboto"/>
                          <a:ea typeface="Roboto"/>
                        </a:rPr>
                        <a:t>70-gene (MammaPrint)</a:t>
                      </a:r>
                    </a:p>
                    <a:p>
                      <a:r>
                        <a:rPr lang="en-US" sz="1200">
                          <a:latin typeface="Roboto"/>
                          <a:ea typeface="Roboto"/>
                        </a:rPr>
                        <a:t>for pN0 and pN1 (1–3 positive nodes)</a:t>
                      </a:r>
                    </a:p>
                  </a:txBody>
                  <a:tcPr marL="182880" anchor="ctr">
                    <a:lnL w="12700" cap="flat" cmpd="sng" algn="ctr">
                      <a:no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en-US" sz="1200">
                          <a:latin typeface="Roboto"/>
                          <a:ea typeface="Roboto"/>
                        </a:rPr>
                        <a:t>Not determined</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en-US" sz="1200">
                          <a:latin typeface="Roboto"/>
                          <a:ea typeface="Roboto"/>
                        </a:rPr>
                        <a:t>Yes</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en-US" sz="1200">
                          <a:latin typeface="Roboto"/>
                          <a:ea typeface="Roboto"/>
                        </a:rPr>
                        <a:t>Other</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en-US" sz="1200">
                          <a:latin typeface="Roboto"/>
                          <a:ea typeface="Roboto"/>
                        </a:rPr>
                        <a:t>1</a:t>
                      </a:r>
                    </a:p>
                  </a:txBody>
                  <a:tcPr anchor="ctr">
                    <a:lnL>
                      <a:noFill/>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958288623"/>
                  </a:ext>
                </a:extLst>
              </a:tr>
              <a:tr h="640080">
                <a:tc>
                  <a:txBody>
                    <a:bodyPr/>
                    <a:lstStyle/>
                    <a:p>
                      <a:r>
                        <a:rPr lang="en-US" sz="1200" b="1">
                          <a:latin typeface="Roboto"/>
                          <a:ea typeface="Roboto"/>
                        </a:rPr>
                        <a:t>50-gene (</a:t>
                      </a:r>
                      <a:r>
                        <a:rPr lang="en-US" sz="1200" b="1" err="1">
                          <a:latin typeface="Roboto"/>
                          <a:ea typeface="Roboto"/>
                        </a:rPr>
                        <a:t>Prosigna</a:t>
                      </a:r>
                      <a:r>
                        <a:rPr lang="en-US" sz="1200" b="1">
                          <a:latin typeface="Roboto"/>
                          <a:ea typeface="Roboto"/>
                        </a:rPr>
                        <a:t>)</a:t>
                      </a:r>
                    </a:p>
                    <a:p>
                      <a:r>
                        <a:rPr lang="en-US" sz="1200">
                          <a:latin typeface="Roboto"/>
                          <a:ea typeface="Roboto"/>
                        </a:rPr>
                        <a:t>for pN0 and pN1 (1–3 positive nodes)</a:t>
                      </a:r>
                    </a:p>
                  </a:txBody>
                  <a:tcPr marL="182880" anchor="ctr">
                    <a:lnL w="12700" cap="flat" cmpd="sng" algn="ctr">
                      <a:no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a:txBody>
                    <a:bodyPr/>
                    <a:lstStyle/>
                    <a:p>
                      <a:pPr algn="ctr"/>
                      <a:r>
                        <a:rPr lang="en-US" sz="1200">
                          <a:latin typeface="Roboto"/>
                          <a:ea typeface="Roboto"/>
                        </a:rPr>
                        <a:t>Not determined</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a:txBody>
                    <a:bodyPr/>
                    <a:lstStyle/>
                    <a:p>
                      <a:pPr algn="ctr"/>
                      <a:r>
                        <a:rPr lang="en-US" sz="1200">
                          <a:latin typeface="Roboto"/>
                          <a:ea typeface="Roboto"/>
                        </a:rPr>
                        <a:t>Yes</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a:txBody>
                    <a:bodyPr/>
                    <a:lstStyle/>
                    <a:p>
                      <a:pPr algn="ctr"/>
                      <a:r>
                        <a:rPr lang="en-US" sz="1200">
                          <a:latin typeface="Roboto"/>
                          <a:ea typeface="Roboto"/>
                        </a:rPr>
                        <a:t>Other</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a:txBody>
                    <a:bodyPr/>
                    <a:lstStyle/>
                    <a:p>
                      <a:pPr algn="ctr"/>
                      <a:r>
                        <a:rPr lang="en-US" sz="1200">
                          <a:latin typeface="Roboto"/>
                          <a:ea typeface="Roboto"/>
                        </a:rPr>
                        <a:t>2A</a:t>
                      </a:r>
                    </a:p>
                  </a:txBody>
                  <a:tcPr anchor="ctr">
                    <a:lnL>
                      <a:noFill/>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84245122"/>
                  </a:ext>
                </a:extLst>
              </a:tr>
              <a:tr h="640080">
                <a:tc>
                  <a:txBody>
                    <a:bodyPr/>
                    <a:lstStyle/>
                    <a:p>
                      <a:r>
                        <a:rPr lang="en-US" sz="1200" b="1">
                          <a:latin typeface="Roboto"/>
                          <a:ea typeface="Roboto"/>
                        </a:rPr>
                        <a:t>12-gene (</a:t>
                      </a:r>
                      <a:r>
                        <a:rPr lang="en-US" sz="1200" b="1" err="1">
                          <a:latin typeface="Roboto"/>
                          <a:ea typeface="Roboto"/>
                        </a:rPr>
                        <a:t>EndoPredict</a:t>
                      </a:r>
                      <a:r>
                        <a:rPr lang="en-US" sz="1200" b="1">
                          <a:latin typeface="Roboto"/>
                          <a:ea typeface="Roboto"/>
                        </a:rPr>
                        <a:t>) </a:t>
                      </a:r>
                      <a:endParaRPr lang="en-US" sz="1200" b="1">
                        <a:latin typeface="Roboto" panose="02000000000000000000" pitchFamily="2" charset="0"/>
                        <a:ea typeface="Roboto" panose="02000000000000000000" pitchFamily="2" charset="0"/>
                      </a:endParaRPr>
                    </a:p>
                    <a:p>
                      <a:r>
                        <a:rPr lang="en-US" sz="1200">
                          <a:latin typeface="Roboto"/>
                          <a:ea typeface="Roboto"/>
                        </a:rPr>
                        <a:t>for pN0 and pN1 (1–3 positive nodes)</a:t>
                      </a:r>
                    </a:p>
                  </a:txBody>
                  <a:tcPr marL="182880" anchor="ctr">
                    <a:lnL w="12700" cap="flat" cmpd="sng" algn="ctr">
                      <a:noFill/>
                      <a:prstDash val="solid"/>
                      <a:round/>
                      <a:headEnd type="none" w="med" len="med"/>
                      <a:tailEnd type="none" w="med" len="me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latin typeface="Roboto"/>
                          <a:ea typeface="Roboto"/>
                        </a:rPr>
                        <a:t>Not determined</a:t>
                      </a:r>
                    </a:p>
                  </a:txBody>
                  <a:tcPr anchor="ctr">
                    <a:lnL>
                      <a:noFill/>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latin typeface="Roboto"/>
                          <a:ea typeface="Roboto"/>
                        </a:rPr>
                        <a:t>Yes</a:t>
                      </a:r>
                    </a:p>
                  </a:txBody>
                  <a:tcPr anchor="ctr">
                    <a:lnL>
                      <a:noFill/>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latin typeface="Roboto"/>
                          <a:ea typeface="Roboto"/>
                        </a:rPr>
                        <a:t>Other</a:t>
                      </a:r>
                    </a:p>
                  </a:txBody>
                  <a:tcPr anchor="ctr">
                    <a:lnL>
                      <a:noFill/>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latin typeface="Roboto"/>
                          <a:ea typeface="Roboto"/>
                        </a:rPr>
                        <a:t>2A</a:t>
                      </a: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952915"/>
                  </a:ext>
                </a:extLst>
              </a:tr>
              <a:tr h="640080">
                <a:tc>
                  <a:txBody>
                    <a:bodyPr/>
                    <a:lstStyle/>
                    <a:p>
                      <a:r>
                        <a:rPr lang="en-US" sz="1200" b="1" kern="1200">
                          <a:solidFill>
                            <a:schemeClr val="tx1"/>
                          </a:solidFill>
                          <a:effectLst/>
                          <a:latin typeface="Roboto "/>
                          <a:ea typeface="Roboto Black"/>
                          <a:cs typeface="+mn-cs"/>
                        </a:rPr>
                        <a:t>Breast Cancer Index (BCI) Test</a:t>
                      </a:r>
                      <a:endParaRPr lang="en-US" sz="1200" b="1">
                        <a:latin typeface="Roboto "/>
                        <a:ea typeface="Roboto Black" panose="02000000000000000000" pitchFamily="2" charset="0"/>
                      </a:endParaRPr>
                    </a:p>
                  </a:txBody>
                  <a:tcPr marL="182880" anchor="ctr">
                    <a:lnL w="12700" cap="flat" cmpd="sng" algn="ctr">
                      <a:noFill/>
                      <a:prstDash val="solid"/>
                      <a:round/>
                      <a:headEnd type="none" w="med" len="med"/>
                      <a:tailEnd type="none" w="med" len="me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kern="1200">
                          <a:solidFill>
                            <a:schemeClr val="tx1"/>
                          </a:solidFill>
                          <a:effectLst/>
                          <a:latin typeface="Roboto "/>
                          <a:ea typeface="Roboto Black"/>
                          <a:cs typeface="+mn-cs"/>
                        </a:rPr>
                        <a:t>Predictive of benefit of extended adjuvant endocrine therapy</a:t>
                      </a:r>
                      <a:endParaRPr lang="en-US" sz="1200">
                        <a:latin typeface="Roboto "/>
                        <a:ea typeface="Roboto Black"/>
                      </a:endParaRPr>
                    </a:p>
                  </a:txBody>
                  <a:tcPr anchor="ctr">
                    <a:lnL>
                      <a:noFill/>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a:latin typeface="Roboto "/>
                          <a:ea typeface="Roboto Black"/>
                        </a:rPr>
                        <a:t>Yes</a:t>
                      </a:r>
                    </a:p>
                  </a:txBody>
                  <a:tcPr anchor="ctr">
                    <a:lnL>
                      <a:noFill/>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a:latin typeface="Roboto "/>
                          <a:ea typeface="Roboto Black"/>
                        </a:rPr>
                        <a:t>Other</a:t>
                      </a:r>
                    </a:p>
                  </a:txBody>
                  <a:tcPr anchor="ctr">
                    <a:lnL>
                      <a:noFill/>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dirty="0">
                          <a:latin typeface="Roboto "/>
                          <a:ea typeface="Roboto Black" panose="02000000000000000000" pitchFamily="2" charset="0"/>
                        </a:rPr>
                        <a:t>2A</a:t>
                      </a: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81346203"/>
                  </a:ext>
                </a:extLst>
              </a:tr>
            </a:tbl>
          </a:graphicData>
        </a:graphic>
      </p:graphicFrame>
      <p:sp>
        <p:nvSpPr>
          <p:cNvPr id="6" name="TextBox 5">
            <a:extLst>
              <a:ext uri="{FF2B5EF4-FFF2-40B4-BE49-F238E27FC236}">
                <a16:creationId xmlns:a16="http://schemas.microsoft.com/office/drawing/2014/main" id="{DC738493-A390-41E9-A336-69B0F74DF501}"/>
              </a:ext>
            </a:extLst>
          </p:cNvPr>
          <p:cNvSpPr txBox="1"/>
          <p:nvPr/>
        </p:nvSpPr>
        <p:spPr>
          <a:xfrm>
            <a:off x="421499" y="5818822"/>
            <a:ext cx="10811215" cy="523220"/>
          </a:xfrm>
          <a:prstGeom prst="rect">
            <a:avLst/>
          </a:prstGeom>
          <a:noFill/>
        </p:spPr>
        <p:txBody>
          <a:bodyPr wrap="square" rtlCol="0">
            <a:spAutoFit/>
          </a:bodyPr>
          <a:lstStyle/>
          <a:p>
            <a:pPr marL="228600" indent="-228600" algn="l">
              <a:buAutoNum type="alphaLcPeriod"/>
            </a:pPr>
            <a:r>
              <a:rPr lang="en-US" sz="700">
                <a:solidFill>
                  <a:schemeClr val="bg2">
                    <a:lumMod val="25000"/>
                  </a:schemeClr>
                </a:solidFill>
                <a:effectLst/>
                <a:latin typeface="Arial" panose="020B0604020202020204" pitchFamily="34" charset="0"/>
                <a:cs typeface="Arial" panose="020B0604020202020204" pitchFamily="34" charset="0"/>
              </a:rPr>
              <a:t>Gene expression assays provide prognostic and therapy-predictive information that complements T, N, M and biomarker information. Use of these assays is not required for staging. The 21-gene assay (Oncotype Dx) is preferred by the NCCN Breast Cancer Panel for prognosis and prediction of chemotherapy benefit. Other prognostic gene expression assays can provide prognostic information but the ability to predict chemotherapy benefit is unknown.</a:t>
            </a:r>
          </a:p>
          <a:p>
            <a:pPr marL="228600" indent="-228600" algn="l">
              <a:buAutoNum type="alphaLcPeriod"/>
            </a:pPr>
            <a:r>
              <a:rPr lang="en-US" sz="700">
                <a:solidFill>
                  <a:schemeClr val="bg2">
                    <a:lumMod val="25000"/>
                  </a:schemeClr>
                </a:solidFill>
                <a:effectLst/>
                <a:latin typeface="Arial" panose="020B0604020202020204" pitchFamily="34" charset="0"/>
                <a:cs typeface="Arial" panose="020B0604020202020204" pitchFamily="34" charset="0"/>
              </a:rPr>
              <a:t>See Special Considerations for Breast Cancer in Men (Sex Assigned Male at Birth) (BINV-J).</a:t>
            </a:r>
          </a:p>
          <a:p>
            <a:pPr marL="228600" indent="-228600" algn="l">
              <a:buAutoNum type="alphaLcPeriod"/>
            </a:pPr>
            <a:r>
              <a:rPr lang="en-US" sz="700">
                <a:solidFill>
                  <a:schemeClr val="bg2">
                    <a:lumMod val="25000"/>
                  </a:schemeClr>
                </a:solidFill>
                <a:effectLst/>
                <a:latin typeface="Arial" panose="020B0604020202020204" pitchFamily="34" charset="0"/>
                <a:cs typeface="Arial" panose="020B0604020202020204" pitchFamily="34" charset="0"/>
              </a:rPr>
              <a:t>In the overall study population of the </a:t>
            </a:r>
            <a:r>
              <a:rPr lang="en-US" sz="700" err="1">
                <a:solidFill>
                  <a:schemeClr val="bg2">
                    <a:lumMod val="25000"/>
                  </a:schemeClr>
                </a:solidFill>
                <a:effectLst/>
                <a:latin typeface="Arial" panose="020B0604020202020204" pitchFamily="34" charset="0"/>
                <a:cs typeface="Arial" panose="020B0604020202020204" pitchFamily="34" charset="0"/>
              </a:rPr>
              <a:t>RxPONDER</a:t>
            </a:r>
            <a:r>
              <a:rPr lang="en-US" sz="700">
                <a:solidFill>
                  <a:schemeClr val="bg2">
                    <a:lumMod val="25000"/>
                  </a:schemeClr>
                </a:solidFill>
                <a:effectLst/>
                <a:latin typeface="Arial" panose="020B0604020202020204" pitchFamily="34" charset="0"/>
                <a:cs typeface="Arial" panose="020B0604020202020204" pitchFamily="34" charset="0"/>
              </a:rPr>
              <a:t> trial, 10.3% had high grade disease and 9.2% had 3 involved nodes.</a:t>
            </a:r>
          </a:p>
        </p:txBody>
      </p:sp>
      <p:sp>
        <p:nvSpPr>
          <p:cNvPr id="7" name="Rectangle 6">
            <a:extLst>
              <a:ext uri="{FF2B5EF4-FFF2-40B4-BE49-F238E27FC236}">
                <a16:creationId xmlns:a16="http://schemas.microsoft.com/office/drawing/2014/main" id="{B40A8E2E-FEA9-4612-B72F-F33B70891072}"/>
              </a:ext>
            </a:extLst>
          </p:cNvPr>
          <p:cNvSpPr/>
          <p:nvPr/>
        </p:nvSpPr>
        <p:spPr bwMode="gray">
          <a:xfrm>
            <a:off x="421499" y="5109888"/>
            <a:ext cx="10811215" cy="660449"/>
          </a:xfrm>
          <a:prstGeom prst="rect">
            <a:avLst/>
          </a:prstGeom>
          <a:noFill/>
          <a:ln w="38100" cap="flat" cmpd="sng" algn="ctr">
            <a:solidFill>
              <a:srgbClr val="0F477B"/>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26ABC5-3687-038E-6A61-CFE7D2EA61B2}"/>
              </a:ext>
            </a:extLst>
          </p:cNvPr>
          <p:cNvSpPr txBox="1"/>
          <p:nvPr/>
        </p:nvSpPr>
        <p:spPr>
          <a:xfrm>
            <a:off x="194310" y="6519898"/>
            <a:ext cx="11001115" cy="307777"/>
          </a:xfrm>
          <a:prstGeom prst="rect">
            <a:avLst/>
          </a:prstGeom>
          <a:noFill/>
        </p:spPr>
        <p:txBody>
          <a:bodyPr wrap="square" lIns="91440" tIns="45720" rIns="91440" bIns="45720" anchor="t">
            <a:spAutoFit/>
          </a:bodyPr>
          <a:lstStyle/>
          <a:p>
            <a:pPr algn="l"/>
            <a:r>
              <a:rPr lang="en-US" sz="700" dirty="0">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Referenced with permission from the NCCN Clinical Practice Guidelines in Oncology (NCCN Guidelines®) for Breast Cancer V.2.2026. © National Comprehensive Cancer Network, Inc. 2026. All rights reserved. Accessed April 6, 2026. To view the most recent and complete version of the guideline, go online to NCCN.org. NCCN makes no warranties of any kind whatsoever regarding their content, use or application and disclaims any responsibility for their application or use in any way.</a:t>
            </a:r>
            <a:endParaRPr lang="en-US" sz="700" dirty="0">
              <a:solidFill>
                <a:schemeClr val="bg1">
                  <a:lumMod val="65000"/>
                </a:schemeClr>
              </a:solidFill>
              <a:effectLst/>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20753798"/>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9B49DF-DA1C-63D7-0562-1C4704425D40}"/>
              </a:ext>
            </a:extLst>
          </p:cNvPr>
          <p:cNvSpPr/>
          <p:nvPr/>
        </p:nvSpPr>
        <p:spPr bwMode="gray">
          <a:xfrm>
            <a:off x="0" y="6270171"/>
            <a:ext cx="12192000" cy="228600"/>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 name="Title 1">
            <a:extLst>
              <a:ext uri="{FF2B5EF4-FFF2-40B4-BE49-F238E27FC236}">
                <a16:creationId xmlns:a16="http://schemas.microsoft.com/office/drawing/2014/main" id="{1C46C356-5797-5544-83AA-B874541C9F85}"/>
              </a:ext>
            </a:extLst>
          </p:cNvPr>
          <p:cNvSpPr>
            <a:spLocks noGrp="1"/>
          </p:cNvSpPr>
          <p:nvPr>
            <p:ph type="title"/>
          </p:nvPr>
        </p:nvSpPr>
        <p:spPr>
          <a:xfrm>
            <a:off x="539904" y="282876"/>
            <a:ext cx="10460713" cy="867930"/>
          </a:xfrm>
        </p:spPr>
        <p:txBody>
          <a:bodyPr>
            <a:normAutofit/>
          </a:bodyPr>
          <a:lstStyle/>
          <a:p>
            <a:r>
              <a:rPr lang="en-US" sz="2400" b="1" dirty="0">
                <a:latin typeface="Arial" panose="020B0604020202020204" pitchFamily="34" charset="0"/>
                <a:cs typeface="Arial" panose="020B0604020202020204" pitchFamily="34" charset="0"/>
              </a:rPr>
              <a:t>BCI Testing is Supported by Consistent Predictive Evidence Across 5 Trials and Over 4,700 Patients</a:t>
            </a:r>
            <a:r>
              <a:rPr lang="en-US" sz="2400" b="1" baseline="30000" dirty="0">
                <a:latin typeface="Arial" panose="020B0604020202020204" pitchFamily="34" charset="0"/>
                <a:ea typeface="Roboto" panose="02000000000000000000" pitchFamily="2" charset="0"/>
                <a:cs typeface="Arial" panose="020B0604020202020204" pitchFamily="34" charset="0"/>
              </a:rPr>
              <a:t>1-5</a:t>
            </a:r>
            <a:endParaRPr lang="en-US" sz="2400" b="1"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C352F355-BC94-4E9D-ABB5-8B27734B84CB}"/>
              </a:ext>
            </a:extLst>
          </p:cNvPr>
          <p:cNvSpPr txBox="1"/>
          <p:nvPr/>
        </p:nvSpPr>
        <p:spPr>
          <a:xfrm>
            <a:off x="365195" y="6475294"/>
            <a:ext cx="11800213" cy="307777"/>
          </a:xfrm>
          <a:prstGeom prst="rect">
            <a:avLst/>
          </a:prstGeom>
        </p:spPr>
        <p:txBody>
          <a:bodyPr wrap="square" lIns="91440" tIns="45720" rIns="91440" bIns="45720" anchor="t">
            <a:spAutoFit/>
          </a:bodyPr>
          <a:lstStyle>
            <a:defPPr>
              <a:defRPr lang="en-US"/>
            </a:defPPr>
            <a:lvl1pPr marL="0" indent="0" algn="l">
              <a:buNone/>
              <a:defRPr sz="800">
                <a:latin typeface="Verdana" panose="020B0604030504040204" pitchFamily="34" charset="0"/>
                <a:ea typeface="Verdana" panose="020B0604030504040204" pitchFamily="34" charset="0"/>
                <a:cs typeface="Verdana" panose="020B0604030504040204" pitchFamily="34" charset="0"/>
              </a:defRPr>
            </a:lvl1pPr>
          </a:lstStyle>
          <a:p>
            <a:r>
              <a:rPr lang="en-US" sz="700" dirty="0">
                <a:solidFill>
                  <a:schemeClr val="bg1">
                    <a:lumMod val="50000"/>
                  </a:schemeClr>
                </a:solidFill>
                <a:latin typeface="Arial"/>
                <a:ea typeface="Roboto"/>
                <a:cs typeface="Arial"/>
              </a:rPr>
              <a:t>1. Zhang Y, et al. Clin Cancer Res. 2013;19(15):4196-4205. 2. Sgroi DC, et al. J Natl Cancer Inst. 2013;105(14):1036-1042. 3. Bartlett JMS, et al. Clin Cancer Res. 2022;28(9):1871-1880. 4. Noordhoek I, et al. Clin Cancer Res. 2021;27(1):311-319. 5. Mamounas EP, et al. Clin Cancer Res. 2024;30(9):1984-1991.</a:t>
            </a:r>
            <a:r>
              <a:rPr lang="da-DK" sz="700" dirty="0">
                <a:solidFill>
                  <a:schemeClr val="bg1">
                    <a:lumMod val="50000"/>
                  </a:schemeClr>
                </a:solidFill>
                <a:latin typeface="Arial"/>
                <a:ea typeface="Roboto"/>
                <a:cs typeface="Arial"/>
              </a:rPr>
              <a:t> </a:t>
            </a:r>
            <a:r>
              <a:rPr lang="en-US" sz="700" dirty="0">
                <a:solidFill>
                  <a:schemeClr val="bg1">
                    <a:lumMod val="50000"/>
                  </a:schemeClr>
                </a:solidFill>
                <a:latin typeface="Arial"/>
                <a:ea typeface="Roboto"/>
                <a:cs typeface="Arial"/>
              </a:rPr>
              <a:t>6. Simon RM, et al. J Natl Cancer Inst. 2009;101(21):1446-1452.</a:t>
            </a:r>
            <a:endParaRPr lang="da-DK" sz="700" dirty="0">
              <a:solidFill>
                <a:schemeClr val="bg1">
                  <a:lumMod val="50000"/>
                </a:schemeClr>
              </a:solidFill>
              <a:latin typeface="Arial"/>
              <a:ea typeface="Roboto"/>
              <a:cs typeface="Arial"/>
            </a:endParaRPr>
          </a:p>
        </p:txBody>
      </p:sp>
      <p:graphicFrame>
        <p:nvGraphicFramePr>
          <p:cNvPr id="6" name="Content Placeholder 4">
            <a:extLst>
              <a:ext uri="{FF2B5EF4-FFF2-40B4-BE49-F238E27FC236}">
                <a16:creationId xmlns:a16="http://schemas.microsoft.com/office/drawing/2014/main" id="{1EBAA40E-537E-C448-A194-5B631A94AF5A}"/>
              </a:ext>
            </a:extLst>
          </p:cNvPr>
          <p:cNvGraphicFramePr>
            <a:graphicFrameLocks/>
          </p:cNvGraphicFramePr>
          <p:nvPr>
            <p:extLst>
              <p:ext uri="{D42A27DB-BD31-4B8C-83A1-F6EECF244321}">
                <p14:modId xmlns:p14="http://schemas.microsoft.com/office/powerpoint/2010/main" val="861742615"/>
              </p:ext>
            </p:extLst>
          </p:nvPr>
        </p:nvGraphicFramePr>
        <p:xfrm>
          <a:off x="365195" y="1365938"/>
          <a:ext cx="11540362" cy="5015451"/>
        </p:xfrm>
        <a:graphic>
          <a:graphicData uri="http://schemas.openxmlformats.org/drawingml/2006/table">
            <a:tbl>
              <a:tblPr firstRow="1" firstCol="1" bandRow="1">
                <a:tableStyleId>{2D5ABB26-0587-4C30-8999-92F81FD0307C}</a:tableStyleId>
              </a:tblPr>
              <a:tblGrid>
                <a:gridCol w="1245067">
                  <a:extLst>
                    <a:ext uri="{9D8B030D-6E8A-4147-A177-3AD203B41FA5}">
                      <a16:colId xmlns:a16="http://schemas.microsoft.com/office/drawing/2014/main" val="1066154689"/>
                    </a:ext>
                  </a:extLst>
                </a:gridCol>
                <a:gridCol w="2059059">
                  <a:extLst>
                    <a:ext uri="{9D8B030D-6E8A-4147-A177-3AD203B41FA5}">
                      <a16:colId xmlns:a16="http://schemas.microsoft.com/office/drawing/2014/main" val="20001"/>
                    </a:ext>
                  </a:extLst>
                </a:gridCol>
                <a:gridCol w="2059059">
                  <a:extLst>
                    <a:ext uri="{9D8B030D-6E8A-4147-A177-3AD203B41FA5}">
                      <a16:colId xmlns:a16="http://schemas.microsoft.com/office/drawing/2014/main" val="20002"/>
                    </a:ext>
                  </a:extLst>
                </a:gridCol>
                <a:gridCol w="2059059">
                  <a:extLst>
                    <a:ext uri="{9D8B030D-6E8A-4147-A177-3AD203B41FA5}">
                      <a16:colId xmlns:a16="http://schemas.microsoft.com/office/drawing/2014/main" val="20003"/>
                    </a:ext>
                  </a:extLst>
                </a:gridCol>
                <a:gridCol w="2059059">
                  <a:extLst>
                    <a:ext uri="{9D8B030D-6E8A-4147-A177-3AD203B41FA5}">
                      <a16:colId xmlns:a16="http://schemas.microsoft.com/office/drawing/2014/main" val="20004"/>
                    </a:ext>
                  </a:extLst>
                </a:gridCol>
                <a:gridCol w="2059059">
                  <a:extLst>
                    <a:ext uri="{9D8B030D-6E8A-4147-A177-3AD203B41FA5}">
                      <a16:colId xmlns:a16="http://schemas.microsoft.com/office/drawing/2014/main" val="1511872578"/>
                    </a:ext>
                  </a:extLst>
                </a:gridCol>
              </a:tblGrid>
              <a:tr h="311191">
                <a:tc>
                  <a:txBody>
                    <a:bodyPr/>
                    <a:lstStyle/>
                    <a:p>
                      <a:pPr algn="ctr">
                        <a:lnSpc>
                          <a:spcPct val="85000"/>
                        </a:lnSpc>
                      </a:pPr>
                      <a:endParaRPr lang="en-US" sz="1200" b="1" i="0" cap="none" baseline="3000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anchor="b">
                    <a:lnB w="19050" cap="flat" cmpd="sng" algn="ctr">
                      <a:solidFill>
                        <a:schemeClr val="bg1">
                          <a:lumMod val="85000"/>
                        </a:schemeClr>
                      </a:solidFill>
                      <a:prstDash val="solid"/>
                      <a:round/>
                      <a:headEnd type="none" w="med" len="med"/>
                      <a:tailEnd type="none" w="med" len="med"/>
                    </a:lnB>
                    <a:noFill/>
                  </a:tcPr>
                </a:tc>
                <a:tc>
                  <a:txBody>
                    <a:bodyPr/>
                    <a:lstStyle/>
                    <a:p>
                      <a:pPr algn="ctr">
                        <a:lnSpc>
                          <a:spcPct val="100000"/>
                        </a:lnSpc>
                      </a:pPr>
                      <a:r>
                        <a:rPr lang="en-US" sz="1200" b="1" i="0" cap="none">
                          <a:solidFill>
                            <a:schemeClr val="bg1"/>
                          </a:solidFill>
                          <a:effectLst/>
                          <a:latin typeface="Arial" panose="020B0604020202020204" pitchFamily="34" charset="0"/>
                          <a:ea typeface="Roboto" panose="02000000000000000000" pitchFamily="2" charset="0"/>
                          <a:cs typeface="Arial" panose="020B0604020202020204" pitchFamily="34" charset="0"/>
                        </a:rPr>
                        <a:t>Stockholm</a:t>
                      </a:r>
                      <a:r>
                        <a:rPr lang="en-US" sz="1200" b="1" i="0" cap="none" baseline="30000">
                          <a:solidFill>
                            <a:schemeClr val="bg1"/>
                          </a:solidFill>
                          <a:effectLst/>
                          <a:latin typeface="Arial" panose="020B0604020202020204" pitchFamily="34" charset="0"/>
                          <a:ea typeface="Roboto" panose="02000000000000000000" pitchFamily="2" charset="0"/>
                          <a:cs typeface="Arial" panose="020B0604020202020204" pitchFamily="34" charset="0"/>
                        </a:rPr>
                        <a:t>1</a:t>
                      </a:r>
                    </a:p>
                  </a:txBody>
                  <a:tcPr anchor="b">
                    <a:lnR w="12700" cap="flat" cmpd="sng" algn="ctr">
                      <a:solidFill>
                        <a:schemeClr val="tx2"/>
                      </a:solidFill>
                      <a:prstDash val="solid"/>
                      <a:round/>
                      <a:headEnd type="none" w="med" len="med"/>
                      <a:tailEnd type="none" w="med" len="med"/>
                    </a:lnR>
                    <a:lnB w="190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cap="none">
                          <a:solidFill>
                            <a:schemeClr val="bg1"/>
                          </a:solidFill>
                          <a:effectLst/>
                          <a:latin typeface="Arial" panose="020B0604020202020204" pitchFamily="34" charset="0"/>
                          <a:ea typeface="Roboto" panose="02000000000000000000" pitchFamily="2" charset="0"/>
                          <a:cs typeface="Arial" panose="020B0604020202020204" pitchFamily="34" charset="0"/>
                        </a:rPr>
                        <a:t>MA.17</a:t>
                      </a:r>
                      <a:r>
                        <a:rPr lang="en-US" sz="1200" b="1" i="0" cap="none" baseline="30000">
                          <a:solidFill>
                            <a:schemeClr val="bg1"/>
                          </a:solidFill>
                          <a:effectLst/>
                          <a:latin typeface="Arial" panose="020B0604020202020204" pitchFamily="34" charset="0"/>
                          <a:ea typeface="Roboto" panose="02000000000000000000" pitchFamily="2" charset="0"/>
                          <a:cs typeface="Arial" panose="020B0604020202020204" pitchFamily="34" charset="0"/>
                        </a:rPr>
                        <a:t>2</a:t>
                      </a:r>
                    </a:p>
                  </a:txBody>
                  <a:tcPr anchor="b">
                    <a:lnL w="12700" cap="flat" cmpd="sng" algn="ctr">
                      <a:solidFill>
                        <a:schemeClr val="tx2"/>
                      </a:solidFill>
                      <a:prstDash val="solid"/>
                      <a:round/>
                      <a:headEnd type="none" w="med" len="med"/>
                      <a:tailEnd type="none" w="med" len="med"/>
                    </a:lnL>
                    <a:lnB w="19050" cap="flat" cmpd="sng" algn="ctr">
                      <a:solidFill>
                        <a:schemeClr val="bg1">
                          <a:lumMod val="85000"/>
                        </a:schemeClr>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cap="none">
                          <a:solidFill>
                            <a:schemeClr val="bg1"/>
                          </a:solidFill>
                          <a:effectLst/>
                          <a:latin typeface="Arial" panose="020B0604020202020204" pitchFamily="34" charset="0"/>
                          <a:ea typeface="Roboto" panose="02000000000000000000" pitchFamily="2" charset="0"/>
                          <a:cs typeface="Arial" panose="020B0604020202020204" pitchFamily="34" charset="0"/>
                        </a:rPr>
                        <a:t>Trans-aTTom</a:t>
                      </a:r>
                      <a:r>
                        <a:rPr lang="en-US" sz="1200" b="1" i="0" cap="none" baseline="30000">
                          <a:solidFill>
                            <a:schemeClr val="bg1"/>
                          </a:solidFill>
                          <a:effectLst/>
                          <a:latin typeface="Arial" panose="020B0604020202020204" pitchFamily="34" charset="0"/>
                          <a:ea typeface="Roboto" panose="02000000000000000000" pitchFamily="2" charset="0"/>
                          <a:cs typeface="Arial" panose="020B0604020202020204" pitchFamily="34" charset="0"/>
                        </a:rPr>
                        <a:t>3</a:t>
                      </a:r>
                    </a:p>
                  </a:txBody>
                  <a:tcPr anchor="b">
                    <a:lnB w="19050" cap="flat" cmpd="sng" algn="ctr">
                      <a:solidFill>
                        <a:schemeClr val="bg1">
                          <a:lumMod val="85000"/>
                        </a:schemeClr>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cap="none">
                          <a:solidFill>
                            <a:schemeClr val="bg1"/>
                          </a:solidFill>
                          <a:effectLst/>
                          <a:latin typeface="Arial" panose="020B0604020202020204" pitchFamily="34" charset="0"/>
                          <a:ea typeface="Roboto" panose="02000000000000000000" pitchFamily="2" charset="0"/>
                          <a:cs typeface="Arial" panose="020B0604020202020204" pitchFamily="34" charset="0"/>
                        </a:rPr>
                        <a:t>IDEAL</a:t>
                      </a:r>
                      <a:r>
                        <a:rPr lang="en-US" sz="1200" b="1" i="0" cap="none" baseline="30000">
                          <a:solidFill>
                            <a:schemeClr val="bg1"/>
                          </a:solidFill>
                          <a:effectLst/>
                          <a:latin typeface="Arial" panose="020B0604020202020204" pitchFamily="34" charset="0"/>
                          <a:ea typeface="Roboto" panose="02000000000000000000" pitchFamily="2" charset="0"/>
                          <a:cs typeface="Arial" panose="020B0604020202020204" pitchFamily="34" charset="0"/>
                        </a:rPr>
                        <a:t>4</a:t>
                      </a:r>
                    </a:p>
                  </a:txBody>
                  <a:tcPr anchor="b">
                    <a:lnB w="19050" cap="flat" cmpd="sng" algn="ctr">
                      <a:solidFill>
                        <a:schemeClr val="bg1">
                          <a:lumMod val="85000"/>
                        </a:schemeClr>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cap="none">
                          <a:solidFill>
                            <a:schemeClr val="bg1"/>
                          </a:solidFill>
                          <a:effectLst/>
                          <a:latin typeface="Arial" panose="020B0604020202020204" pitchFamily="34" charset="0"/>
                          <a:ea typeface="Roboto" panose="02000000000000000000" pitchFamily="2" charset="0"/>
                          <a:cs typeface="Arial" panose="020B0604020202020204" pitchFamily="34" charset="0"/>
                        </a:rPr>
                        <a:t>B-42</a:t>
                      </a:r>
                      <a:r>
                        <a:rPr lang="en-US" sz="1200" b="1" i="0" cap="none" baseline="30000">
                          <a:solidFill>
                            <a:schemeClr val="bg1"/>
                          </a:solidFill>
                          <a:effectLst/>
                          <a:latin typeface="Arial" panose="020B0604020202020204" pitchFamily="34" charset="0"/>
                          <a:ea typeface="Roboto" panose="02000000000000000000" pitchFamily="2" charset="0"/>
                          <a:cs typeface="Arial" panose="020B0604020202020204" pitchFamily="34" charset="0"/>
                        </a:rPr>
                        <a:t>5</a:t>
                      </a:r>
                    </a:p>
                  </a:txBody>
                  <a:tcPr anchor="b">
                    <a:lnB w="190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700489">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rPr>
                        <a:t>Study </a:t>
                      </a:r>
                      <a:br>
                        <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rPr>
                      </a:br>
                      <a:r>
                        <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rPr>
                        <a:t>Design</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cap="none">
                          <a:solidFill>
                            <a:schemeClr val="tx2"/>
                          </a:solidFill>
                          <a:effectLst/>
                          <a:latin typeface="Arial" panose="020B0604020202020204" pitchFamily="34" charset="0"/>
                          <a:ea typeface="Roboto" panose="02000000000000000000" pitchFamily="2" charset="0"/>
                          <a:cs typeface="Arial" panose="020B0604020202020204" pitchFamily="34" charset="0"/>
                        </a:rPr>
                        <a:t>600 Patients</a:t>
                      </a:r>
                    </a:p>
                  </a:txBody>
                  <a:tcPr marT="91440" marB="0">
                    <a:lnL w="28575"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kern="1200" cap="none">
                          <a:solidFill>
                            <a:schemeClr val="tx2"/>
                          </a:solidFill>
                          <a:effectLst/>
                          <a:latin typeface="Arial" panose="020B0604020202020204" pitchFamily="34" charset="0"/>
                          <a:ea typeface="Roboto" panose="02000000000000000000" pitchFamily="2" charset="0"/>
                          <a:cs typeface="Arial" panose="020B0604020202020204" pitchFamily="34" charset="0"/>
                        </a:rPr>
                        <a:t>249 Patients</a:t>
                      </a:r>
                    </a:p>
                  </a:txBody>
                  <a:tcPr marT="91440" marB="0">
                    <a:lnL w="12700" cap="flat" cmpd="sng" algn="ctr">
                      <a:solidFill>
                        <a:schemeClr val="tx2"/>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100" b="1" i="0" kern="1200" cap="none">
                          <a:solidFill>
                            <a:schemeClr val="tx2"/>
                          </a:solidFill>
                          <a:effectLst/>
                          <a:latin typeface="Arial" panose="020B0604020202020204" pitchFamily="34" charset="0"/>
                          <a:ea typeface="Roboto" panose="02000000000000000000" pitchFamily="2" charset="0"/>
                          <a:cs typeface="Arial" panose="020B0604020202020204" pitchFamily="34" charset="0"/>
                        </a:rPr>
                        <a:t>789 Patients</a:t>
                      </a:r>
                    </a:p>
                  </a:txBody>
                  <a:tcPr marT="9144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kern="1200" cap="none">
                          <a:solidFill>
                            <a:schemeClr val="tx2"/>
                          </a:solidFill>
                          <a:effectLst/>
                          <a:latin typeface="Arial" panose="020B0604020202020204" pitchFamily="34" charset="0"/>
                          <a:ea typeface="Roboto" panose="02000000000000000000" pitchFamily="2" charset="0"/>
                          <a:cs typeface="Arial" panose="020B0604020202020204" pitchFamily="34" charset="0"/>
                        </a:rPr>
                        <a:t>908 Patients</a:t>
                      </a:r>
                    </a:p>
                  </a:txBody>
                  <a:tcPr marT="9144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kern="1200" cap="none">
                          <a:solidFill>
                            <a:schemeClr val="tx2"/>
                          </a:solidFill>
                          <a:effectLst/>
                          <a:latin typeface="Arial" panose="020B0604020202020204" pitchFamily="34" charset="0"/>
                          <a:ea typeface="Roboto" panose="02000000000000000000" pitchFamily="2" charset="0"/>
                          <a:cs typeface="Arial" panose="020B0604020202020204" pitchFamily="34" charset="0"/>
                        </a:rPr>
                        <a:t>2,179 Patients</a:t>
                      </a:r>
                    </a:p>
                  </a:txBody>
                  <a:tcPr marT="91440" marB="0">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25783166"/>
                  </a:ext>
                </a:extLst>
              </a:tr>
              <a:tr h="774192">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rPr>
                        <a:t>YES (High </a:t>
                      </a:r>
                      <a:br>
                        <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rPr>
                      </a:br>
                      <a:r>
                        <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rPr>
                        <a:t>Predictive)</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900" b="0" i="0" kern="1200">
                          <a:solidFill>
                            <a:schemeClr val="tx1"/>
                          </a:solidFill>
                          <a:effectLst/>
                          <a:latin typeface="Arial" panose="020B0604020202020204" pitchFamily="34" charset="0"/>
                          <a:ea typeface="Roboto" panose="02000000000000000000" pitchFamily="2" charset="0"/>
                          <a:cs typeface="Arial" panose="020B0604020202020204" pitchFamily="34" charset="0"/>
                        </a:rPr>
                        <a:t>38-51% patients</a:t>
                      </a:r>
                      <a:endParaRPr lang="en-US" sz="800" b="0" i="0" kern="120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1" i="0" kern="1200">
                          <a:solidFill>
                            <a:srgbClr val="0F477B"/>
                          </a:solidFill>
                          <a:effectLst/>
                          <a:latin typeface="Arial" panose="020B0604020202020204" pitchFamily="34" charset="0"/>
                          <a:ea typeface="Roboto" panose="02000000000000000000" pitchFamily="2" charset="0"/>
                          <a:cs typeface="Arial" panose="020B0604020202020204" pitchFamily="34" charset="0"/>
                        </a:rPr>
                        <a:t>65%</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Relative risk reduction</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(p=0.0005)</a:t>
                      </a:r>
                    </a:p>
                  </a:txBody>
                  <a:tcPr marT="3333" marB="0" anchor="ctr">
                    <a:lnL w="28575"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1" i="0" kern="1200">
                          <a:solidFill>
                            <a:srgbClr val="0F477B"/>
                          </a:solidFill>
                          <a:effectLst/>
                          <a:latin typeface="Arial" panose="020B0604020202020204" pitchFamily="34" charset="0"/>
                          <a:ea typeface="Roboto" panose="02000000000000000000" pitchFamily="2" charset="0"/>
                          <a:cs typeface="Arial" panose="020B0604020202020204" pitchFamily="34" charset="0"/>
                        </a:rPr>
                        <a:t>65%</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Relative risk reduction</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(p=0.007)</a:t>
                      </a:r>
                    </a:p>
                  </a:txBody>
                  <a:tcPr marT="3333" marB="0" anchor="ctr">
                    <a:lnL w="12700" cap="flat" cmpd="sng" algn="ctr">
                      <a:solidFill>
                        <a:schemeClr val="tx2"/>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1" i="0" kern="1200">
                          <a:solidFill>
                            <a:srgbClr val="0F477B"/>
                          </a:solidFill>
                          <a:effectLst/>
                          <a:latin typeface="Arial" panose="020B0604020202020204" pitchFamily="34" charset="0"/>
                          <a:ea typeface="Roboto" panose="02000000000000000000" pitchFamily="2" charset="0"/>
                          <a:cs typeface="Arial" panose="020B0604020202020204" pitchFamily="34" charset="0"/>
                        </a:rPr>
                        <a:t>67%</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Relative risk reduction</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(P=0.02)</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1" i="0" kern="1200">
                          <a:solidFill>
                            <a:srgbClr val="0F477B"/>
                          </a:solidFill>
                          <a:effectLst/>
                          <a:latin typeface="Arial" panose="020B0604020202020204" pitchFamily="34" charset="0"/>
                          <a:ea typeface="Roboto" panose="02000000000000000000" pitchFamily="2" charset="0"/>
                          <a:cs typeface="Arial" panose="020B0604020202020204" pitchFamily="34" charset="0"/>
                        </a:rPr>
                        <a:t>58%</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Relative risk reduction</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(p=0.0111)</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1" i="0" kern="1200">
                          <a:solidFill>
                            <a:srgbClr val="0F477B"/>
                          </a:solidFill>
                          <a:effectLst/>
                          <a:latin typeface="Arial" panose="020B0604020202020204" pitchFamily="34" charset="0"/>
                          <a:ea typeface="Roboto" panose="02000000000000000000" pitchFamily="2" charset="0"/>
                          <a:cs typeface="Arial" panose="020B0604020202020204" pitchFamily="34" charset="0"/>
                        </a:rPr>
                        <a:t>71%*</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Relative risk reduction</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(p=0.003)</a:t>
                      </a:r>
                    </a:p>
                  </a:txBody>
                  <a:tcPr marT="3333" marB="0" anchor="ctr">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18642281"/>
                  </a:ext>
                </a:extLst>
              </a:tr>
              <a:tr h="774192">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rPr>
                        <a:t>NO (Low </a:t>
                      </a:r>
                      <a:br>
                        <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rPr>
                      </a:br>
                      <a:r>
                        <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rPr>
                        <a:t>Predictive)</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900" b="0" i="0" kern="1200">
                          <a:solidFill>
                            <a:schemeClr val="tx1"/>
                          </a:solidFill>
                          <a:effectLst/>
                          <a:latin typeface="Arial" panose="020B0604020202020204" pitchFamily="34" charset="0"/>
                          <a:ea typeface="Roboto" panose="02000000000000000000" pitchFamily="2" charset="0"/>
                          <a:cs typeface="Arial" panose="020B0604020202020204" pitchFamily="34" charset="0"/>
                        </a:rPr>
                        <a:t>49-62% patients</a:t>
                      </a:r>
                      <a:endParaRPr lang="en-US" sz="800" b="0" i="0" kern="120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No significant benefit</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(p=0.204)</a:t>
                      </a:r>
                    </a:p>
                  </a:txBody>
                  <a:tcPr marT="3333" marB="0" anchor="ctr">
                    <a:lnL w="28575"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No significant benefit</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(p=0.35)</a:t>
                      </a:r>
                    </a:p>
                  </a:txBody>
                  <a:tcPr marT="3333" marB="0" anchor="ctr">
                    <a:lnL w="12700" cap="flat" cmpd="sng" algn="ctr">
                      <a:solidFill>
                        <a:schemeClr val="tx2"/>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No significant benefit</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(p=0.58)</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No significant benefit</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(p=0.8354)</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No significant benefit*</a:t>
                      </a:r>
                    </a:p>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rPr>
                        <a:t>(p=0.28)</a:t>
                      </a:r>
                    </a:p>
                  </a:txBody>
                  <a:tcPr marT="3333" marB="0" anchor="ctr">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15147054"/>
                  </a:ext>
                </a:extLst>
              </a:tr>
              <a:tr h="370299">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rPr>
                        <a:t>Nodal Status</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cap="none">
                          <a:solidFill>
                            <a:schemeClr val="tx2"/>
                          </a:solidFill>
                          <a:effectLst/>
                          <a:latin typeface="Arial" panose="020B0604020202020204" pitchFamily="34" charset="0"/>
                          <a:ea typeface="Roboto" panose="02000000000000000000" pitchFamily="2" charset="0"/>
                          <a:cs typeface="Arial" panose="020B0604020202020204" pitchFamily="34" charset="0"/>
                        </a:rPr>
                        <a:t>100% N-</a:t>
                      </a:r>
                    </a:p>
                  </a:txBody>
                  <a:tcPr marT="91440" marB="0">
                    <a:lnL w="28575"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kern="1200" cap="none">
                          <a:solidFill>
                            <a:schemeClr val="tx2"/>
                          </a:solidFill>
                          <a:effectLst/>
                          <a:latin typeface="Arial" panose="020B0604020202020204" pitchFamily="34" charset="0"/>
                          <a:ea typeface="Roboto" panose="02000000000000000000" pitchFamily="2" charset="0"/>
                          <a:cs typeface="Arial" panose="020B0604020202020204" pitchFamily="34" charset="0"/>
                        </a:rPr>
                        <a:t>58% N+ / 42% N-</a:t>
                      </a:r>
                    </a:p>
                  </a:txBody>
                  <a:tcPr marT="91440" marB="0">
                    <a:lnL w="12700" cap="flat" cmpd="sng" algn="ctr">
                      <a:solidFill>
                        <a:schemeClr val="tx2"/>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100" b="1" i="0" kern="1200" cap="none">
                          <a:solidFill>
                            <a:schemeClr val="tx2"/>
                          </a:solidFill>
                          <a:effectLst/>
                          <a:latin typeface="Arial" panose="020B0604020202020204" pitchFamily="34" charset="0"/>
                          <a:ea typeface="Roboto" panose="02000000000000000000" pitchFamily="2" charset="0"/>
                          <a:cs typeface="Arial" panose="020B0604020202020204" pitchFamily="34" charset="0"/>
                        </a:rPr>
                        <a:t>100% N+</a:t>
                      </a:r>
                    </a:p>
                  </a:txBody>
                  <a:tcPr marT="9144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kern="1200" cap="none">
                          <a:solidFill>
                            <a:schemeClr val="tx2"/>
                          </a:solidFill>
                          <a:effectLst/>
                          <a:latin typeface="Arial" panose="020B0604020202020204" pitchFamily="34" charset="0"/>
                          <a:ea typeface="Roboto" panose="02000000000000000000" pitchFamily="2" charset="0"/>
                          <a:cs typeface="Arial" panose="020B0604020202020204" pitchFamily="34" charset="0"/>
                        </a:rPr>
                        <a:t>73% N+ / 27% N-</a:t>
                      </a:r>
                    </a:p>
                  </a:txBody>
                  <a:tcPr marT="9144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kern="1200" cap="none">
                          <a:solidFill>
                            <a:schemeClr val="tx2"/>
                          </a:solidFill>
                          <a:effectLst/>
                          <a:latin typeface="Arial" panose="020B0604020202020204" pitchFamily="34" charset="0"/>
                          <a:ea typeface="Roboto" panose="02000000000000000000" pitchFamily="2" charset="0"/>
                          <a:cs typeface="Arial" panose="020B0604020202020204" pitchFamily="34" charset="0"/>
                        </a:rPr>
                        <a:t>40% N+ / 60% N-</a:t>
                      </a:r>
                    </a:p>
                  </a:txBody>
                  <a:tcPr marT="91440" marB="0">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91236677"/>
                  </a:ext>
                </a:extLst>
              </a:tr>
              <a:tr h="1085088">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rPr>
                        <a:t>Conclusion</a:t>
                      </a:r>
                    </a:p>
                    <a:p>
                      <a:pPr marL="0" marR="0" lvl="0" indent="0" algn="ctr" defTabSz="609585" rtl="0" eaLnBrk="1" fontAlgn="ctr" latinLnBrk="0" hangingPunct="1">
                        <a:lnSpc>
                          <a:spcPct val="100000"/>
                        </a:lnSpc>
                        <a:spcBef>
                          <a:spcPts val="0"/>
                        </a:spcBef>
                        <a:spcAft>
                          <a:spcPts val="0"/>
                        </a:spcAft>
                        <a:buClrTx/>
                        <a:buSzTx/>
                        <a:buFontTx/>
                        <a:buNone/>
                        <a:tabLst/>
                        <a:defRPr/>
                      </a:pPr>
                      <a:endParaRPr lang="en-US" sz="1100" b="1" i="0" kern="120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endParaRPr lang="en-US" sz="1100" b="0" i="0" kern="1200">
                        <a:solidFill>
                          <a:schemeClr val="tx2"/>
                        </a:solidFill>
                        <a:effectLst/>
                        <a:latin typeface="Arial" panose="020B0604020202020204" pitchFamily="34" charset="0"/>
                        <a:ea typeface="Roboto" panose="02000000000000000000" pitchFamily="2" charset="0"/>
                        <a:cs typeface="Arial" panose="020B0604020202020204" pitchFamily="34" charset="0"/>
                      </a:endParaRPr>
                    </a:p>
                  </a:txBody>
                  <a:tcPr marT="13716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noFill/>
                  </a:tcPr>
                </a:tc>
                <a:tc gridSpan="3">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646464"/>
                        </a:solidFill>
                        <a:effectLst/>
                        <a:uLnTx/>
                        <a:uFillTx/>
                        <a:latin typeface="Arial" panose="020B0604020202020204" pitchFamily="34" charset="0"/>
                        <a:ea typeface="Tahoma" panose="020B0604030504040204" pitchFamily="34" charset="0"/>
                        <a:cs typeface="Arial" panose="020B0604020202020204" pitchFamily="34" charset="0"/>
                      </a:endParaRPr>
                    </a:p>
                  </a:txBody>
                  <a:tcPr marT="13716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646464"/>
                        </a:solidFill>
                        <a:effectLst/>
                        <a:uLnTx/>
                        <a:uFillTx/>
                        <a:latin typeface="Verdana" panose="020B0604030504040204"/>
                        <a:ea typeface="Tahoma" panose="020B0604030504040204" pitchFamily="34" charset="0"/>
                        <a:cs typeface="Tahoma" panose="020B0604030504040204" pitchFamily="34" charset="0"/>
                      </a:endParaRP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hMerge="1">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646464"/>
                        </a:solidFill>
                        <a:effectLst/>
                        <a:uLnTx/>
                        <a:uFillTx/>
                        <a:latin typeface="Verdana" panose="020B0604030504040204"/>
                        <a:ea typeface="Tahoma" panose="020B0604030504040204" pitchFamily="34" charset="0"/>
                        <a:cs typeface="Tahoma" panose="020B0604030504040204" pitchFamily="34" charset="0"/>
                      </a:endParaRPr>
                    </a:p>
                  </a:txBody>
                  <a:tcPr marT="3333" marB="0" anchor="ctr">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646464"/>
                        </a:solidFill>
                        <a:effectLst/>
                        <a:uLnTx/>
                        <a:uFillTx/>
                        <a:latin typeface="Arial" panose="020B0604020202020204" pitchFamily="34" charset="0"/>
                        <a:ea typeface="Tahoma" panose="020B0604030504040204" pitchFamily="34" charset="0"/>
                        <a:cs typeface="Arial" panose="020B0604020202020204" pitchFamily="34" charset="0"/>
                      </a:endParaRPr>
                    </a:p>
                  </a:txBody>
                  <a:tcPr marT="137160" marB="0">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3972809684"/>
                  </a:ext>
                </a:extLst>
              </a:tr>
            </a:tbl>
          </a:graphicData>
        </a:graphic>
      </p:graphicFrame>
      <p:grpSp>
        <p:nvGrpSpPr>
          <p:cNvPr id="7" name="Group 6">
            <a:extLst>
              <a:ext uri="{FF2B5EF4-FFF2-40B4-BE49-F238E27FC236}">
                <a16:creationId xmlns:a16="http://schemas.microsoft.com/office/drawing/2014/main" id="{0F82B9EF-9DBE-7841-AD4C-094B989A106A}"/>
              </a:ext>
            </a:extLst>
          </p:cNvPr>
          <p:cNvGrpSpPr/>
          <p:nvPr/>
        </p:nvGrpSpPr>
        <p:grpSpPr>
          <a:xfrm>
            <a:off x="7912280" y="2110041"/>
            <a:ext cx="1856436" cy="1015719"/>
            <a:chOff x="524069" y="2514600"/>
            <a:chExt cx="6285723" cy="2545629"/>
          </a:xfrm>
        </p:grpSpPr>
        <p:sp>
          <p:nvSpPr>
            <p:cNvPr id="8" name="Rectangle 7">
              <a:extLst>
                <a:ext uri="{FF2B5EF4-FFF2-40B4-BE49-F238E27FC236}">
                  <a16:creationId xmlns:a16="http://schemas.microsoft.com/office/drawing/2014/main" id="{E9ADE2BC-FA20-534F-9A37-67B961289A5E}"/>
                </a:ext>
              </a:extLst>
            </p:cNvPr>
            <p:cNvSpPr/>
            <p:nvPr/>
          </p:nvSpPr>
          <p:spPr bwMode="gray">
            <a:xfrm>
              <a:off x="4135016" y="3886200"/>
              <a:ext cx="2607907" cy="381000"/>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lgn="ctr">
                <a:lnSpc>
                  <a:spcPct val="95000"/>
                </a:lnSpc>
              </a:pPr>
              <a:r>
                <a:rPr lang="en-US" sz="800">
                  <a:solidFill>
                    <a:srgbClr val="FFFFFF"/>
                  </a:solidFill>
                  <a:latin typeface="Arial" panose="020B0604020202020204" pitchFamily="34" charset="0"/>
                  <a:ea typeface="Roboto" panose="02000000000000000000" pitchFamily="2" charset="0"/>
                  <a:cs typeface="Arial" panose="020B0604020202020204" pitchFamily="34" charset="0"/>
                </a:rPr>
                <a:t>AI</a:t>
              </a:r>
            </a:p>
          </p:txBody>
        </p:sp>
        <p:grpSp>
          <p:nvGrpSpPr>
            <p:cNvPr id="9" name="Group 8">
              <a:extLst>
                <a:ext uri="{FF2B5EF4-FFF2-40B4-BE49-F238E27FC236}">
                  <a16:creationId xmlns:a16="http://schemas.microsoft.com/office/drawing/2014/main" id="{1B5C0FE7-8FC3-424F-9A95-0C8C120D39D0}"/>
                </a:ext>
              </a:extLst>
            </p:cNvPr>
            <p:cNvGrpSpPr/>
            <p:nvPr/>
          </p:nvGrpSpPr>
          <p:grpSpPr>
            <a:xfrm>
              <a:off x="524069" y="4495800"/>
              <a:ext cx="6285723" cy="564429"/>
              <a:chOff x="533400" y="3505200"/>
              <a:chExt cx="7162800" cy="564429"/>
            </a:xfrm>
          </p:grpSpPr>
          <p:grpSp>
            <p:nvGrpSpPr>
              <p:cNvPr id="19" name="Group 18">
                <a:extLst>
                  <a:ext uri="{FF2B5EF4-FFF2-40B4-BE49-F238E27FC236}">
                    <a16:creationId xmlns:a16="http://schemas.microsoft.com/office/drawing/2014/main" id="{F0D879EE-849B-3049-BEEF-7C2C95566E04}"/>
                  </a:ext>
                </a:extLst>
              </p:cNvPr>
              <p:cNvGrpSpPr/>
              <p:nvPr/>
            </p:nvGrpSpPr>
            <p:grpSpPr>
              <a:xfrm>
                <a:off x="533400" y="3505200"/>
                <a:ext cx="3048000" cy="564429"/>
                <a:chOff x="533400" y="3505200"/>
                <a:chExt cx="3048000" cy="564429"/>
              </a:xfrm>
            </p:grpSpPr>
            <p:sp>
              <p:nvSpPr>
                <p:cNvPr id="23" name="TextBox 22">
                  <a:extLst>
                    <a:ext uri="{FF2B5EF4-FFF2-40B4-BE49-F238E27FC236}">
                      <a16:creationId xmlns:a16="http://schemas.microsoft.com/office/drawing/2014/main" id="{21FDDC81-62A1-9D44-9E2F-1FAC14326860}"/>
                    </a:ext>
                  </a:extLst>
                </p:cNvPr>
                <p:cNvSpPr txBox="1"/>
                <p:nvPr/>
              </p:nvSpPr>
              <p:spPr>
                <a:xfrm>
                  <a:off x="735833" y="3654148"/>
                  <a:ext cx="2568711" cy="415481"/>
                </a:xfrm>
                <a:prstGeom prst="rect">
                  <a:avLst/>
                </a:prstGeom>
                <a:noFill/>
              </p:spPr>
              <p:txBody>
                <a:bodyPr wrap="none" rtlCol="0" anchor="ctr" anchorCtr="0">
                  <a:noAutofit/>
                </a:bodyPr>
                <a:lstStyle/>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5 Years</a:t>
                  </a:r>
                </a:p>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Adjuvant</a:t>
                  </a:r>
                </a:p>
              </p:txBody>
            </p:sp>
            <p:cxnSp>
              <p:nvCxnSpPr>
                <p:cNvPr id="24" name="Straight Arrow Connector 23">
                  <a:extLst>
                    <a:ext uri="{FF2B5EF4-FFF2-40B4-BE49-F238E27FC236}">
                      <a16:creationId xmlns:a16="http://schemas.microsoft.com/office/drawing/2014/main" id="{A56996BF-C95B-B044-AFCB-7A20E4C17731}"/>
                    </a:ext>
                  </a:extLst>
                </p:cNvPr>
                <p:cNvCxnSpPr>
                  <a:cxnSpLocks/>
                </p:cNvCxnSpPr>
                <p:nvPr/>
              </p:nvCxnSpPr>
              <p:spPr bwMode="auto">
                <a:xfrm>
                  <a:off x="533400"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grpSp>
            <p:nvGrpSpPr>
              <p:cNvPr id="20" name="Group 19">
                <a:extLst>
                  <a:ext uri="{FF2B5EF4-FFF2-40B4-BE49-F238E27FC236}">
                    <a16:creationId xmlns:a16="http://schemas.microsoft.com/office/drawing/2014/main" id="{803FDAF3-0F07-B544-B2D6-6BC256D61E75}"/>
                  </a:ext>
                </a:extLst>
              </p:cNvPr>
              <p:cNvGrpSpPr/>
              <p:nvPr/>
            </p:nvGrpSpPr>
            <p:grpSpPr>
              <a:xfrm>
                <a:off x="4648200" y="3505200"/>
                <a:ext cx="3048000" cy="564429"/>
                <a:chOff x="4648200" y="3505200"/>
                <a:chExt cx="3048000" cy="564429"/>
              </a:xfrm>
            </p:grpSpPr>
            <p:sp>
              <p:nvSpPr>
                <p:cNvPr id="21" name="TextBox 20">
                  <a:extLst>
                    <a:ext uri="{FF2B5EF4-FFF2-40B4-BE49-F238E27FC236}">
                      <a16:creationId xmlns:a16="http://schemas.microsoft.com/office/drawing/2014/main" id="{DC295CA1-D163-7D4D-8302-B398EB2E7251}"/>
                    </a:ext>
                  </a:extLst>
                </p:cNvPr>
                <p:cNvSpPr txBox="1"/>
                <p:nvPr/>
              </p:nvSpPr>
              <p:spPr>
                <a:xfrm>
                  <a:off x="4848568" y="3654148"/>
                  <a:ext cx="2592324" cy="415481"/>
                </a:xfrm>
                <a:prstGeom prst="rect">
                  <a:avLst/>
                </a:prstGeom>
                <a:noFill/>
              </p:spPr>
              <p:txBody>
                <a:bodyPr wrap="none" rtlCol="0" anchor="ctr" anchorCtr="0">
                  <a:noAutofit/>
                </a:bodyPr>
                <a:lstStyle/>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2.5 or 5 Years</a:t>
                  </a:r>
                </a:p>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Extended</a:t>
                  </a:r>
                </a:p>
              </p:txBody>
            </p:sp>
            <p:cxnSp>
              <p:nvCxnSpPr>
                <p:cNvPr id="22" name="Straight Arrow Connector 21">
                  <a:extLst>
                    <a:ext uri="{FF2B5EF4-FFF2-40B4-BE49-F238E27FC236}">
                      <a16:creationId xmlns:a16="http://schemas.microsoft.com/office/drawing/2014/main" id="{F53FA7EA-E8AD-5A4F-8EDE-3BE4503E518C}"/>
                    </a:ext>
                  </a:extLst>
                </p:cNvPr>
                <p:cNvCxnSpPr>
                  <a:cxnSpLocks/>
                </p:cNvCxnSpPr>
                <p:nvPr/>
              </p:nvCxnSpPr>
              <p:spPr bwMode="auto">
                <a:xfrm>
                  <a:off x="4648200" y="3505200"/>
                  <a:ext cx="3048000" cy="0"/>
                </a:xfrm>
                <a:prstGeom prst="straightConnector1">
                  <a:avLst/>
                </a:prstGeom>
                <a:noFill/>
                <a:ln w="15875" cap="flat" cmpd="sng" algn="ctr">
                  <a:solidFill>
                    <a:schemeClr val="tx2"/>
                  </a:solidFill>
                  <a:prstDash val="solid"/>
                  <a:miter lim="800000"/>
                  <a:headEnd type="none" w="med" len="med"/>
                  <a:tailEnd type="triangle" w="med" len="med"/>
                </a:ln>
                <a:effectLst/>
              </p:spPr>
            </p:cxnSp>
          </p:grpSp>
        </p:grpSp>
        <p:sp>
          <p:nvSpPr>
            <p:cNvPr id="10" name="Rectangle 9">
              <a:extLst>
                <a:ext uri="{FF2B5EF4-FFF2-40B4-BE49-F238E27FC236}">
                  <a16:creationId xmlns:a16="http://schemas.microsoft.com/office/drawing/2014/main" id="{2E4799B7-2D01-4249-A650-3C4F7FAAF25F}"/>
                </a:ext>
              </a:extLst>
            </p:cNvPr>
            <p:cNvSpPr/>
            <p:nvPr/>
          </p:nvSpPr>
          <p:spPr bwMode="gray">
            <a:xfrm>
              <a:off x="1828023" y="3886200"/>
              <a:ext cx="1303954" cy="381000"/>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11" name="Rectangle 10">
              <a:extLst>
                <a:ext uri="{FF2B5EF4-FFF2-40B4-BE49-F238E27FC236}">
                  <a16:creationId xmlns:a16="http://schemas.microsoft.com/office/drawing/2014/main" id="{817B9171-5DFF-2B40-ACA0-FE0539EE1D33}"/>
                </a:ext>
              </a:extLst>
            </p:cNvPr>
            <p:cNvSpPr/>
            <p:nvPr/>
          </p:nvSpPr>
          <p:spPr bwMode="gray">
            <a:xfrm>
              <a:off x="524069" y="3886200"/>
              <a:ext cx="1303954" cy="381000"/>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12" name="Rectangle 11">
              <a:extLst>
                <a:ext uri="{FF2B5EF4-FFF2-40B4-BE49-F238E27FC236}">
                  <a16:creationId xmlns:a16="http://schemas.microsoft.com/office/drawing/2014/main" id="{7033AD12-D907-1847-8871-040042BB3FC1}"/>
                </a:ext>
              </a:extLst>
            </p:cNvPr>
            <p:cNvSpPr/>
            <p:nvPr/>
          </p:nvSpPr>
          <p:spPr bwMode="gray">
            <a:xfrm>
              <a:off x="524069" y="3200400"/>
              <a:ext cx="2607907" cy="381000"/>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13" name="Rectangle 12">
              <a:extLst>
                <a:ext uri="{FF2B5EF4-FFF2-40B4-BE49-F238E27FC236}">
                  <a16:creationId xmlns:a16="http://schemas.microsoft.com/office/drawing/2014/main" id="{E039BD34-0104-C245-94DA-B63FE8C5B882}"/>
                </a:ext>
              </a:extLst>
            </p:cNvPr>
            <p:cNvSpPr/>
            <p:nvPr/>
          </p:nvSpPr>
          <p:spPr bwMode="gray">
            <a:xfrm>
              <a:off x="524069" y="2514600"/>
              <a:ext cx="2607907" cy="381000"/>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14" name="Rectangle 13">
              <a:extLst>
                <a:ext uri="{FF2B5EF4-FFF2-40B4-BE49-F238E27FC236}">
                  <a16:creationId xmlns:a16="http://schemas.microsoft.com/office/drawing/2014/main" id="{62132198-D8C8-7541-BC8A-AA4C8BF64A56}"/>
                </a:ext>
              </a:extLst>
            </p:cNvPr>
            <p:cNvSpPr/>
            <p:nvPr/>
          </p:nvSpPr>
          <p:spPr bwMode="gray">
            <a:xfrm>
              <a:off x="4135016" y="2514600"/>
              <a:ext cx="1303953" cy="381000"/>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15" name="Oval 14">
              <a:extLst>
                <a:ext uri="{FF2B5EF4-FFF2-40B4-BE49-F238E27FC236}">
                  <a16:creationId xmlns:a16="http://schemas.microsoft.com/office/drawing/2014/main" id="{C1888A43-D78E-4B41-BAB8-48F690D4E409}"/>
                </a:ext>
              </a:extLst>
            </p:cNvPr>
            <p:cNvSpPr>
              <a:spLocks noChangeAspect="1"/>
            </p:cNvSpPr>
            <p:nvPr/>
          </p:nvSpPr>
          <p:spPr bwMode="gray">
            <a:xfrm>
              <a:off x="3200400" y="3221997"/>
              <a:ext cx="464411" cy="351076"/>
            </a:xfrm>
            <a:prstGeom prst="ellipse">
              <a:avLst/>
            </a:prstGeom>
            <a:solidFill>
              <a:schemeClr val="bg1"/>
            </a:solidFill>
            <a:ln w="15875" cap="flat" cmpd="sng" algn="ctr">
              <a:solidFill>
                <a:schemeClr val="accent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algn="ctr">
                <a:lnSpc>
                  <a:spcPct val="95000"/>
                </a:lnSpc>
              </a:pPr>
              <a:r>
                <a:rPr lang="en-US" sz="800" dirty="0">
                  <a:solidFill>
                    <a:schemeClr val="accent1"/>
                  </a:solidFill>
                  <a:latin typeface="Arial" panose="020B0604020202020204" pitchFamily="34" charset="0"/>
                  <a:ea typeface="Roboto" panose="02000000000000000000" pitchFamily="2" charset="0"/>
                  <a:cs typeface="Arial" panose="020B0604020202020204" pitchFamily="34" charset="0"/>
                </a:rPr>
                <a:t>R</a:t>
              </a:r>
            </a:p>
          </p:txBody>
        </p:sp>
        <p:grpSp>
          <p:nvGrpSpPr>
            <p:cNvPr id="16" name="Group 15">
              <a:extLst>
                <a:ext uri="{FF2B5EF4-FFF2-40B4-BE49-F238E27FC236}">
                  <a16:creationId xmlns:a16="http://schemas.microsoft.com/office/drawing/2014/main" id="{8AFFDBD5-26B1-DF4E-91E3-0406148EF970}"/>
                </a:ext>
              </a:extLst>
            </p:cNvPr>
            <p:cNvGrpSpPr/>
            <p:nvPr/>
          </p:nvGrpSpPr>
          <p:grpSpPr>
            <a:xfrm>
              <a:off x="3537096" y="2819401"/>
              <a:ext cx="533403" cy="1143000"/>
              <a:chOff x="3505197" y="2819401"/>
              <a:chExt cx="533403" cy="1143000"/>
            </a:xfrm>
          </p:grpSpPr>
          <p:cxnSp>
            <p:nvCxnSpPr>
              <p:cNvPr id="17" name="Straight Arrow Connector 16">
                <a:extLst>
                  <a:ext uri="{FF2B5EF4-FFF2-40B4-BE49-F238E27FC236}">
                    <a16:creationId xmlns:a16="http://schemas.microsoft.com/office/drawing/2014/main" id="{2EF136C7-B029-1945-A84A-5636BB02CA32}"/>
                  </a:ext>
                </a:extLst>
              </p:cNvPr>
              <p:cNvCxnSpPr>
                <a:cxnSpLocks/>
              </p:cNvCxnSpPr>
              <p:nvPr/>
            </p:nvCxnSpPr>
            <p:spPr bwMode="auto">
              <a:xfrm flipV="1">
                <a:off x="3505197" y="2819401"/>
                <a:ext cx="533403" cy="381001"/>
              </a:xfrm>
              <a:prstGeom prst="straightConnector1">
                <a:avLst/>
              </a:prstGeom>
              <a:noFill/>
              <a:ln w="15875" cap="flat" cmpd="sng" algn="ctr">
                <a:solidFill>
                  <a:schemeClr val="accent1"/>
                </a:solidFill>
                <a:prstDash val="sysDash"/>
                <a:miter lim="800000"/>
                <a:headEnd type="none" w="med" len="sm"/>
                <a:tailEnd type="triangle" w="med" len="sm"/>
              </a:ln>
              <a:effectLst/>
            </p:spPr>
          </p:cxnSp>
          <p:cxnSp>
            <p:nvCxnSpPr>
              <p:cNvPr id="18" name="Straight Arrow Connector 17">
                <a:extLst>
                  <a:ext uri="{FF2B5EF4-FFF2-40B4-BE49-F238E27FC236}">
                    <a16:creationId xmlns:a16="http://schemas.microsoft.com/office/drawing/2014/main" id="{E3ACB150-2971-214F-BA1C-47484AAB9675}"/>
                  </a:ext>
                </a:extLst>
              </p:cNvPr>
              <p:cNvCxnSpPr>
                <a:cxnSpLocks/>
              </p:cNvCxnSpPr>
              <p:nvPr/>
            </p:nvCxnSpPr>
            <p:spPr bwMode="auto">
              <a:xfrm>
                <a:off x="3505197" y="3581400"/>
                <a:ext cx="533403" cy="381001"/>
              </a:xfrm>
              <a:prstGeom prst="straightConnector1">
                <a:avLst/>
              </a:prstGeom>
              <a:noFill/>
              <a:ln w="15875" cap="flat" cmpd="sng" algn="ctr">
                <a:solidFill>
                  <a:schemeClr val="accent1"/>
                </a:solidFill>
                <a:prstDash val="sysDash"/>
                <a:miter lim="800000"/>
                <a:headEnd type="none" w="med" len="sm"/>
                <a:tailEnd type="triangle" w="med" len="sm"/>
              </a:ln>
              <a:effectLst/>
            </p:spPr>
          </p:cxnSp>
        </p:grpSp>
      </p:grpSp>
      <p:grpSp>
        <p:nvGrpSpPr>
          <p:cNvPr id="25" name="Group 24">
            <a:extLst>
              <a:ext uri="{FF2B5EF4-FFF2-40B4-BE49-F238E27FC236}">
                <a16:creationId xmlns:a16="http://schemas.microsoft.com/office/drawing/2014/main" id="{70418C3D-5685-F646-959B-64765CB315DC}"/>
              </a:ext>
            </a:extLst>
          </p:cNvPr>
          <p:cNvGrpSpPr/>
          <p:nvPr/>
        </p:nvGrpSpPr>
        <p:grpSpPr>
          <a:xfrm>
            <a:off x="5798409" y="2100457"/>
            <a:ext cx="1856436" cy="1015719"/>
            <a:chOff x="524069" y="2514600"/>
            <a:chExt cx="6285723" cy="2545629"/>
          </a:xfrm>
        </p:grpSpPr>
        <p:sp>
          <p:nvSpPr>
            <p:cNvPr id="26" name="Rectangle 25">
              <a:extLst>
                <a:ext uri="{FF2B5EF4-FFF2-40B4-BE49-F238E27FC236}">
                  <a16:creationId xmlns:a16="http://schemas.microsoft.com/office/drawing/2014/main" id="{F2354F75-ADA2-5949-889E-7A4BA8585EC0}"/>
                </a:ext>
              </a:extLst>
            </p:cNvPr>
            <p:cNvSpPr/>
            <p:nvPr/>
          </p:nvSpPr>
          <p:spPr bwMode="gray">
            <a:xfrm>
              <a:off x="4135016" y="3886200"/>
              <a:ext cx="2607907" cy="381000"/>
            </a:xfrm>
            <a:prstGeom prst="rect">
              <a:avLst/>
            </a:prstGeom>
            <a:noFill/>
            <a:ln w="12700" cap="flat" cmpd="sng" algn="ctr">
              <a:solidFill>
                <a:schemeClr val="bg2"/>
              </a:solidFill>
              <a:prstDash val="dash"/>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lgn="ctr">
                <a:lnSpc>
                  <a:spcPct val="95000"/>
                </a:lnSpc>
              </a:pPr>
              <a:r>
                <a:rPr lang="en-US" sz="800">
                  <a:solidFill>
                    <a:schemeClr val="tx2"/>
                  </a:solidFill>
                  <a:latin typeface="Arial" panose="020B0604020202020204" pitchFamily="34" charset="0"/>
                  <a:ea typeface="Roboto" panose="02000000000000000000" pitchFamily="2" charset="0"/>
                  <a:cs typeface="Arial" panose="020B0604020202020204" pitchFamily="34" charset="0"/>
                </a:rPr>
                <a:t>Stop</a:t>
              </a:r>
            </a:p>
          </p:txBody>
        </p:sp>
        <p:grpSp>
          <p:nvGrpSpPr>
            <p:cNvPr id="27" name="Group 26">
              <a:extLst>
                <a:ext uri="{FF2B5EF4-FFF2-40B4-BE49-F238E27FC236}">
                  <a16:creationId xmlns:a16="http://schemas.microsoft.com/office/drawing/2014/main" id="{065B33CB-3201-2741-9A98-BD08F3573975}"/>
                </a:ext>
              </a:extLst>
            </p:cNvPr>
            <p:cNvGrpSpPr/>
            <p:nvPr/>
          </p:nvGrpSpPr>
          <p:grpSpPr>
            <a:xfrm>
              <a:off x="524069" y="4495800"/>
              <a:ext cx="6285723" cy="564429"/>
              <a:chOff x="533400" y="3505200"/>
              <a:chExt cx="7162800" cy="564429"/>
            </a:xfrm>
          </p:grpSpPr>
          <p:grpSp>
            <p:nvGrpSpPr>
              <p:cNvPr id="34" name="Group 33">
                <a:extLst>
                  <a:ext uri="{FF2B5EF4-FFF2-40B4-BE49-F238E27FC236}">
                    <a16:creationId xmlns:a16="http://schemas.microsoft.com/office/drawing/2014/main" id="{D4307E19-11F0-1940-ACCB-2EF7FBE89A42}"/>
                  </a:ext>
                </a:extLst>
              </p:cNvPr>
              <p:cNvGrpSpPr/>
              <p:nvPr/>
            </p:nvGrpSpPr>
            <p:grpSpPr>
              <a:xfrm>
                <a:off x="533400" y="3505200"/>
                <a:ext cx="3048000" cy="564429"/>
                <a:chOff x="533400" y="3505200"/>
                <a:chExt cx="3048000" cy="564429"/>
              </a:xfrm>
            </p:grpSpPr>
            <p:sp>
              <p:nvSpPr>
                <p:cNvPr id="38" name="TextBox 37">
                  <a:extLst>
                    <a:ext uri="{FF2B5EF4-FFF2-40B4-BE49-F238E27FC236}">
                      <a16:creationId xmlns:a16="http://schemas.microsoft.com/office/drawing/2014/main" id="{7C6054E3-8F26-334C-A091-EAD30C78BCCB}"/>
                    </a:ext>
                  </a:extLst>
                </p:cNvPr>
                <p:cNvSpPr txBox="1"/>
                <p:nvPr/>
              </p:nvSpPr>
              <p:spPr>
                <a:xfrm>
                  <a:off x="735833" y="3654148"/>
                  <a:ext cx="2568711" cy="415481"/>
                </a:xfrm>
                <a:prstGeom prst="rect">
                  <a:avLst/>
                </a:prstGeom>
                <a:noFill/>
              </p:spPr>
              <p:txBody>
                <a:bodyPr wrap="none" rtlCol="0" anchor="ctr" anchorCtr="0">
                  <a:noAutofit/>
                </a:bodyPr>
                <a:lstStyle/>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5 Years</a:t>
                  </a:r>
                </a:p>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Adjuvant</a:t>
                  </a:r>
                </a:p>
              </p:txBody>
            </p:sp>
            <p:cxnSp>
              <p:nvCxnSpPr>
                <p:cNvPr id="39" name="Straight Arrow Connector 38">
                  <a:extLst>
                    <a:ext uri="{FF2B5EF4-FFF2-40B4-BE49-F238E27FC236}">
                      <a16:creationId xmlns:a16="http://schemas.microsoft.com/office/drawing/2014/main" id="{123CBF33-184B-554F-9047-E15B423D2B69}"/>
                    </a:ext>
                  </a:extLst>
                </p:cNvPr>
                <p:cNvCxnSpPr>
                  <a:cxnSpLocks/>
                </p:cNvCxnSpPr>
                <p:nvPr/>
              </p:nvCxnSpPr>
              <p:spPr bwMode="auto">
                <a:xfrm>
                  <a:off x="533400"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grpSp>
            <p:nvGrpSpPr>
              <p:cNvPr id="35" name="Group 34">
                <a:extLst>
                  <a:ext uri="{FF2B5EF4-FFF2-40B4-BE49-F238E27FC236}">
                    <a16:creationId xmlns:a16="http://schemas.microsoft.com/office/drawing/2014/main" id="{92D45835-44FB-254D-BA6A-B0EB9838C04F}"/>
                  </a:ext>
                </a:extLst>
              </p:cNvPr>
              <p:cNvGrpSpPr/>
              <p:nvPr/>
            </p:nvGrpSpPr>
            <p:grpSpPr>
              <a:xfrm>
                <a:off x="4648200" y="3505200"/>
                <a:ext cx="3048000" cy="564429"/>
                <a:chOff x="4648200" y="3505200"/>
                <a:chExt cx="3048000" cy="564429"/>
              </a:xfrm>
            </p:grpSpPr>
            <p:sp>
              <p:nvSpPr>
                <p:cNvPr id="36" name="TextBox 35">
                  <a:extLst>
                    <a:ext uri="{FF2B5EF4-FFF2-40B4-BE49-F238E27FC236}">
                      <a16:creationId xmlns:a16="http://schemas.microsoft.com/office/drawing/2014/main" id="{D96D0184-C80A-D14D-AE22-1E3E83FE290B}"/>
                    </a:ext>
                  </a:extLst>
                </p:cNvPr>
                <p:cNvSpPr txBox="1"/>
                <p:nvPr/>
              </p:nvSpPr>
              <p:spPr>
                <a:xfrm>
                  <a:off x="4848568" y="3654148"/>
                  <a:ext cx="2592324" cy="415481"/>
                </a:xfrm>
                <a:prstGeom prst="rect">
                  <a:avLst/>
                </a:prstGeom>
                <a:noFill/>
              </p:spPr>
              <p:txBody>
                <a:bodyPr wrap="none" rtlCol="0" anchor="ctr" anchorCtr="0">
                  <a:noAutofit/>
                </a:bodyPr>
                <a:lstStyle/>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5 Years</a:t>
                  </a:r>
                </a:p>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Extended</a:t>
                  </a:r>
                </a:p>
              </p:txBody>
            </p:sp>
            <p:cxnSp>
              <p:nvCxnSpPr>
                <p:cNvPr id="37" name="Straight Arrow Connector 36">
                  <a:extLst>
                    <a:ext uri="{FF2B5EF4-FFF2-40B4-BE49-F238E27FC236}">
                      <a16:creationId xmlns:a16="http://schemas.microsoft.com/office/drawing/2014/main" id="{DBDDF426-C5C1-4C45-A93C-DA8025D49399}"/>
                    </a:ext>
                  </a:extLst>
                </p:cNvPr>
                <p:cNvCxnSpPr>
                  <a:cxnSpLocks/>
                </p:cNvCxnSpPr>
                <p:nvPr/>
              </p:nvCxnSpPr>
              <p:spPr bwMode="auto">
                <a:xfrm>
                  <a:off x="4648200"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grpSp>
        <p:sp>
          <p:nvSpPr>
            <p:cNvPr id="28" name="Rectangle 27">
              <a:extLst>
                <a:ext uri="{FF2B5EF4-FFF2-40B4-BE49-F238E27FC236}">
                  <a16:creationId xmlns:a16="http://schemas.microsoft.com/office/drawing/2014/main" id="{FABEA203-BC90-FF45-A6AB-C679EB764919}"/>
                </a:ext>
              </a:extLst>
            </p:cNvPr>
            <p:cNvSpPr/>
            <p:nvPr/>
          </p:nvSpPr>
          <p:spPr bwMode="gray">
            <a:xfrm>
              <a:off x="524069" y="3200400"/>
              <a:ext cx="2607907" cy="381000"/>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29" name="Rectangle 28">
              <a:extLst>
                <a:ext uri="{FF2B5EF4-FFF2-40B4-BE49-F238E27FC236}">
                  <a16:creationId xmlns:a16="http://schemas.microsoft.com/office/drawing/2014/main" id="{DA371BE0-C77B-634D-AFF2-1BB4B052E55E}"/>
                </a:ext>
              </a:extLst>
            </p:cNvPr>
            <p:cNvSpPr/>
            <p:nvPr/>
          </p:nvSpPr>
          <p:spPr bwMode="gray">
            <a:xfrm>
              <a:off x="4135012" y="2514600"/>
              <a:ext cx="2607905" cy="381000"/>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30" name="Oval 29">
              <a:extLst>
                <a:ext uri="{FF2B5EF4-FFF2-40B4-BE49-F238E27FC236}">
                  <a16:creationId xmlns:a16="http://schemas.microsoft.com/office/drawing/2014/main" id="{F05F1081-C453-1C43-9EF9-0C2EF6389B33}"/>
                </a:ext>
              </a:extLst>
            </p:cNvPr>
            <p:cNvSpPr>
              <a:spLocks noChangeAspect="1"/>
            </p:cNvSpPr>
            <p:nvPr/>
          </p:nvSpPr>
          <p:spPr bwMode="gray">
            <a:xfrm>
              <a:off x="3200400" y="3221997"/>
              <a:ext cx="464411" cy="351076"/>
            </a:xfrm>
            <a:prstGeom prst="ellipse">
              <a:avLst/>
            </a:prstGeom>
            <a:solidFill>
              <a:schemeClr val="bg1"/>
            </a:solidFill>
            <a:ln w="15875" cap="flat" cmpd="sng" algn="ctr">
              <a:solidFill>
                <a:schemeClr val="tx2"/>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algn="ctr">
                <a:lnSpc>
                  <a:spcPct val="95000"/>
                </a:lnSpc>
              </a:pPr>
              <a:r>
                <a:rPr lang="en-US" sz="800" dirty="0">
                  <a:solidFill>
                    <a:schemeClr val="tx2"/>
                  </a:solidFill>
                  <a:latin typeface="Arial" panose="020B0604020202020204" pitchFamily="34" charset="0"/>
                  <a:ea typeface="Roboto" panose="02000000000000000000" pitchFamily="2" charset="0"/>
                  <a:cs typeface="Arial" panose="020B0604020202020204" pitchFamily="34" charset="0"/>
                </a:rPr>
                <a:t>R</a:t>
              </a:r>
            </a:p>
          </p:txBody>
        </p:sp>
        <p:grpSp>
          <p:nvGrpSpPr>
            <p:cNvPr id="31" name="Group 30">
              <a:extLst>
                <a:ext uri="{FF2B5EF4-FFF2-40B4-BE49-F238E27FC236}">
                  <a16:creationId xmlns:a16="http://schemas.microsoft.com/office/drawing/2014/main" id="{DBCBAA45-A99E-3B40-8F29-6A99E5710A20}"/>
                </a:ext>
              </a:extLst>
            </p:cNvPr>
            <p:cNvGrpSpPr/>
            <p:nvPr/>
          </p:nvGrpSpPr>
          <p:grpSpPr>
            <a:xfrm>
              <a:off x="3537096" y="2819401"/>
              <a:ext cx="533403" cy="1143000"/>
              <a:chOff x="3505197" y="2819401"/>
              <a:chExt cx="533403" cy="1143000"/>
            </a:xfrm>
          </p:grpSpPr>
          <p:cxnSp>
            <p:nvCxnSpPr>
              <p:cNvPr id="32" name="Straight Arrow Connector 31">
                <a:extLst>
                  <a:ext uri="{FF2B5EF4-FFF2-40B4-BE49-F238E27FC236}">
                    <a16:creationId xmlns:a16="http://schemas.microsoft.com/office/drawing/2014/main" id="{6BE1AF69-36E1-2143-9494-6C9BF704D725}"/>
                  </a:ext>
                </a:extLst>
              </p:cNvPr>
              <p:cNvCxnSpPr>
                <a:cxnSpLocks/>
              </p:cNvCxnSpPr>
              <p:nvPr/>
            </p:nvCxnSpPr>
            <p:spPr bwMode="auto">
              <a:xfrm flipV="1">
                <a:off x="3505197" y="2819401"/>
                <a:ext cx="533403" cy="381001"/>
              </a:xfrm>
              <a:prstGeom prst="straightConnector1">
                <a:avLst/>
              </a:prstGeom>
              <a:noFill/>
              <a:ln w="15875" cap="flat" cmpd="sng" algn="ctr">
                <a:solidFill>
                  <a:schemeClr val="tx2"/>
                </a:solidFill>
                <a:prstDash val="sysDash"/>
                <a:miter lim="800000"/>
                <a:headEnd type="none" w="med" len="sm"/>
                <a:tailEnd type="triangle" w="med" len="sm"/>
              </a:ln>
              <a:effectLst/>
            </p:spPr>
          </p:cxnSp>
          <p:cxnSp>
            <p:nvCxnSpPr>
              <p:cNvPr id="33" name="Straight Arrow Connector 32">
                <a:extLst>
                  <a:ext uri="{FF2B5EF4-FFF2-40B4-BE49-F238E27FC236}">
                    <a16:creationId xmlns:a16="http://schemas.microsoft.com/office/drawing/2014/main" id="{1DDA916F-3002-9D47-81EC-C0BDCB1B01D6}"/>
                  </a:ext>
                </a:extLst>
              </p:cNvPr>
              <p:cNvCxnSpPr>
                <a:cxnSpLocks/>
              </p:cNvCxnSpPr>
              <p:nvPr/>
            </p:nvCxnSpPr>
            <p:spPr bwMode="auto">
              <a:xfrm>
                <a:off x="3505197" y="3581400"/>
                <a:ext cx="533403" cy="381001"/>
              </a:xfrm>
              <a:prstGeom prst="straightConnector1">
                <a:avLst/>
              </a:prstGeom>
              <a:noFill/>
              <a:ln w="15875" cap="flat" cmpd="sng" algn="ctr">
                <a:solidFill>
                  <a:schemeClr val="tx2"/>
                </a:solidFill>
                <a:prstDash val="sysDash"/>
                <a:miter lim="800000"/>
                <a:headEnd type="none" w="med" len="sm"/>
                <a:tailEnd type="triangle" w="med" len="sm"/>
              </a:ln>
              <a:effectLst/>
            </p:spPr>
          </p:cxnSp>
        </p:grpSp>
      </p:grpSp>
      <p:grpSp>
        <p:nvGrpSpPr>
          <p:cNvPr id="40" name="Group 39">
            <a:extLst>
              <a:ext uri="{FF2B5EF4-FFF2-40B4-BE49-F238E27FC236}">
                <a16:creationId xmlns:a16="http://schemas.microsoft.com/office/drawing/2014/main" id="{318801B2-41C8-DA41-9BF5-FDC97425E8CC}"/>
              </a:ext>
            </a:extLst>
          </p:cNvPr>
          <p:cNvGrpSpPr/>
          <p:nvPr/>
        </p:nvGrpSpPr>
        <p:grpSpPr>
          <a:xfrm>
            <a:off x="9953209" y="2094266"/>
            <a:ext cx="1856436" cy="1015719"/>
            <a:chOff x="524069" y="2514600"/>
            <a:chExt cx="6285723" cy="2545629"/>
          </a:xfrm>
        </p:grpSpPr>
        <p:sp>
          <p:nvSpPr>
            <p:cNvPr id="41" name="Rectangle 40">
              <a:extLst>
                <a:ext uri="{FF2B5EF4-FFF2-40B4-BE49-F238E27FC236}">
                  <a16:creationId xmlns:a16="http://schemas.microsoft.com/office/drawing/2014/main" id="{E27F7256-874E-314D-8754-CBAD4EF470A0}"/>
                </a:ext>
              </a:extLst>
            </p:cNvPr>
            <p:cNvSpPr/>
            <p:nvPr/>
          </p:nvSpPr>
          <p:spPr bwMode="gray">
            <a:xfrm>
              <a:off x="4135016" y="3886200"/>
              <a:ext cx="2607907" cy="381000"/>
            </a:xfrm>
            <a:prstGeom prst="rect">
              <a:avLst/>
            </a:prstGeom>
            <a:solidFill>
              <a:schemeClr val="tx2"/>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lgn="ctr">
                <a:lnSpc>
                  <a:spcPct val="95000"/>
                </a:lnSpc>
              </a:pPr>
              <a:r>
                <a:rPr lang="en-US" sz="800">
                  <a:solidFill>
                    <a:srgbClr val="FFFFFF"/>
                  </a:solidFill>
                  <a:latin typeface="Arial" panose="020B0604020202020204" pitchFamily="34" charset="0"/>
                  <a:ea typeface="Roboto" panose="02000000000000000000" pitchFamily="2" charset="0"/>
                  <a:cs typeface="Arial" panose="020B0604020202020204" pitchFamily="34" charset="0"/>
                </a:rPr>
                <a:t>Placebo</a:t>
              </a:r>
            </a:p>
          </p:txBody>
        </p:sp>
        <p:grpSp>
          <p:nvGrpSpPr>
            <p:cNvPr id="42" name="Group 41">
              <a:extLst>
                <a:ext uri="{FF2B5EF4-FFF2-40B4-BE49-F238E27FC236}">
                  <a16:creationId xmlns:a16="http://schemas.microsoft.com/office/drawing/2014/main" id="{48C6FBC3-929B-154F-B93D-AAFCCEEF98F7}"/>
                </a:ext>
              </a:extLst>
            </p:cNvPr>
            <p:cNvGrpSpPr/>
            <p:nvPr/>
          </p:nvGrpSpPr>
          <p:grpSpPr>
            <a:xfrm>
              <a:off x="524069" y="4495800"/>
              <a:ext cx="6285723" cy="564429"/>
              <a:chOff x="533400" y="3505200"/>
              <a:chExt cx="7162800" cy="564429"/>
            </a:xfrm>
          </p:grpSpPr>
          <p:grpSp>
            <p:nvGrpSpPr>
              <p:cNvPr id="48" name="Group 47">
                <a:extLst>
                  <a:ext uri="{FF2B5EF4-FFF2-40B4-BE49-F238E27FC236}">
                    <a16:creationId xmlns:a16="http://schemas.microsoft.com/office/drawing/2014/main" id="{12F0E117-BE48-5B4E-8122-FA936C40AB5F}"/>
                  </a:ext>
                </a:extLst>
              </p:cNvPr>
              <p:cNvGrpSpPr/>
              <p:nvPr/>
            </p:nvGrpSpPr>
            <p:grpSpPr>
              <a:xfrm>
                <a:off x="533400" y="3505200"/>
                <a:ext cx="3048000" cy="564429"/>
                <a:chOff x="533400" y="3505200"/>
                <a:chExt cx="3048000" cy="564429"/>
              </a:xfrm>
            </p:grpSpPr>
            <p:sp>
              <p:nvSpPr>
                <p:cNvPr id="52" name="TextBox 51">
                  <a:extLst>
                    <a:ext uri="{FF2B5EF4-FFF2-40B4-BE49-F238E27FC236}">
                      <a16:creationId xmlns:a16="http://schemas.microsoft.com/office/drawing/2014/main" id="{A4D217F1-CEBB-0D4E-AD5F-85B91F09390D}"/>
                    </a:ext>
                  </a:extLst>
                </p:cNvPr>
                <p:cNvSpPr txBox="1"/>
                <p:nvPr/>
              </p:nvSpPr>
              <p:spPr>
                <a:xfrm>
                  <a:off x="735833" y="3654148"/>
                  <a:ext cx="2568711" cy="415481"/>
                </a:xfrm>
                <a:prstGeom prst="rect">
                  <a:avLst/>
                </a:prstGeom>
                <a:noFill/>
              </p:spPr>
              <p:txBody>
                <a:bodyPr wrap="none" rtlCol="0" anchor="ctr" anchorCtr="0">
                  <a:noAutofit/>
                </a:bodyPr>
                <a:lstStyle/>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5 Years</a:t>
                  </a:r>
                </a:p>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Adjuvant</a:t>
                  </a:r>
                </a:p>
              </p:txBody>
            </p:sp>
            <p:cxnSp>
              <p:nvCxnSpPr>
                <p:cNvPr id="53" name="Straight Arrow Connector 52">
                  <a:extLst>
                    <a:ext uri="{FF2B5EF4-FFF2-40B4-BE49-F238E27FC236}">
                      <a16:creationId xmlns:a16="http://schemas.microsoft.com/office/drawing/2014/main" id="{553ABB21-76FE-3A40-A507-60C84B66528D}"/>
                    </a:ext>
                  </a:extLst>
                </p:cNvPr>
                <p:cNvCxnSpPr>
                  <a:cxnSpLocks/>
                </p:cNvCxnSpPr>
                <p:nvPr/>
              </p:nvCxnSpPr>
              <p:spPr bwMode="auto">
                <a:xfrm>
                  <a:off x="533400"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grpSp>
            <p:nvGrpSpPr>
              <p:cNvPr id="49" name="Group 48">
                <a:extLst>
                  <a:ext uri="{FF2B5EF4-FFF2-40B4-BE49-F238E27FC236}">
                    <a16:creationId xmlns:a16="http://schemas.microsoft.com/office/drawing/2014/main" id="{9356770D-9B51-D642-868C-86F18BE7461A}"/>
                  </a:ext>
                </a:extLst>
              </p:cNvPr>
              <p:cNvGrpSpPr/>
              <p:nvPr/>
            </p:nvGrpSpPr>
            <p:grpSpPr>
              <a:xfrm>
                <a:off x="4648200" y="3505200"/>
                <a:ext cx="3048000" cy="564429"/>
                <a:chOff x="4648200" y="3505200"/>
                <a:chExt cx="3048000" cy="564429"/>
              </a:xfrm>
            </p:grpSpPr>
            <p:sp>
              <p:nvSpPr>
                <p:cNvPr id="50" name="TextBox 49">
                  <a:extLst>
                    <a:ext uri="{FF2B5EF4-FFF2-40B4-BE49-F238E27FC236}">
                      <a16:creationId xmlns:a16="http://schemas.microsoft.com/office/drawing/2014/main" id="{8CE6FBA7-475C-6848-9885-926271DCB290}"/>
                    </a:ext>
                  </a:extLst>
                </p:cNvPr>
                <p:cNvSpPr txBox="1"/>
                <p:nvPr/>
              </p:nvSpPr>
              <p:spPr>
                <a:xfrm>
                  <a:off x="4848568" y="3654148"/>
                  <a:ext cx="2592324" cy="415481"/>
                </a:xfrm>
                <a:prstGeom prst="rect">
                  <a:avLst/>
                </a:prstGeom>
                <a:noFill/>
              </p:spPr>
              <p:txBody>
                <a:bodyPr wrap="none" rtlCol="0" anchor="ctr" anchorCtr="0">
                  <a:noAutofit/>
                </a:bodyPr>
                <a:lstStyle/>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5 Years</a:t>
                  </a:r>
                </a:p>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Extended</a:t>
                  </a:r>
                </a:p>
              </p:txBody>
            </p:sp>
            <p:cxnSp>
              <p:nvCxnSpPr>
                <p:cNvPr id="51" name="Straight Arrow Connector 50">
                  <a:extLst>
                    <a:ext uri="{FF2B5EF4-FFF2-40B4-BE49-F238E27FC236}">
                      <a16:creationId xmlns:a16="http://schemas.microsoft.com/office/drawing/2014/main" id="{A0A73A78-956A-504F-AF35-A997A516EECF}"/>
                    </a:ext>
                  </a:extLst>
                </p:cNvPr>
                <p:cNvCxnSpPr>
                  <a:cxnSpLocks/>
                </p:cNvCxnSpPr>
                <p:nvPr/>
              </p:nvCxnSpPr>
              <p:spPr bwMode="auto">
                <a:xfrm>
                  <a:off x="4648200"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grpSp>
        <p:sp>
          <p:nvSpPr>
            <p:cNvPr id="43" name="Rectangle 42">
              <a:extLst>
                <a:ext uri="{FF2B5EF4-FFF2-40B4-BE49-F238E27FC236}">
                  <a16:creationId xmlns:a16="http://schemas.microsoft.com/office/drawing/2014/main" id="{5F5DD712-49CB-304C-B7C2-F32E4B2AF615}"/>
                </a:ext>
              </a:extLst>
            </p:cNvPr>
            <p:cNvSpPr/>
            <p:nvPr/>
          </p:nvSpPr>
          <p:spPr bwMode="gray">
            <a:xfrm>
              <a:off x="4135015" y="2514600"/>
              <a:ext cx="2607901" cy="381000"/>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44" name="Oval 43">
              <a:extLst>
                <a:ext uri="{FF2B5EF4-FFF2-40B4-BE49-F238E27FC236}">
                  <a16:creationId xmlns:a16="http://schemas.microsoft.com/office/drawing/2014/main" id="{9DC41B9F-51A4-134A-A45A-B7011A104852}"/>
                </a:ext>
              </a:extLst>
            </p:cNvPr>
            <p:cNvSpPr>
              <a:spLocks noChangeAspect="1"/>
            </p:cNvSpPr>
            <p:nvPr/>
          </p:nvSpPr>
          <p:spPr bwMode="gray">
            <a:xfrm>
              <a:off x="3200400" y="3221997"/>
              <a:ext cx="464411" cy="351076"/>
            </a:xfrm>
            <a:prstGeom prst="ellipse">
              <a:avLst/>
            </a:prstGeom>
            <a:solidFill>
              <a:schemeClr val="bg1"/>
            </a:solidFill>
            <a:ln w="15875" cap="flat" cmpd="sng" algn="ctr">
              <a:solidFill>
                <a:schemeClr val="accent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algn="ctr">
                <a:lnSpc>
                  <a:spcPct val="95000"/>
                </a:lnSpc>
              </a:pPr>
              <a:r>
                <a:rPr lang="en-US" sz="800" dirty="0">
                  <a:solidFill>
                    <a:schemeClr val="accent1"/>
                  </a:solidFill>
                  <a:latin typeface="Arial" panose="020B0604020202020204" pitchFamily="34" charset="0"/>
                  <a:ea typeface="Roboto" panose="02000000000000000000" pitchFamily="2" charset="0"/>
                  <a:cs typeface="Arial" panose="020B0604020202020204" pitchFamily="34" charset="0"/>
                </a:rPr>
                <a:t>R</a:t>
              </a:r>
            </a:p>
          </p:txBody>
        </p:sp>
        <p:grpSp>
          <p:nvGrpSpPr>
            <p:cNvPr id="45" name="Group 44">
              <a:extLst>
                <a:ext uri="{FF2B5EF4-FFF2-40B4-BE49-F238E27FC236}">
                  <a16:creationId xmlns:a16="http://schemas.microsoft.com/office/drawing/2014/main" id="{A83D3827-2AB3-2642-8432-D296375D8A35}"/>
                </a:ext>
              </a:extLst>
            </p:cNvPr>
            <p:cNvGrpSpPr/>
            <p:nvPr/>
          </p:nvGrpSpPr>
          <p:grpSpPr>
            <a:xfrm>
              <a:off x="3537096" y="2819401"/>
              <a:ext cx="533403" cy="1143000"/>
              <a:chOff x="3505197" y="2819401"/>
              <a:chExt cx="533403" cy="1143000"/>
            </a:xfrm>
          </p:grpSpPr>
          <p:cxnSp>
            <p:nvCxnSpPr>
              <p:cNvPr id="46" name="Straight Arrow Connector 45">
                <a:extLst>
                  <a:ext uri="{FF2B5EF4-FFF2-40B4-BE49-F238E27FC236}">
                    <a16:creationId xmlns:a16="http://schemas.microsoft.com/office/drawing/2014/main" id="{17024989-8030-1A4A-9F6F-932E2CA71981}"/>
                  </a:ext>
                </a:extLst>
              </p:cNvPr>
              <p:cNvCxnSpPr>
                <a:cxnSpLocks/>
              </p:cNvCxnSpPr>
              <p:nvPr/>
            </p:nvCxnSpPr>
            <p:spPr bwMode="auto">
              <a:xfrm flipV="1">
                <a:off x="3505197" y="2819401"/>
                <a:ext cx="533403" cy="381001"/>
              </a:xfrm>
              <a:prstGeom prst="straightConnector1">
                <a:avLst/>
              </a:prstGeom>
              <a:noFill/>
              <a:ln w="15875" cap="flat" cmpd="sng" algn="ctr">
                <a:solidFill>
                  <a:schemeClr val="accent1"/>
                </a:solidFill>
                <a:prstDash val="sysDash"/>
                <a:miter lim="800000"/>
                <a:headEnd type="none" w="med" len="sm"/>
                <a:tailEnd type="triangle" w="med" len="sm"/>
              </a:ln>
              <a:effectLst/>
            </p:spPr>
          </p:cxnSp>
          <p:cxnSp>
            <p:nvCxnSpPr>
              <p:cNvPr id="47" name="Straight Arrow Connector 46">
                <a:extLst>
                  <a:ext uri="{FF2B5EF4-FFF2-40B4-BE49-F238E27FC236}">
                    <a16:creationId xmlns:a16="http://schemas.microsoft.com/office/drawing/2014/main" id="{64F8FDC9-99A4-4B46-80DF-471E9A79A476}"/>
                  </a:ext>
                </a:extLst>
              </p:cNvPr>
              <p:cNvCxnSpPr>
                <a:cxnSpLocks/>
              </p:cNvCxnSpPr>
              <p:nvPr/>
            </p:nvCxnSpPr>
            <p:spPr bwMode="auto">
              <a:xfrm>
                <a:off x="3505197" y="3581400"/>
                <a:ext cx="533403" cy="381001"/>
              </a:xfrm>
              <a:prstGeom prst="straightConnector1">
                <a:avLst/>
              </a:prstGeom>
              <a:noFill/>
              <a:ln w="15875" cap="flat" cmpd="sng" algn="ctr">
                <a:solidFill>
                  <a:schemeClr val="accent1"/>
                </a:solidFill>
                <a:prstDash val="sysDash"/>
                <a:miter lim="800000"/>
                <a:headEnd type="none" w="med" len="sm"/>
                <a:tailEnd type="triangle" w="med" len="sm"/>
              </a:ln>
              <a:effectLst/>
            </p:spPr>
          </p:cxnSp>
        </p:grpSp>
      </p:grpSp>
      <p:grpSp>
        <p:nvGrpSpPr>
          <p:cNvPr id="54" name="Group 53">
            <a:extLst>
              <a:ext uri="{FF2B5EF4-FFF2-40B4-BE49-F238E27FC236}">
                <a16:creationId xmlns:a16="http://schemas.microsoft.com/office/drawing/2014/main" id="{52605E6F-B7E9-E044-B80A-669B301B73E2}"/>
              </a:ext>
            </a:extLst>
          </p:cNvPr>
          <p:cNvGrpSpPr/>
          <p:nvPr/>
        </p:nvGrpSpPr>
        <p:grpSpPr>
          <a:xfrm>
            <a:off x="2242260" y="2131342"/>
            <a:ext cx="789973" cy="1015719"/>
            <a:chOff x="524069" y="2514600"/>
            <a:chExt cx="2674776" cy="2545629"/>
          </a:xfrm>
        </p:grpSpPr>
        <p:grpSp>
          <p:nvGrpSpPr>
            <p:cNvPr id="55" name="Group 54">
              <a:extLst>
                <a:ext uri="{FF2B5EF4-FFF2-40B4-BE49-F238E27FC236}">
                  <a16:creationId xmlns:a16="http://schemas.microsoft.com/office/drawing/2014/main" id="{E92591B8-246E-4E43-9387-F5915F1EBD93}"/>
                </a:ext>
              </a:extLst>
            </p:cNvPr>
            <p:cNvGrpSpPr/>
            <p:nvPr/>
          </p:nvGrpSpPr>
          <p:grpSpPr>
            <a:xfrm>
              <a:off x="524069" y="4495800"/>
              <a:ext cx="2674776" cy="564429"/>
              <a:chOff x="533400" y="3505200"/>
              <a:chExt cx="3048000" cy="564429"/>
            </a:xfrm>
          </p:grpSpPr>
          <p:sp>
            <p:nvSpPr>
              <p:cNvPr id="58" name="TextBox 57">
                <a:extLst>
                  <a:ext uri="{FF2B5EF4-FFF2-40B4-BE49-F238E27FC236}">
                    <a16:creationId xmlns:a16="http://schemas.microsoft.com/office/drawing/2014/main" id="{309B4BD9-CFEF-F046-A89D-669BDAC2CB4E}"/>
                  </a:ext>
                </a:extLst>
              </p:cNvPr>
              <p:cNvSpPr txBox="1"/>
              <p:nvPr/>
            </p:nvSpPr>
            <p:spPr>
              <a:xfrm>
                <a:off x="735833" y="3654148"/>
                <a:ext cx="2568711" cy="415481"/>
              </a:xfrm>
              <a:prstGeom prst="rect">
                <a:avLst/>
              </a:prstGeom>
              <a:noFill/>
            </p:spPr>
            <p:txBody>
              <a:bodyPr wrap="none" rtlCol="0" anchor="ctr" anchorCtr="0">
                <a:noAutofit/>
              </a:bodyPr>
              <a:lstStyle/>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2 or 5 Years</a:t>
                </a:r>
              </a:p>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Adjuvant</a:t>
                </a:r>
              </a:p>
            </p:txBody>
          </p:sp>
          <p:cxnSp>
            <p:nvCxnSpPr>
              <p:cNvPr id="59" name="Straight Arrow Connector 58">
                <a:extLst>
                  <a:ext uri="{FF2B5EF4-FFF2-40B4-BE49-F238E27FC236}">
                    <a16:creationId xmlns:a16="http://schemas.microsoft.com/office/drawing/2014/main" id="{567C62DF-A66F-9645-8DB2-438AEFFA8278}"/>
                  </a:ext>
                </a:extLst>
              </p:cNvPr>
              <p:cNvCxnSpPr>
                <a:cxnSpLocks/>
              </p:cNvCxnSpPr>
              <p:nvPr/>
            </p:nvCxnSpPr>
            <p:spPr bwMode="auto">
              <a:xfrm>
                <a:off x="533400"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sp>
          <p:nvSpPr>
            <p:cNvPr id="56" name="Rectangle 55">
              <a:extLst>
                <a:ext uri="{FF2B5EF4-FFF2-40B4-BE49-F238E27FC236}">
                  <a16:creationId xmlns:a16="http://schemas.microsoft.com/office/drawing/2014/main" id="{20EDFB8B-D1FA-F74B-B2C6-B1022CDAC2FB}"/>
                </a:ext>
              </a:extLst>
            </p:cNvPr>
            <p:cNvSpPr/>
            <p:nvPr/>
          </p:nvSpPr>
          <p:spPr bwMode="gray">
            <a:xfrm>
              <a:off x="524069" y="3200400"/>
              <a:ext cx="2607907" cy="381000"/>
            </a:xfrm>
            <a:prstGeom prst="rect">
              <a:avLst/>
            </a:prstGeom>
            <a:no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tx2"/>
                  </a:solidFill>
                  <a:latin typeface="Arial" panose="020B0604020202020204" pitchFamily="34" charset="0"/>
                  <a:ea typeface="Roboto" panose="02000000000000000000" pitchFamily="2" charset="0"/>
                  <a:cs typeface="Arial" panose="020B0604020202020204" pitchFamily="34" charset="0"/>
                </a:rPr>
                <a:t>vs</a:t>
              </a:r>
            </a:p>
          </p:txBody>
        </p:sp>
        <p:sp>
          <p:nvSpPr>
            <p:cNvPr id="57" name="Rectangle 56">
              <a:extLst>
                <a:ext uri="{FF2B5EF4-FFF2-40B4-BE49-F238E27FC236}">
                  <a16:creationId xmlns:a16="http://schemas.microsoft.com/office/drawing/2014/main" id="{CB85C408-0632-F947-9F44-0EE362F6E4F0}"/>
                </a:ext>
              </a:extLst>
            </p:cNvPr>
            <p:cNvSpPr/>
            <p:nvPr/>
          </p:nvSpPr>
          <p:spPr bwMode="gray">
            <a:xfrm>
              <a:off x="524069" y="2514600"/>
              <a:ext cx="2607907" cy="381000"/>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grpSp>
      <p:sp>
        <p:nvSpPr>
          <p:cNvPr id="60" name="Rectangle 59">
            <a:extLst>
              <a:ext uri="{FF2B5EF4-FFF2-40B4-BE49-F238E27FC236}">
                <a16:creationId xmlns:a16="http://schemas.microsoft.com/office/drawing/2014/main" id="{4F08D405-41F1-DC4D-B0F0-EB86700846C7}"/>
              </a:ext>
            </a:extLst>
          </p:cNvPr>
          <p:cNvSpPr/>
          <p:nvPr/>
        </p:nvSpPr>
        <p:spPr>
          <a:xfrm>
            <a:off x="1498294" y="5563976"/>
            <a:ext cx="2290954" cy="707886"/>
          </a:xfrm>
          <a:prstGeom prst="rect">
            <a:avLst/>
          </a:prstGeom>
        </p:spPr>
        <p:txBody>
          <a:bodyPr wrap="square">
            <a:spAutoFit/>
          </a:bodyPr>
          <a:lstStyle/>
          <a:p>
            <a:pPr lvl="0" algn="ctr" defTabSz="609585" fontAlgn="ctr">
              <a:spcBef>
                <a:spcPts val="0"/>
              </a:spcBef>
              <a:spcAft>
                <a:spcPts val="0"/>
              </a:spcAft>
              <a:defRPr/>
            </a:pPr>
            <a:r>
              <a:rPr lang="en-US" sz="1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Breast Cancer Index predictive evidence of endocrine responsiveness </a:t>
            </a:r>
            <a:br>
              <a:rPr lang="en-US" sz="1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br>
            <a:r>
              <a:rPr lang="en-US" sz="1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(primary adjuvant therapy)</a:t>
            </a:r>
          </a:p>
        </p:txBody>
      </p:sp>
      <p:sp>
        <p:nvSpPr>
          <p:cNvPr id="61" name="Rectangle 60">
            <a:extLst>
              <a:ext uri="{FF2B5EF4-FFF2-40B4-BE49-F238E27FC236}">
                <a16:creationId xmlns:a16="http://schemas.microsoft.com/office/drawing/2014/main" id="{E58C35C7-28DC-E24B-AC0D-5999B86C8BB5}"/>
              </a:ext>
            </a:extLst>
          </p:cNvPr>
          <p:cNvSpPr/>
          <p:nvPr/>
        </p:nvSpPr>
        <p:spPr>
          <a:xfrm>
            <a:off x="6098462" y="5553382"/>
            <a:ext cx="3367768" cy="600164"/>
          </a:xfrm>
          <a:prstGeom prst="rect">
            <a:avLst/>
          </a:prstGeom>
        </p:spPr>
        <p:txBody>
          <a:bodyPr wrap="square">
            <a:spAutoFit/>
          </a:bodyPr>
          <a:lstStyle/>
          <a:p>
            <a:pPr lvl="0" algn="ctr" defTabSz="609585" fontAlgn="ctr">
              <a:spcBef>
                <a:spcPts val="0"/>
              </a:spcBef>
              <a:spcAft>
                <a:spcPts val="0"/>
              </a:spcAft>
              <a:defRPr/>
            </a:pPr>
            <a:r>
              <a:rPr lang="en-US" sz="11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Breast Cancer Index Test established as consistent, reproducible predictor of benefit from extended endocrine therapy</a:t>
            </a:r>
            <a:r>
              <a:rPr lang="en-US" sz="1100" baseline="30000" dirty="0">
                <a:latin typeface="Arial" panose="020B0604020202020204" pitchFamily="34" charset="0"/>
                <a:ea typeface="Roboto" panose="02000000000000000000" pitchFamily="2" charset="0"/>
                <a:cs typeface="Arial" panose="020B0604020202020204" pitchFamily="34" charset="0"/>
              </a:rPr>
              <a:t>†</a:t>
            </a:r>
            <a:endParaRPr lang="en-US" sz="1100" baseline="30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62" name="Freeform 61">
            <a:extLst>
              <a:ext uri="{FF2B5EF4-FFF2-40B4-BE49-F238E27FC236}">
                <a16:creationId xmlns:a16="http://schemas.microsoft.com/office/drawing/2014/main" id="{4C6F49F7-FD07-7B40-88F8-E7D23E6B17CF}"/>
              </a:ext>
            </a:extLst>
          </p:cNvPr>
          <p:cNvSpPr/>
          <p:nvPr/>
        </p:nvSpPr>
        <p:spPr bwMode="gray">
          <a:xfrm>
            <a:off x="3670378" y="5304273"/>
            <a:ext cx="8185196" cy="169893"/>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9050" cap="flat" cmpd="sng" algn="ctr">
            <a:solidFill>
              <a:schemeClr val="accent1"/>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sp>
        <p:nvSpPr>
          <p:cNvPr id="63" name="Rectangle 62">
            <a:extLst>
              <a:ext uri="{FF2B5EF4-FFF2-40B4-BE49-F238E27FC236}">
                <a16:creationId xmlns:a16="http://schemas.microsoft.com/office/drawing/2014/main" id="{A4194BE6-BB4A-AF45-95FB-75B7EB1D8B4C}"/>
              </a:ext>
            </a:extLst>
          </p:cNvPr>
          <p:cNvSpPr/>
          <p:nvPr/>
        </p:nvSpPr>
        <p:spPr>
          <a:xfrm>
            <a:off x="1874857" y="5373463"/>
            <a:ext cx="1651414" cy="261610"/>
          </a:xfrm>
          <a:prstGeom prst="rect">
            <a:avLst/>
          </a:prstGeom>
          <a:solidFill>
            <a:schemeClr val="bg1"/>
          </a:solidFill>
        </p:spPr>
        <p:txBody>
          <a:bodyPr wrap="none">
            <a:spAutoFit/>
          </a:bodyPr>
          <a:lstStyle/>
          <a:p>
            <a:pPr lvl="0" defTabSz="609585" fontAlgn="ctr">
              <a:spcBef>
                <a:spcPts val="0"/>
              </a:spcBef>
              <a:spcAft>
                <a:spcPts val="0"/>
              </a:spcAft>
              <a:defRPr/>
            </a:pPr>
            <a:r>
              <a:rPr lang="en-US" sz="1100" b="1">
                <a:solidFill>
                  <a:schemeClr val="accent1"/>
                </a:solidFill>
                <a:latin typeface="Arial" panose="020B0604020202020204" pitchFamily="34" charset="0"/>
                <a:ea typeface="Roboto" panose="02000000000000000000" pitchFamily="2" charset="0"/>
                <a:cs typeface="Arial" panose="020B0604020202020204" pitchFamily="34" charset="0"/>
              </a:rPr>
              <a:t>PROOF OF CONCEPT</a:t>
            </a:r>
          </a:p>
        </p:txBody>
      </p:sp>
      <p:sp>
        <p:nvSpPr>
          <p:cNvPr id="64" name="Rectangle 63">
            <a:extLst>
              <a:ext uri="{FF2B5EF4-FFF2-40B4-BE49-F238E27FC236}">
                <a16:creationId xmlns:a16="http://schemas.microsoft.com/office/drawing/2014/main" id="{6915AA02-C90D-644A-B85F-DFB7D85B0D73}"/>
              </a:ext>
            </a:extLst>
          </p:cNvPr>
          <p:cNvSpPr/>
          <p:nvPr/>
        </p:nvSpPr>
        <p:spPr>
          <a:xfrm>
            <a:off x="7031573" y="5373463"/>
            <a:ext cx="1677062" cy="261610"/>
          </a:xfrm>
          <a:prstGeom prst="rect">
            <a:avLst/>
          </a:prstGeom>
          <a:solidFill>
            <a:schemeClr val="bg1"/>
          </a:solidFill>
        </p:spPr>
        <p:txBody>
          <a:bodyPr wrap="none">
            <a:spAutoFit/>
          </a:bodyPr>
          <a:lstStyle/>
          <a:p>
            <a:pPr lvl="0" defTabSz="609585" fontAlgn="ctr">
              <a:spcBef>
                <a:spcPts val="0"/>
              </a:spcBef>
              <a:spcAft>
                <a:spcPts val="0"/>
              </a:spcAft>
              <a:defRPr/>
            </a:pPr>
            <a:r>
              <a:rPr lang="en-US" sz="1100" b="1">
                <a:solidFill>
                  <a:schemeClr val="accent1"/>
                </a:solidFill>
                <a:latin typeface="Arial" panose="020B0604020202020204" pitchFamily="34" charset="0"/>
                <a:ea typeface="Roboto" panose="02000000000000000000" pitchFamily="2" charset="0"/>
                <a:cs typeface="Arial" panose="020B0604020202020204" pitchFamily="34" charset="0"/>
              </a:rPr>
              <a:t>LEVEL 1B EVIDENCE</a:t>
            </a:r>
            <a:r>
              <a:rPr lang="en-US" sz="1100" b="1" baseline="30000">
                <a:solidFill>
                  <a:schemeClr val="accent1"/>
                </a:solidFill>
                <a:latin typeface="Arial" panose="020B0604020202020204" pitchFamily="34" charset="0"/>
                <a:ea typeface="Roboto" panose="02000000000000000000" pitchFamily="2" charset="0"/>
                <a:cs typeface="Arial" panose="020B0604020202020204" pitchFamily="34" charset="0"/>
              </a:rPr>
              <a:t>6</a:t>
            </a:r>
          </a:p>
        </p:txBody>
      </p:sp>
      <p:sp>
        <p:nvSpPr>
          <p:cNvPr id="65" name="Rectangle 64">
            <a:extLst>
              <a:ext uri="{FF2B5EF4-FFF2-40B4-BE49-F238E27FC236}">
                <a16:creationId xmlns:a16="http://schemas.microsoft.com/office/drawing/2014/main" id="{3C8E68D6-085B-5E41-B3EC-2E26E58CE762}"/>
              </a:ext>
            </a:extLst>
          </p:cNvPr>
          <p:cNvSpPr/>
          <p:nvPr/>
        </p:nvSpPr>
        <p:spPr bwMode="gray">
          <a:xfrm>
            <a:off x="2242260" y="2673750"/>
            <a:ext cx="770224" cy="152021"/>
          </a:xfrm>
          <a:prstGeom prst="rect">
            <a:avLst/>
          </a:prstGeom>
          <a:noFill/>
          <a:ln w="12700" cap="flat" cmpd="sng" algn="ctr">
            <a:solidFill>
              <a:schemeClr val="bg2"/>
            </a:solidFill>
            <a:prstDash val="dash"/>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800">
                <a:solidFill>
                  <a:schemeClr val="tx2"/>
                </a:solidFill>
                <a:latin typeface="Arial" panose="020B0604020202020204" pitchFamily="34" charset="0"/>
                <a:ea typeface="Roboto" panose="02000000000000000000" pitchFamily="2" charset="0"/>
                <a:cs typeface="Arial" panose="020B0604020202020204" pitchFamily="34" charset="0"/>
              </a:rPr>
              <a:t>No therapy</a:t>
            </a:r>
            <a:endParaRPr lang="en-US" sz="800" err="1">
              <a:solidFill>
                <a:schemeClr val="tx2"/>
              </a:solidFill>
              <a:latin typeface="Arial" panose="020B0604020202020204" pitchFamily="34" charset="0"/>
              <a:ea typeface="Roboto" panose="02000000000000000000" pitchFamily="2" charset="0"/>
              <a:cs typeface="Arial" panose="020B0604020202020204" pitchFamily="34" charset="0"/>
            </a:endParaRPr>
          </a:p>
        </p:txBody>
      </p:sp>
      <p:grpSp>
        <p:nvGrpSpPr>
          <p:cNvPr id="66" name="Group 65">
            <a:extLst>
              <a:ext uri="{FF2B5EF4-FFF2-40B4-BE49-F238E27FC236}">
                <a16:creationId xmlns:a16="http://schemas.microsoft.com/office/drawing/2014/main" id="{D9C4D4CC-F017-E949-97C8-FDBF5E246A74}"/>
              </a:ext>
            </a:extLst>
          </p:cNvPr>
          <p:cNvGrpSpPr/>
          <p:nvPr/>
        </p:nvGrpSpPr>
        <p:grpSpPr>
          <a:xfrm>
            <a:off x="3736782" y="2122161"/>
            <a:ext cx="1856436" cy="1015719"/>
            <a:chOff x="524069" y="2514600"/>
            <a:chExt cx="6285723" cy="2545629"/>
          </a:xfrm>
        </p:grpSpPr>
        <p:sp>
          <p:nvSpPr>
            <p:cNvPr id="67" name="Rectangle 66">
              <a:extLst>
                <a:ext uri="{FF2B5EF4-FFF2-40B4-BE49-F238E27FC236}">
                  <a16:creationId xmlns:a16="http://schemas.microsoft.com/office/drawing/2014/main" id="{FB2E0A68-C80A-1046-8E2D-933CCFDA6EFD}"/>
                </a:ext>
              </a:extLst>
            </p:cNvPr>
            <p:cNvSpPr/>
            <p:nvPr/>
          </p:nvSpPr>
          <p:spPr bwMode="gray">
            <a:xfrm>
              <a:off x="4135016" y="3886200"/>
              <a:ext cx="2607907" cy="381000"/>
            </a:xfrm>
            <a:prstGeom prst="rect">
              <a:avLst/>
            </a:prstGeom>
            <a:solidFill>
              <a:schemeClr val="tx2"/>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lgn="ctr">
                <a:lnSpc>
                  <a:spcPct val="95000"/>
                </a:lnSpc>
              </a:pPr>
              <a:r>
                <a:rPr lang="en-US" sz="800">
                  <a:solidFill>
                    <a:srgbClr val="FFFFFF"/>
                  </a:solidFill>
                  <a:latin typeface="Arial" panose="020B0604020202020204" pitchFamily="34" charset="0"/>
                  <a:ea typeface="Roboto" panose="02000000000000000000" pitchFamily="2" charset="0"/>
                  <a:cs typeface="Arial" panose="020B0604020202020204" pitchFamily="34" charset="0"/>
                </a:rPr>
                <a:t>Placebo</a:t>
              </a:r>
            </a:p>
          </p:txBody>
        </p:sp>
        <p:grpSp>
          <p:nvGrpSpPr>
            <p:cNvPr id="68" name="Group 67">
              <a:extLst>
                <a:ext uri="{FF2B5EF4-FFF2-40B4-BE49-F238E27FC236}">
                  <a16:creationId xmlns:a16="http://schemas.microsoft.com/office/drawing/2014/main" id="{F61A0F70-96FA-5747-B5F5-A4C14989375D}"/>
                </a:ext>
              </a:extLst>
            </p:cNvPr>
            <p:cNvGrpSpPr/>
            <p:nvPr/>
          </p:nvGrpSpPr>
          <p:grpSpPr>
            <a:xfrm>
              <a:off x="524069" y="4495800"/>
              <a:ext cx="6285723" cy="564429"/>
              <a:chOff x="533400" y="3505200"/>
              <a:chExt cx="7162800" cy="564429"/>
            </a:xfrm>
          </p:grpSpPr>
          <p:grpSp>
            <p:nvGrpSpPr>
              <p:cNvPr id="76" name="Group 75">
                <a:extLst>
                  <a:ext uri="{FF2B5EF4-FFF2-40B4-BE49-F238E27FC236}">
                    <a16:creationId xmlns:a16="http://schemas.microsoft.com/office/drawing/2014/main" id="{3C83D0EF-0A71-654A-A752-5732FB3673BC}"/>
                  </a:ext>
                </a:extLst>
              </p:cNvPr>
              <p:cNvGrpSpPr/>
              <p:nvPr/>
            </p:nvGrpSpPr>
            <p:grpSpPr>
              <a:xfrm>
                <a:off x="533400" y="3505200"/>
                <a:ext cx="3048000" cy="564429"/>
                <a:chOff x="533400" y="3505200"/>
                <a:chExt cx="3048000" cy="564429"/>
              </a:xfrm>
            </p:grpSpPr>
            <p:sp>
              <p:nvSpPr>
                <p:cNvPr id="80" name="TextBox 79">
                  <a:extLst>
                    <a:ext uri="{FF2B5EF4-FFF2-40B4-BE49-F238E27FC236}">
                      <a16:creationId xmlns:a16="http://schemas.microsoft.com/office/drawing/2014/main" id="{260150EA-64DC-2F41-999B-8BF4A1823937}"/>
                    </a:ext>
                  </a:extLst>
                </p:cNvPr>
                <p:cNvSpPr txBox="1"/>
                <p:nvPr/>
              </p:nvSpPr>
              <p:spPr>
                <a:xfrm>
                  <a:off x="735833" y="3654148"/>
                  <a:ext cx="2568711" cy="415481"/>
                </a:xfrm>
                <a:prstGeom prst="rect">
                  <a:avLst/>
                </a:prstGeom>
                <a:noFill/>
              </p:spPr>
              <p:txBody>
                <a:bodyPr wrap="none" rtlCol="0" anchor="ctr" anchorCtr="0">
                  <a:noAutofit/>
                </a:bodyPr>
                <a:lstStyle/>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5 Years</a:t>
                  </a:r>
                </a:p>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Adjuvant</a:t>
                  </a:r>
                </a:p>
              </p:txBody>
            </p:sp>
            <p:cxnSp>
              <p:nvCxnSpPr>
                <p:cNvPr id="81" name="Straight Arrow Connector 80">
                  <a:extLst>
                    <a:ext uri="{FF2B5EF4-FFF2-40B4-BE49-F238E27FC236}">
                      <a16:creationId xmlns:a16="http://schemas.microsoft.com/office/drawing/2014/main" id="{2754DF6D-1847-124B-BFD9-DBA0A3FDB5BB}"/>
                    </a:ext>
                  </a:extLst>
                </p:cNvPr>
                <p:cNvCxnSpPr>
                  <a:cxnSpLocks/>
                </p:cNvCxnSpPr>
                <p:nvPr/>
              </p:nvCxnSpPr>
              <p:spPr bwMode="auto">
                <a:xfrm>
                  <a:off x="533400"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grpSp>
            <p:nvGrpSpPr>
              <p:cNvPr id="77" name="Group 76">
                <a:extLst>
                  <a:ext uri="{FF2B5EF4-FFF2-40B4-BE49-F238E27FC236}">
                    <a16:creationId xmlns:a16="http://schemas.microsoft.com/office/drawing/2014/main" id="{736B9854-7D0D-E34B-958A-9F4A7C6AFE4E}"/>
                  </a:ext>
                </a:extLst>
              </p:cNvPr>
              <p:cNvGrpSpPr/>
              <p:nvPr/>
            </p:nvGrpSpPr>
            <p:grpSpPr>
              <a:xfrm>
                <a:off x="4648200" y="3505200"/>
                <a:ext cx="3048000" cy="564429"/>
                <a:chOff x="4648200" y="3505200"/>
                <a:chExt cx="3048000" cy="564429"/>
              </a:xfrm>
            </p:grpSpPr>
            <p:sp>
              <p:nvSpPr>
                <p:cNvPr id="78" name="TextBox 77">
                  <a:extLst>
                    <a:ext uri="{FF2B5EF4-FFF2-40B4-BE49-F238E27FC236}">
                      <a16:creationId xmlns:a16="http://schemas.microsoft.com/office/drawing/2014/main" id="{9EB3D5E5-2A81-C94E-B590-8E2998C3B862}"/>
                    </a:ext>
                  </a:extLst>
                </p:cNvPr>
                <p:cNvSpPr txBox="1"/>
                <p:nvPr/>
              </p:nvSpPr>
              <p:spPr>
                <a:xfrm>
                  <a:off x="4848568" y="3654148"/>
                  <a:ext cx="2592324" cy="415481"/>
                </a:xfrm>
                <a:prstGeom prst="rect">
                  <a:avLst/>
                </a:prstGeom>
                <a:noFill/>
              </p:spPr>
              <p:txBody>
                <a:bodyPr wrap="none" rtlCol="0" anchor="ctr" anchorCtr="0">
                  <a:noAutofit/>
                </a:bodyPr>
                <a:lstStyle/>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5 Years</a:t>
                  </a:r>
                </a:p>
                <a:p>
                  <a:pPr marL="0" indent="0" algn="ctr">
                    <a:spcBef>
                      <a:spcPts val="0"/>
                    </a:spcBef>
                    <a:spcAft>
                      <a:spcPts val="0"/>
                    </a:spcAft>
                    <a:buNone/>
                  </a:pPr>
                  <a:r>
                    <a:rPr lang="en-US" sz="600" b="1" kern="0">
                      <a:solidFill>
                        <a:schemeClr val="tx2"/>
                      </a:solidFill>
                      <a:latin typeface="Arial" panose="020B0604020202020204" pitchFamily="34" charset="0"/>
                      <a:ea typeface="Roboto" panose="02000000000000000000" pitchFamily="2" charset="0"/>
                      <a:cs typeface="Arial" panose="020B0604020202020204" pitchFamily="34" charset="0"/>
                    </a:rPr>
                    <a:t>Extended</a:t>
                  </a:r>
                </a:p>
              </p:txBody>
            </p:sp>
            <p:cxnSp>
              <p:nvCxnSpPr>
                <p:cNvPr id="79" name="Straight Arrow Connector 78">
                  <a:extLst>
                    <a:ext uri="{FF2B5EF4-FFF2-40B4-BE49-F238E27FC236}">
                      <a16:creationId xmlns:a16="http://schemas.microsoft.com/office/drawing/2014/main" id="{79F953DA-A17F-D148-B88F-47DD705F3E5A}"/>
                    </a:ext>
                  </a:extLst>
                </p:cNvPr>
                <p:cNvCxnSpPr>
                  <a:cxnSpLocks/>
                </p:cNvCxnSpPr>
                <p:nvPr/>
              </p:nvCxnSpPr>
              <p:spPr bwMode="auto">
                <a:xfrm>
                  <a:off x="4648200"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grpSp>
        <p:sp>
          <p:nvSpPr>
            <p:cNvPr id="69" name="Rectangle 68">
              <a:extLst>
                <a:ext uri="{FF2B5EF4-FFF2-40B4-BE49-F238E27FC236}">
                  <a16:creationId xmlns:a16="http://schemas.microsoft.com/office/drawing/2014/main" id="{D5E5824B-A66C-3B42-A5C6-E1C9AD0B5E0D}"/>
                </a:ext>
              </a:extLst>
            </p:cNvPr>
            <p:cNvSpPr/>
            <p:nvPr/>
          </p:nvSpPr>
          <p:spPr bwMode="gray">
            <a:xfrm>
              <a:off x="524069" y="3200400"/>
              <a:ext cx="2607907" cy="381000"/>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70" name="Rectangle 69">
              <a:extLst>
                <a:ext uri="{FF2B5EF4-FFF2-40B4-BE49-F238E27FC236}">
                  <a16:creationId xmlns:a16="http://schemas.microsoft.com/office/drawing/2014/main" id="{C59FF3B4-B07E-4A40-B62E-25B8FF824BB6}"/>
                </a:ext>
              </a:extLst>
            </p:cNvPr>
            <p:cNvSpPr/>
            <p:nvPr/>
          </p:nvSpPr>
          <p:spPr bwMode="gray">
            <a:xfrm>
              <a:off x="4135015" y="2514600"/>
              <a:ext cx="2607901" cy="381000"/>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71" name="Oval 70">
              <a:extLst>
                <a:ext uri="{FF2B5EF4-FFF2-40B4-BE49-F238E27FC236}">
                  <a16:creationId xmlns:a16="http://schemas.microsoft.com/office/drawing/2014/main" id="{5F49C1A5-7816-0547-90A4-0C6D0EC8CBDB}"/>
                </a:ext>
              </a:extLst>
            </p:cNvPr>
            <p:cNvSpPr>
              <a:spLocks noChangeAspect="1"/>
            </p:cNvSpPr>
            <p:nvPr/>
          </p:nvSpPr>
          <p:spPr bwMode="gray">
            <a:xfrm>
              <a:off x="3200400" y="3221997"/>
              <a:ext cx="464411" cy="351076"/>
            </a:xfrm>
            <a:prstGeom prst="ellipse">
              <a:avLst/>
            </a:prstGeom>
            <a:solidFill>
              <a:schemeClr val="bg1"/>
            </a:solidFill>
            <a:ln w="15875" cap="flat" cmpd="sng" algn="ctr">
              <a:solidFill>
                <a:schemeClr val="tx2"/>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algn="ctr">
                <a:lnSpc>
                  <a:spcPct val="95000"/>
                </a:lnSpc>
              </a:pPr>
              <a:r>
                <a:rPr lang="en-US" sz="800" dirty="0">
                  <a:solidFill>
                    <a:schemeClr val="tx2"/>
                  </a:solidFill>
                  <a:latin typeface="Arial" panose="020B0604020202020204" pitchFamily="34" charset="0"/>
                  <a:ea typeface="Roboto" panose="02000000000000000000" pitchFamily="2" charset="0"/>
                  <a:cs typeface="Arial" panose="020B0604020202020204" pitchFamily="34" charset="0"/>
                </a:rPr>
                <a:t>R</a:t>
              </a:r>
            </a:p>
          </p:txBody>
        </p:sp>
        <p:grpSp>
          <p:nvGrpSpPr>
            <p:cNvPr id="72" name="Group 71">
              <a:extLst>
                <a:ext uri="{FF2B5EF4-FFF2-40B4-BE49-F238E27FC236}">
                  <a16:creationId xmlns:a16="http://schemas.microsoft.com/office/drawing/2014/main" id="{BD97215F-894B-1F41-8946-F6B24D4E2CBD}"/>
                </a:ext>
              </a:extLst>
            </p:cNvPr>
            <p:cNvGrpSpPr/>
            <p:nvPr/>
          </p:nvGrpSpPr>
          <p:grpSpPr>
            <a:xfrm>
              <a:off x="3537096" y="2819401"/>
              <a:ext cx="533403" cy="1143000"/>
              <a:chOff x="3505197" y="2819401"/>
              <a:chExt cx="533403" cy="1143000"/>
            </a:xfrm>
          </p:grpSpPr>
          <p:cxnSp>
            <p:nvCxnSpPr>
              <p:cNvPr id="73" name="Straight Arrow Connector 72">
                <a:extLst>
                  <a:ext uri="{FF2B5EF4-FFF2-40B4-BE49-F238E27FC236}">
                    <a16:creationId xmlns:a16="http://schemas.microsoft.com/office/drawing/2014/main" id="{4FF09BD7-0CBA-6D41-BE29-023AEF77CA4A}"/>
                  </a:ext>
                </a:extLst>
              </p:cNvPr>
              <p:cNvCxnSpPr>
                <a:cxnSpLocks/>
              </p:cNvCxnSpPr>
              <p:nvPr/>
            </p:nvCxnSpPr>
            <p:spPr bwMode="auto">
              <a:xfrm flipV="1">
                <a:off x="3505197" y="2819401"/>
                <a:ext cx="533403" cy="381001"/>
              </a:xfrm>
              <a:prstGeom prst="straightConnector1">
                <a:avLst/>
              </a:prstGeom>
              <a:noFill/>
              <a:ln w="15875" cap="flat" cmpd="sng" algn="ctr">
                <a:solidFill>
                  <a:schemeClr val="tx2"/>
                </a:solidFill>
                <a:prstDash val="sysDash"/>
                <a:miter lim="800000"/>
                <a:headEnd type="none" w="med" len="sm"/>
                <a:tailEnd type="triangle" w="med" len="sm"/>
              </a:ln>
              <a:effectLst/>
            </p:spPr>
          </p:cxnSp>
          <p:cxnSp>
            <p:nvCxnSpPr>
              <p:cNvPr id="74" name="Straight Arrow Connector 73">
                <a:extLst>
                  <a:ext uri="{FF2B5EF4-FFF2-40B4-BE49-F238E27FC236}">
                    <a16:creationId xmlns:a16="http://schemas.microsoft.com/office/drawing/2014/main" id="{5908B506-36CB-8347-8AD4-1633127CBB6B}"/>
                  </a:ext>
                </a:extLst>
              </p:cNvPr>
              <p:cNvCxnSpPr>
                <a:cxnSpLocks/>
              </p:cNvCxnSpPr>
              <p:nvPr/>
            </p:nvCxnSpPr>
            <p:spPr bwMode="auto">
              <a:xfrm>
                <a:off x="3505197" y="3581400"/>
                <a:ext cx="533403" cy="381001"/>
              </a:xfrm>
              <a:prstGeom prst="straightConnector1">
                <a:avLst/>
              </a:prstGeom>
              <a:noFill/>
              <a:ln w="15875" cap="flat" cmpd="sng" algn="ctr">
                <a:solidFill>
                  <a:schemeClr val="tx2"/>
                </a:solidFill>
                <a:prstDash val="sysDash"/>
                <a:miter lim="800000"/>
                <a:headEnd type="none" w="med" len="sm"/>
                <a:tailEnd type="triangle" w="med" len="sm"/>
              </a:ln>
              <a:effectLst/>
            </p:spPr>
          </p:cxnSp>
        </p:grpSp>
      </p:grpSp>
      <p:sp>
        <p:nvSpPr>
          <p:cNvPr id="82" name="TextBox 81">
            <a:extLst>
              <a:ext uri="{FF2B5EF4-FFF2-40B4-BE49-F238E27FC236}">
                <a16:creationId xmlns:a16="http://schemas.microsoft.com/office/drawing/2014/main" id="{DEE414E4-3B7D-B349-A14B-281E90CFA889}"/>
              </a:ext>
            </a:extLst>
          </p:cNvPr>
          <p:cNvSpPr txBox="1"/>
          <p:nvPr/>
        </p:nvSpPr>
        <p:spPr>
          <a:xfrm>
            <a:off x="9806289" y="5455371"/>
            <a:ext cx="2124259" cy="954107"/>
          </a:xfrm>
          <a:prstGeom prst="rect">
            <a:avLst/>
          </a:prstGeom>
          <a:noFill/>
        </p:spPr>
        <p:txBody>
          <a:bodyPr wrap="square" rtlCol="0" anchor="t" anchorCtr="0">
            <a:spAutoFit/>
          </a:bodyPr>
          <a:lstStyle/>
          <a:p>
            <a:pPr marL="0" indent="0" algn="r">
              <a:spcBef>
                <a:spcPts val="0"/>
              </a:spcBef>
              <a:spcAft>
                <a:spcPts val="0"/>
              </a:spcAft>
              <a:buNone/>
            </a:pPr>
            <a:r>
              <a:rPr lang="en-US" sz="800" kern="0" dirty="0">
                <a:solidFill>
                  <a:schemeClr val="tx2"/>
                </a:solidFill>
                <a:latin typeface="Arial" panose="020B0604020202020204" pitchFamily="34" charset="0"/>
                <a:ea typeface="Roboto" panose="02000000000000000000" pitchFamily="2" charset="0"/>
                <a:cs typeface="Arial" panose="020B0604020202020204" pitchFamily="34" charset="0"/>
              </a:rPr>
              <a:t>*Time-dependent DR analysis &gt;4y post-randomization; primary RFI endpoint not met due to significant powering challenges; Only HER2- subset demonstrated significant treatment to biomarker interaction</a:t>
            </a:r>
          </a:p>
          <a:p>
            <a:pPr marL="0" indent="0" algn="r">
              <a:spcBef>
                <a:spcPts val="0"/>
              </a:spcBef>
              <a:spcAft>
                <a:spcPts val="0"/>
              </a:spcAft>
              <a:buNone/>
            </a:pPr>
            <a:r>
              <a:rPr lang="en-US" sz="800" baseline="30000" dirty="0">
                <a:latin typeface="Arial" panose="020B0604020202020204" pitchFamily="34" charset="0"/>
                <a:ea typeface="Roboto" panose="02000000000000000000" pitchFamily="2" charset="0"/>
                <a:cs typeface="Arial" panose="020B0604020202020204" pitchFamily="34" charset="0"/>
              </a:rPr>
              <a:t>†</a:t>
            </a:r>
            <a:r>
              <a:rPr lang="en-US" sz="800" dirty="0">
                <a:latin typeface="Arial" panose="020B0604020202020204" pitchFamily="34" charset="0"/>
                <a:ea typeface="Roboto" panose="02000000000000000000" pitchFamily="2" charset="0"/>
                <a:cs typeface="Arial" panose="020B0604020202020204" pitchFamily="34" charset="0"/>
              </a:rPr>
              <a:t>For patients disease-free at year 5.</a:t>
            </a:r>
            <a:endParaRPr lang="en-US" sz="800" kern="0" dirty="0">
              <a:solidFill>
                <a:schemeClr val="tx2"/>
              </a:solidFill>
              <a:latin typeface="Arial" panose="020B0604020202020204" pitchFamily="34" charset="0"/>
              <a:ea typeface="Roboto" panose="02000000000000000000" pitchFamily="2" charset="0"/>
              <a:cs typeface="Arial" panose="020B0604020202020204" pitchFamily="34" charset="0"/>
            </a:endParaRPr>
          </a:p>
        </p:txBody>
      </p:sp>
      <p:sp>
        <p:nvSpPr>
          <p:cNvPr id="83" name="Rectangle 82">
            <a:extLst>
              <a:ext uri="{FF2B5EF4-FFF2-40B4-BE49-F238E27FC236}">
                <a16:creationId xmlns:a16="http://schemas.microsoft.com/office/drawing/2014/main" id="{26030ED7-B116-9744-81E8-CE5989B7A82E}"/>
              </a:ext>
            </a:extLst>
          </p:cNvPr>
          <p:cNvSpPr/>
          <p:nvPr/>
        </p:nvSpPr>
        <p:spPr bwMode="gray">
          <a:xfrm>
            <a:off x="10322662" y="2640374"/>
            <a:ext cx="385112" cy="152021"/>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84" name="Rectangle 83">
            <a:extLst>
              <a:ext uri="{FF2B5EF4-FFF2-40B4-BE49-F238E27FC236}">
                <a16:creationId xmlns:a16="http://schemas.microsoft.com/office/drawing/2014/main" id="{96408A52-34C7-7B48-8A72-7385ADE8AED1}"/>
              </a:ext>
            </a:extLst>
          </p:cNvPr>
          <p:cNvSpPr/>
          <p:nvPr/>
        </p:nvSpPr>
        <p:spPr bwMode="gray">
          <a:xfrm>
            <a:off x="9937550" y="2640374"/>
            <a:ext cx="385112" cy="152021"/>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85" name="Rectangle 84">
            <a:extLst>
              <a:ext uri="{FF2B5EF4-FFF2-40B4-BE49-F238E27FC236}">
                <a16:creationId xmlns:a16="http://schemas.microsoft.com/office/drawing/2014/main" id="{CD92131E-8353-F247-BB7B-07B90E38FD9C}"/>
              </a:ext>
            </a:extLst>
          </p:cNvPr>
          <p:cNvSpPr/>
          <p:nvPr/>
        </p:nvSpPr>
        <p:spPr bwMode="gray">
          <a:xfrm>
            <a:off x="9937550" y="2375732"/>
            <a:ext cx="770224" cy="152021"/>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95000"/>
              </a:lnSpc>
            </a:pPr>
            <a:r>
              <a:rPr lang="en-US" sz="8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Tree>
    <p:extLst>
      <p:ext uri="{BB962C8B-B14F-4D97-AF65-F5344CB8AC3E}">
        <p14:creationId xmlns:p14="http://schemas.microsoft.com/office/powerpoint/2010/main" val="1878763356"/>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648EEC-D109-3F30-0217-CB35E2533E82}"/>
              </a:ext>
            </a:extLst>
          </p:cNvPr>
          <p:cNvSpPr/>
          <p:nvPr/>
        </p:nvSpPr>
        <p:spPr bwMode="gray">
          <a:xfrm>
            <a:off x="-90534" y="0"/>
            <a:ext cx="6186534" cy="6858000"/>
          </a:xfrm>
          <a:prstGeom prst="rect">
            <a:avLst/>
          </a:prstGeom>
          <a:solidFill>
            <a:srgbClr val="002060"/>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 name="Title 1">
            <a:extLst>
              <a:ext uri="{FF2B5EF4-FFF2-40B4-BE49-F238E27FC236}">
                <a16:creationId xmlns:a16="http://schemas.microsoft.com/office/drawing/2014/main" id="{221FBFC8-EFAB-064B-B893-886BB0EC15B1}"/>
              </a:ext>
            </a:extLst>
          </p:cNvPr>
          <p:cNvSpPr>
            <a:spLocks noGrp="1"/>
          </p:cNvSpPr>
          <p:nvPr>
            <p:ph type="title" idx="4294967295"/>
          </p:nvPr>
        </p:nvSpPr>
        <p:spPr>
          <a:xfrm>
            <a:off x="525012" y="2385637"/>
            <a:ext cx="4539996" cy="2086725"/>
          </a:xfrm>
        </p:spPr>
        <p:txBody>
          <a:bodyPr>
            <a:normAutofit/>
          </a:bodyPr>
          <a:lstStyle/>
          <a:p>
            <a:r>
              <a:rPr lang="en-US" sz="2800" dirty="0">
                <a:solidFill>
                  <a:schemeClr val="bg1"/>
                </a:solidFill>
                <a:latin typeface="Arial" panose="020B0604020202020204" pitchFamily="34" charset="0"/>
                <a:cs typeface="Arial" panose="020B0604020202020204" pitchFamily="34" charset="0"/>
              </a:rPr>
              <a:t>Patients may be Over-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or Under-Treated without the Use of the Breast Cancer Index Test</a:t>
            </a:r>
          </a:p>
        </p:txBody>
      </p:sp>
      <p:sp>
        <p:nvSpPr>
          <p:cNvPr id="5" name="Title 1">
            <a:extLst>
              <a:ext uri="{FF2B5EF4-FFF2-40B4-BE49-F238E27FC236}">
                <a16:creationId xmlns:a16="http://schemas.microsoft.com/office/drawing/2014/main" id="{BA98B296-A9DC-0DBD-B445-D9D8CC192A09}"/>
              </a:ext>
            </a:extLst>
          </p:cNvPr>
          <p:cNvSpPr txBox="1">
            <a:spLocks/>
          </p:cNvSpPr>
          <p:nvPr/>
        </p:nvSpPr>
        <p:spPr>
          <a:xfrm>
            <a:off x="6955527" y="2517016"/>
            <a:ext cx="4711461" cy="1833730"/>
          </a:xfrm>
          <a:prstGeom prst="rect">
            <a:avLst/>
          </a:prstGeom>
        </p:spPr>
        <p:txBody>
          <a:bodyPr lIns="91440" tIns="45720" rIns="91440" bIns="45720" anchor="t"/>
          <a:lstStyle>
            <a:lvl1pPr algn="l" rtl="0" eaLnBrk="0" fontAlgn="base" hangingPunct="0">
              <a:lnSpc>
                <a:spcPct val="90000"/>
              </a:lnSpc>
              <a:spcBef>
                <a:spcPct val="0"/>
              </a:spcBef>
              <a:spcAft>
                <a:spcPct val="0"/>
              </a:spcAft>
              <a:defRPr sz="2800" b="0" i="0" cap="none" spc="0" baseline="0">
                <a:solidFill>
                  <a:schemeClr val="tx1"/>
                </a:solidFill>
                <a:effectLst/>
                <a:latin typeface="Georgia" panose="02040502050405020303" pitchFamily="18" charset="0"/>
                <a:ea typeface="Tahoma" panose="020B0604030504040204" pitchFamily="34" charset="0"/>
                <a:cs typeface="Tahoma" panose="020B0604030504040204" pitchFamily="34" charset="0"/>
              </a:defRPr>
            </a:lvl1pPr>
            <a:lvl2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5pPr>
            <a:lvl6pPr marL="609585" algn="l" rtl="0" fontAlgn="base">
              <a:lnSpc>
                <a:spcPct val="95000"/>
              </a:lnSpc>
              <a:spcBef>
                <a:spcPct val="0"/>
              </a:spcBef>
              <a:spcAft>
                <a:spcPct val="0"/>
              </a:spcAft>
              <a:defRPr sz="2933">
                <a:solidFill>
                  <a:schemeClr val="bg1"/>
                </a:solidFill>
                <a:latin typeface="Arial" pitchFamily="23" charset="0"/>
              </a:defRPr>
            </a:lvl6pPr>
            <a:lvl7pPr marL="1219170" algn="l" rtl="0" fontAlgn="base">
              <a:lnSpc>
                <a:spcPct val="95000"/>
              </a:lnSpc>
              <a:spcBef>
                <a:spcPct val="0"/>
              </a:spcBef>
              <a:spcAft>
                <a:spcPct val="0"/>
              </a:spcAft>
              <a:defRPr sz="2933">
                <a:solidFill>
                  <a:schemeClr val="bg1"/>
                </a:solidFill>
                <a:latin typeface="Arial" pitchFamily="23" charset="0"/>
              </a:defRPr>
            </a:lvl7pPr>
            <a:lvl8pPr marL="1828754" algn="l" rtl="0" fontAlgn="base">
              <a:lnSpc>
                <a:spcPct val="95000"/>
              </a:lnSpc>
              <a:spcBef>
                <a:spcPct val="0"/>
              </a:spcBef>
              <a:spcAft>
                <a:spcPct val="0"/>
              </a:spcAft>
              <a:defRPr sz="2933">
                <a:solidFill>
                  <a:schemeClr val="bg1"/>
                </a:solidFill>
                <a:latin typeface="Arial" pitchFamily="23" charset="0"/>
              </a:defRPr>
            </a:lvl8pPr>
            <a:lvl9pPr marL="2438339" algn="l" rtl="0" fontAlgn="base">
              <a:lnSpc>
                <a:spcPct val="95000"/>
              </a:lnSpc>
              <a:spcBef>
                <a:spcPct val="0"/>
              </a:spcBef>
              <a:spcAft>
                <a:spcPct val="0"/>
              </a:spcAft>
              <a:defRPr sz="2933">
                <a:solidFill>
                  <a:schemeClr val="bg1"/>
                </a:solidFill>
                <a:latin typeface="Arial" pitchFamily="23" charset="0"/>
              </a:defRPr>
            </a:lvl9pPr>
          </a:lstStyle>
          <a:p>
            <a:pPr algn="ctr"/>
            <a:r>
              <a:rPr lang="en-US" sz="4800" b="1" kern="0" dirty="0">
                <a:solidFill>
                  <a:schemeClr val="accent1"/>
                </a:solidFill>
                <a:effectLst>
                  <a:glow rad="101600">
                    <a:schemeClr val="bg1">
                      <a:alpha val="60000"/>
                    </a:schemeClr>
                  </a:glow>
                </a:effectLst>
                <a:latin typeface="Arial"/>
                <a:ea typeface="Roboto"/>
                <a:cs typeface="Arial"/>
              </a:rPr>
              <a:t>40%</a:t>
            </a:r>
            <a:r>
              <a:rPr lang="en-US" b="1" kern="0" dirty="0">
                <a:solidFill>
                  <a:schemeClr val="accent1"/>
                </a:solidFill>
                <a:effectLst>
                  <a:glow rad="101600">
                    <a:schemeClr val="bg1">
                      <a:alpha val="60000"/>
                    </a:schemeClr>
                  </a:glow>
                </a:effectLst>
                <a:latin typeface="Arial"/>
                <a:ea typeface="Roboto"/>
                <a:cs typeface="Arial"/>
              </a:rPr>
              <a:t> </a:t>
            </a:r>
            <a:br>
              <a:rPr lang="en-US" kern="0" dirty="0">
                <a:effectLst>
                  <a:glow rad="101600">
                    <a:schemeClr val="bg1">
                      <a:alpha val="60000"/>
                    </a:schemeClr>
                  </a:glow>
                </a:effectLst>
                <a:latin typeface="Arial" panose="020B0604020202020204" pitchFamily="34" charset="0"/>
                <a:ea typeface="Roboto" panose="02000000000000000000" pitchFamily="2" charset="0"/>
                <a:cs typeface="Arial" panose="020B0604020202020204" pitchFamily="34" charset="0"/>
              </a:rPr>
            </a:br>
            <a:r>
              <a:rPr lang="en-US" sz="2400" kern="0" dirty="0">
                <a:effectLst>
                  <a:glow rad="101600">
                    <a:schemeClr val="bg1">
                      <a:alpha val="60000"/>
                    </a:schemeClr>
                  </a:glow>
                </a:effectLst>
                <a:latin typeface="Arial"/>
                <a:ea typeface="Roboto"/>
                <a:cs typeface="Arial"/>
              </a:rPr>
              <a:t>of physician treatment recommendations related to EET changed following BCI Testing</a:t>
            </a:r>
            <a:endParaRPr lang="en-US" sz="2400" kern="0" baseline="30000" dirty="0">
              <a:effectLst>
                <a:glow rad="101600">
                  <a:prstClr val="white">
                    <a:alpha val="60000"/>
                  </a:prstClr>
                </a:glow>
              </a:effectLst>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FFD8DAA6-34BD-704E-FE1E-80A3BBE166CE}"/>
              </a:ext>
            </a:extLst>
          </p:cNvPr>
          <p:cNvSpPr txBox="1"/>
          <p:nvPr/>
        </p:nvSpPr>
        <p:spPr>
          <a:xfrm>
            <a:off x="6618084" y="6577153"/>
            <a:ext cx="4065006" cy="200055"/>
          </a:xfrm>
          <a:prstGeom prst="rect">
            <a:avLst/>
          </a:prstGeom>
          <a:noFill/>
        </p:spPr>
        <p:txBody>
          <a:bodyPr wrap="square" lIns="91440" tIns="45720" rIns="91440" bIns="45720" rtlCol="0" anchor="t" anchorCtr="0">
            <a:spAutoFit/>
          </a:bodyPr>
          <a:lstStyle/>
          <a:p>
            <a:r>
              <a:rPr lang="en-US" sz="700" dirty="0">
                <a:solidFill>
                  <a:srgbClr val="A7A8A9"/>
                </a:solidFill>
                <a:latin typeface="Arial"/>
                <a:cs typeface="Arial"/>
              </a:rPr>
              <a:t>Sanft TB, et al. J Natl </a:t>
            </a:r>
            <a:r>
              <a:rPr lang="en-US" sz="700" dirty="0" err="1">
                <a:solidFill>
                  <a:srgbClr val="A7A8A9"/>
                </a:solidFill>
                <a:latin typeface="Arial"/>
                <a:cs typeface="Arial"/>
              </a:rPr>
              <a:t>Compr</a:t>
            </a:r>
            <a:r>
              <a:rPr lang="en-US" sz="700" dirty="0">
                <a:solidFill>
                  <a:srgbClr val="A7A8A9"/>
                </a:solidFill>
                <a:latin typeface="Arial"/>
                <a:cs typeface="Arial"/>
              </a:rPr>
              <a:t> </a:t>
            </a:r>
            <a:r>
              <a:rPr lang="en-US" sz="700" dirty="0" err="1">
                <a:solidFill>
                  <a:srgbClr val="A7A8A9"/>
                </a:solidFill>
                <a:latin typeface="Arial"/>
                <a:cs typeface="Arial"/>
              </a:rPr>
              <a:t>Canc</a:t>
            </a:r>
            <a:r>
              <a:rPr lang="en-US" sz="700" dirty="0">
                <a:solidFill>
                  <a:srgbClr val="A7A8A9"/>
                </a:solidFill>
                <a:latin typeface="Arial"/>
                <a:cs typeface="Arial"/>
              </a:rPr>
              <a:t> </a:t>
            </a:r>
            <a:r>
              <a:rPr lang="en-US" sz="700" dirty="0" err="1">
                <a:solidFill>
                  <a:srgbClr val="A7A8A9"/>
                </a:solidFill>
                <a:latin typeface="Arial"/>
                <a:cs typeface="Arial"/>
              </a:rPr>
              <a:t>Netw</a:t>
            </a:r>
            <a:r>
              <a:rPr lang="en-US" sz="700" dirty="0">
                <a:solidFill>
                  <a:srgbClr val="A7A8A9"/>
                </a:solidFill>
                <a:latin typeface="Arial"/>
                <a:cs typeface="Arial"/>
              </a:rPr>
              <a:t>. 2024; 22(2):99-107.</a:t>
            </a:r>
            <a:endParaRPr lang="en-US" sz="700" kern="0" dirty="0">
              <a:solidFill>
                <a:srgbClr val="A7A8A9"/>
              </a:solidFill>
              <a:latin typeface="Arial"/>
              <a:ea typeface="Tahoma" panose="020B0604030504040204" pitchFamily="34" charset="0"/>
              <a:cs typeface="Arial"/>
            </a:endParaRPr>
          </a:p>
        </p:txBody>
      </p:sp>
    </p:spTree>
    <p:extLst>
      <p:ext uri="{BB962C8B-B14F-4D97-AF65-F5344CB8AC3E}">
        <p14:creationId xmlns:p14="http://schemas.microsoft.com/office/powerpoint/2010/main" val="3175027070"/>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DD0C-B970-3849-89A4-84A8F04A2B66}"/>
              </a:ext>
            </a:extLst>
          </p:cNvPr>
          <p:cNvSpPr>
            <a:spLocks noGrp="1"/>
          </p:cNvSpPr>
          <p:nvPr>
            <p:ph type="title"/>
          </p:nvPr>
        </p:nvSpPr>
        <p:spPr>
          <a:xfrm>
            <a:off x="573213" y="206001"/>
            <a:ext cx="10424645" cy="741372"/>
          </a:xfrm>
        </p:spPr>
        <p:txBody>
          <a:bodyPr>
            <a:noAutofit/>
          </a:bodyPr>
          <a:lstStyle/>
          <a:p>
            <a:r>
              <a:rPr lang="en-US" sz="2400" b="1" dirty="0">
                <a:latin typeface="Arial" panose="020B0604020202020204" pitchFamily="34" charset="0"/>
                <a:cs typeface="Arial" panose="020B0604020202020204" pitchFamily="34" charset="0"/>
              </a:rPr>
              <a:t>Not All N1 Patients are at High Risk and Need Longer Treatment</a:t>
            </a:r>
          </a:p>
        </p:txBody>
      </p:sp>
      <p:sp>
        <p:nvSpPr>
          <p:cNvPr id="12" name="TextBox 11">
            <a:extLst>
              <a:ext uri="{FF2B5EF4-FFF2-40B4-BE49-F238E27FC236}">
                <a16:creationId xmlns:a16="http://schemas.microsoft.com/office/drawing/2014/main" id="{3FBBFAC8-DD69-3B4A-AB1A-A7ABF1741E47}"/>
              </a:ext>
            </a:extLst>
          </p:cNvPr>
          <p:cNvSpPr txBox="1"/>
          <p:nvPr/>
        </p:nvSpPr>
        <p:spPr>
          <a:xfrm>
            <a:off x="1489861" y="2449817"/>
            <a:ext cx="4198617" cy="707886"/>
          </a:xfrm>
          <a:prstGeom prst="rect">
            <a:avLst/>
          </a:prstGeom>
          <a:noFill/>
        </p:spPr>
        <p:txBody>
          <a:bodyPr wrap="square" rtlCol="0" anchor="t" anchorCtr="0">
            <a:spAutoFit/>
          </a:bodyPr>
          <a:lstStyle/>
          <a:p>
            <a:pPr marL="0" indent="0" algn="l">
              <a:spcBef>
                <a:spcPts val="0"/>
              </a:spcBef>
              <a:spcAft>
                <a:spcPts val="0"/>
              </a:spcAft>
              <a:buNone/>
            </a:pPr>
            <a:r>
              <a:rPr lang="en-US" sz="2000" kern="0">
                <a:solidFill>
                  <a:schemeClr val="tx1"/>
                </a:solidFill>
                <a:latin typeface="Arial" panose="020B0604020202020204" pitchFamily="34" charset="0"/>
                <a:ea typeface="Roboto" panose="02000000000000000000" pitchFamily="2" charset="0"/>
                <a:cs typeface="Arial" panose="020B0604020202020204" pitchFamily="34" charset="0"/>
              </a:rPr>
              <a:t>In patients assumed to have clinically</a:t>
            </a:r>
            <a:r>
              <a:rPr lang="en-US" sz="2000" b="1" kern="0">
                <a:solidFill>
                  <a:schemeClr val="tx1"/>
                </a:solidFill>
                <a:latin typeface="Arial" panose="020B0604020202020204" pitchFamily="34" charset="0"/>
                <a:ea typeface="Roboto" panose="02000000000000000000" pitchFamily="2" charset="0"/>
                <a:cs typeface="Arial" panose="020B0604020202020204" pitchFamily="34" charset="0"/>
              </a:rPr>
              <a:t> </a:t>
            </a:r>
            <a:r>
              <a:rPr lang="en-US" sz="2000" b="1" kern="0">
                <a:solidFill>
                  <a:schemeClr val="accent1"/>
                </a:solidFill>
                <a:latin typeface="Arial" panose="020B0604020202020204" pitchFamily="34" charset="0"/>
                <a:ea typeface="Roboto" panose="02000000000000000000" pitchFamily="2" charset="0"/>
                <a:cs typeface="Arial" panose="020B0604020202020204" pitchFamily="34" charset="0"/>
              </a:rPr>
              <a:t>HIGH RISK </a:t>
            </a:r>
            <a:r>
              <a:rPr lang="en-US" sz="2000" kern="0">
                <a:solidFill>
                  <a:schemeClr val="tx1"/>
                </a:solidFill>
                <a:latin typeface="Arial" panose="020B0604020202020204" pitchFamily="34" charset="0"/>
                <a:ea typeface="Roboto" panose="02000000000000000000" pitchFamily="2" charset="0"/>
                <a:cs typeface="Arial" panose="020B0604020202020204" pitchFamily="34" charset="0"/>
              </a:rPr>
              <a:t>disease (N1) </a:t>
            </a:r>
            <a:endParaRPr lang="en-US" sz="2000" b="1" kern="0">
              <a:solidFill>
                <a:schemeClr val="tx1"/>
              </a:solidFill>
              <a:latin typeface="Arial" panose="020B0604020202020204" pitchFamily="34" charset="0"/>
              <a:ea typeface="Roboto" panose="02000000000000000000" pitchFamily="2" charset="0"/>
              <a:cs typeface="Arial" panose="020B0604020202020204" pitchFamily="34" charset="0"/>
            </a:endParaRPr>
          </a:p>
        </p:txBody>
      </p:sp>
      <p:grpSp>
        <p:nvGrpSpPr>
          <p:cNvPr id="18" name="Group 17">
            <a:extLst>
              <a:ext uri="{FF2B5EF4-FFF2-40B4-BE49-F238E27FC236}">
                <a16:creationId xmlns:a16="http://schemas.microsoft.com/office/drawing/2014/main" id="{1D6DE41E-CF9F-F44D-B256-B10BF224BCED}"/>
              </a:ext>
            </a:extLst>
          </p:cNvPr>
          <p:cNvGrpSpPr/>
          <p:nvPr/>
        </p:nvGrpSpPr>
        <p:grpSpPr>
          <a:xfrm>
            <a:off x="6108191" y="2057627"/>
            <a:ext cx="3702642" cy="3161200"/>
            <a:chOff x="868680" y="1981201"/>
            <a:chExt cx="3342640" cy="2785532"/>
          </a:xfrm>
        </p:grpSpPr>
        <p:graphicFrame>
          <p:nvGraphicFramePr>
            <p:cNvPr id="19" name="Chart 18">
              <a:extLst>
                <a:ext uri="{FF2B5EF4-FFF2-40B4-BE49-F238E27FC236}">
                  <a16:creationId xmlns:a16="http://schemas.microsoft.com/office/drawing/2014/main" id="{C0F1C03A-4E91-C54E-A706-7BB309FADB42}"/>
                </a:ext>
              </a:extLst>
            </p:cNvPr>
            <p:cNvGraphicFramePr/>
            <p:nvPr/>
          </p:nvGraphicFramePr>
          <p:xfrm>
            <a:off x="868680" y="1981201"/>
            <a:ext cx="3342640" cy="2785532"/>
          </p:xfrm>
          <a:graphic>
            <a:graphicData uri="http://schemas.openxmlformats.org/drawingml/2006/chart">
              <c:chart xmlns:c="http://schemas.openxmlformats.org/drawingml/2006/chart" xmlns:r="http://schemas.openxmlformats.org/officeDocument/2006/relationships" r:id="rId3"/>
            </a:graphicData>
          </a:graphic>
        </p:graphicFrame>
        <p:sp>
          <p:nvSpPr>
            <p:cNvPr id="20" name="Teardrop 19">
              <a:extLst>
                <a:ext uri="{FF2B5EF4-FFF2-40B4-BE49-F238E27FC236}">
                  <a16:creationId xmlns:a16="http://schemas.microsoft.com/office/drawing/2014/main" id="{39875E0F-30C8-754E-9CE2-A13862072004}"/>
                </a:ext>
              </a:extLst>
            </p:cNvPr>
            <p:cNvSpPr/>
            <p:nvPr/>
          </p:nvSpPr>
          <p:spPr bwMode="gray">
            <a:xfrm flipH="1">
              <a:off x="1956815" y="2802465"/>
              <a:ext cx="1180766" cy="1208988"/>
            </a:xfrm>
            <a:prstGeom prst="teardrop">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2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8FCA42F-0337-4944-B5E5-444624278FB8}"/>
                </a:ext>
              </a:extLst>
            </p:cNvPr>
            <p:cNvSpPr txBox="1"/>
            <p:nvPr/>
          </p:nvSpPr>
          <p:spPr>
            <a:xfrm>
              <a:off x="1944846" y="3147633"/>
              <a:ext cx="1180767" cy="461042"/>
            </a:xfrm>
            <a:prstGeom prst="rect">
              <a:avLst/>
            </a:prstGeom>
            <a:noFill/>
          </p:spPr>
          <p:txBody>
            <a:bodyPr wrap="square" rtlCol="0" anchor="t" anchorCtr="0">
              <a:spAutoFit/>
            </a:bodyPr>
            <a:lstStyle/>
            <a:p>
              <a:pPr marL="0" indent="0" algn="ctr">
                <a:spcBef>
                  <a:spcPts val="0"/>
                </a:spcBef>
                <a:spcAft>
                  <a:spcPts val="0"/>
                </a:spcAft>
                <a:buNone/>
              </a:pPr>
              <a:r>
                <a:rPr lang="en-US" sz="2800" b="1" kern="0">
                  <a:solidFill>
                    <a:schemeClr val="accent1"/>
                  </a:solidFill>
                  <a:latin typeface="Arial" panose="020B0604020202020204" pitchFamily="34" charset="0"/>
                  <a:ea typeface="Roboto" panose="02000000000000000000" pitchFamily="2" charset="0"/>
                  <a:cs typeface="Arial" panose="020B0604020202020204" pitchFamily="34" charset="0"/>
                </a:rPr>
                <a:t>22%</a:t>
              </a:r>
            </a:p>
          </p:txBody>
        </p:sp>
      </p:grpSp>
      <p:sp>
        <p:nvSpPr>
          <p:cNvPr id="14" name="TextBox 13">
            <a:extLst>
              <a:ext uri="{FF2B5EF4-FFF2-40B4-BE49-F238E27FC236}">
                <a16:creationId xmlns:a16="http://schemas.microsoft.com/office/drawing/2014/main" id="{8FA81D58-0C5A-2B44-93D7-120EC62EF2E8}"/>
              </a:ext>
            </a:extLst>
          </p:cNvPr>
          <p:cNvSpPr txBox="1"/>
          <p:nvPr/>
        </p:nvSpPr>
        <p:spPr>
          <a:xfrm>
            <a:off x="1479730" y="3253478"/>
            <a:ext cx="4312224" cy="1631216"/>
          </a:xfrm>
          <a:prstGeom prst="rect">
            <a:avLst/>
          </a:prstGeom>
          <a:noFill/>
        </p:spPr>
        <p:txBody>
          <a:bodyPr wrap="square" rtlCol="0" anchor="t" anchorCtr="0">
            <a:spAutoFit/>
          </a:bodyPr>
          <a:lstStyle/>
          <a:p>
            <a:pPr marL="0" indent="0" algn="l">
              <a:spcBef>
                <a:spcPts val="0"/>
              </a:spcBef>
              <a:spcAft>
                <a:spcPts val="0"/>
              </a:spcAft>
              <a:buNone/>
            </a:pPr>
            <a:r>
              <a:rPr lang="en-US" sz="2000"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The BCI Test identified </a:t>
            </a:r>
            <a:r>
              <a:rPr lang="en-US" sz="2000" b="1" kern="0" dirty="0">
                <a:solidFill>
                  <a:schemeClr val="accent1"/>
                </a:solidFill>
                <a:latin typeface="Arial" panose="020B0604020202020204" pitchFamily="34" charset="0"/>
                <a:ea typeface="Roboto" panose="02000000000000000000" pitchFamily="2" charset="0"/>
                <a:cs typeface="Arial" panose="020B0604020202020204" pitchFamily="34" charset="0"/>
              </a:rPr>
              <a:t>22% </a:t>
            </a:r>
            <a:r>
              <a:rPr lang="en-US" sz="2000"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as having </a:t>
            </a:r>
            <a:r>
              <a:rPr lang="en-US" sz="2000" b="1" kern="0" dirty="0">
                <a:solidFill>
                  <a:schemeClr val="accent1"/>
                </a:solidFill>
                <a:latin typeface="Arial" panose="020B0604020202020204" pitchFamily="34" charset="0"/>
                <a:ea typeface="Roboto" panose="02000000000000000000" pitchFamily="2" charset="0"/>
                <a:cs typeface="Arial" panose="020B0604020202020204" pitchFamily="34" charset="0"/>
              </a:rPr>
              <a:t>LIMITED RISK </a:t>
            </a:r>
            <a:r>
              <a:rPr lang="en-US" sz="2000" kern="0" dirty="0">
                <a:solidFill>
                  <a:schemeClr val="tx2"/>
                </a:solidFill>
                <a:latin typeface="Arial" panose="020B0604020202020204" pitchFamily="34" charset="0"/>
                <a:ea typeface="Roboto" panose="02000000000000000000" pitchFamily="2" charset="0"/>
                <a:cs typeface="Arial" panose="020B0604020202020204" pitchFamily="34" charset="0"/>
              </a:rPr>
              <a:t>(</a:t>
            </a:r>
            <a:r>
              <a:rPr lang="en-US" sz="2000"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2.1%) of late distant recurrence</a:t>
            </a:r>
            <a:r>
              <a:rPr lang="en-US" sz="2000" kern="0" baseline="30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1</a:t>
            </a:r>
            <a:r>
              <a:rPr lang="en-US" sz="2000"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 and 69% of those were </a:t>
            </a:r>
            <a:r>
              <a:rPr lang="en-US" sz="2000" b="1" kern="0" dirty="0">
                <a:solidFill>
                  <a:schemeClr val="tx1"/>
                </a:solidFill>
                <a:latin typeface="Arial" panose="020B0604020202020204" pitchFamily="34" charset="0"/>
                <a:ea typeface="Roboto" panose="02000000000000000000" pitchFamily="2" charset="0"/>
                <a:cs typeface="Arial" panose="020B0604020202020204" pitchFamily="34" charset="0"/>
              </a:rPr>
              <a:t>not likely to benefit</a:t>
            </a:r>
            <a:r>
              <a:rPr lang="en-US" sz="2000" b="1" kern="0" dirty="0">
                <a:solidFill>
                  <a:schemeClr val="accent2"/>
                </a:solidFill>
                <a:latin typeface="Arial" panose="020B0604020202020204" pitchFamily="34" charset="0"/>
                <a:ea typeface="Roboto" panose="02000000000000000000" pitchFamily="2" charset="0"/>
                <a:cs typeface="Arial" panose="020B0604020202020204" pitchFamily="34" charset="0"/>
              </a:rPr>
              <a:t> </a:t>
            </a:r>
            <a:r>
              <a:rPr lang="en-US" sz="2000"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from extended endocrine therapy</a:t>
            </a:r>
            <a:r>
              <a:rPr lang="en-US" sz="2000" kern="0" baseline="30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2</a:t>
            </a:r>
          </a:p>
        </p:txBody>
      </p:sp>
      <p:sp>
        <p:nvSpPr>
          <p:cNvPr id="33" name="Rectangle 32">
            <a:extLst>
              <a:ext uri="{FF2B5EF4-FFF2-40B4-BE49-F238E27FC236}">
                <a16:creationId xmlns:a16="http://schemas.microsoft.com/office/drawing/2014/main" id="{B09E61E4-0AFA-BB7F-F04A-F03E6DB22DC2}"/>
              </a:ext>
            </a:extLst>
          </p:cNvPr>
          <p:cNvSpPr/>
          <p:nvPr/>
        </p:nvSpPr>
        <p:spPr bwMode="gray">
          <a:xfrm>
            <a:off x="1525056" y="1469853"/>
            <a:ext cx="4570944" cy="338639"/>
          </a:xfrm>
          <a:prstGeom prst="rect">
            <a:avLst/>
          </a:prstGeom>
          <a:solidFill>
            <a:schemeClr val="accent1"/>
          </a:solidFill>
          <a:ln w="38100" cap="flat" cmpd="sng" algn="ctr">
            <a:solidFill>
              <a:schemeClr val="accent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algn="ctr">
              <a:lnSpc>
                <a:spcPct val="95000"/>
              </a:lnSpc>
            </a:pPr>
            <a:r>
              <a:rPr lang="en-US" sz="1600" b="1">
                <a:solidFill>
                  <a:schemeClr val="bg1"/>
                </a:solidFill>
                <a:latin typeface="Arial" panose="020B0604020202020204" pitchFamily="34" charset="0"/>
                <a:ea typeface="Roboto" panose="02000000000000000000" pitchFamily="2" charset="0"/>
                <a:cs typeface="Arial" panose="020B0604020202020204" pitchFamily="34" charset="0"/>
              </a:rPr>
              <a:t>AVOID OVERTREATMENT</a:t>
            </a:r>
            <a:endParaRPr lang="en-US" sz="1200" b="1" baseline="5000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9CC8AC2E-0C61-4C9F-BD64-A126870AC78E}"/>
              </a:ext>
            </a:extLst>
          </p:cNvPr>
          <p:cNvSpPr txBox="1"/>
          <p:nvPr/>
        </p:nvSpPr>
        <p:spPr>
          <a:xfrm>
            <a:off x="573213" y="6363830"/>
            <a:ext cx="10782300" cy="200055"/>
          </a:xfrm>
          <a:prstGeom prst="rect">
            <a:avLst/>
          </a:prstGeom>
          <a:noFill/>
        </p:spPr>
        <p:txBody>
          <a:bodyPr wrap="square" lIns="91440" tIns="45720" rIns="91440" bIns="45720" rtlCol="0" anchor="t">
            <a:spAutoFit/>
          </a:bodyPr>
          <a:lstStyle/>
          <a:p>
            <a:pPr defTabSz="857250"/>
            <a:r>
              <a:rPr lang="en-US" sz="700" dirty="0">
                <a:solidFill>
                  <a:srgbClr val="A7A8A9"/>
                </a:solidFill>
                <a:latin typeface="Arial"/>
                <a:cs typeface="Arial"/>
              </a:rPr>
              <a:t>1. Zhang Y, et al. Clin Cancer Res.2017;23(23):7217-7224.  </a:t>
            </a:r>
            <a:r>
              <a:rPr lang="en-US" sz="700" dirty="0">
                <a:solidFill>
                  <a:schemeClr val="bg1">
                    <a:lumMod val="65000"/>
                  </a:schemeClr>
                </a:solidFill>
                <a:latin typeface="Arial"/>
                <a:ea typeface="+mn-lt"/>
                <a:cs typeface="Arial"/>
              </a:rPr>
              <a:t>2.</a:t>
            </a:r>
            <a:r>
              <a:rPr lang="en-US" sz="700" dirty="0">
                <a:solidFill>
                  <a:schemeClr val="bg1">
                    <a:lumMod val="65000"/>
                  </a:schemeClr>
                </a:solidFill>
                <a:latin typeface="Arial"/>
                <a:cs typeface="Arial"/>
              </a:rPr>
              <a:t> </a:t>
            </a:r>
            <a:r>
              <a:rPr lang="en-US" sz="700" dirty="0">
                <a:solidFill>
                  <a:srgbClr val="A7A8A9"/>
                </a:solidFill>
                <a:latin typeface="Arial"/>
                <a:cs typeface="Arial"/>
              </a:rPr>
              <a:t>Data on file; pulled from raw, unpublished data in the MGH validation study (Zhang Y, et al. Clin Cancer Res. 2017;23(23):7172-7224).</a:t>
            </a:r>
            <a:endParaRPr lang="en-US" sz="700" dirty="0"/>
          </a:p>
        </p:txBody>
      </p:sp>
    </p:spTree>
    <p:extLst>
      <p:ext uri="{BB962C8B-B14F-4D97-AF65-F5344CB8AC3E}">
        <p14:creationId xmlns:p14="http://schemas.microsoft.com/office/powerpoint/2010/main" val="1896108975"/>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DD0C-B970-3849-89A4-84A8F04A2B66}"/>
              </a:ext>
            </a:extLst>
          </p:cNvPr>
          <p:cNvSpPr>
            <a:spLocks noGrp="1"/>
          </p:cNvSpPr>
          <p:nvPr>
            <p:ph type="title"/>
          </p:nvPr>
        </p:nvSpPr>
        <p:spPr>
          <a:xfrm>
            <a:off x="552201" y="346471"/>
            <a:ext cx="10599996" cy="867930"/>
          </a:xfrm>
        </p:spPr>
        <p:txBody>
          <a:bodyPr>
            <a:normAutofit/>
          </a:bodyPr>
          <a:lstStyle/>
          <a:p>
            <a:r>
              <a:rPr lang="en-US" sz="2400" b="1" dirty="0">
                <a:latin typeface="Arial" panose="020B0604020202020204" pitchFamily="34" charset="0"/>
                <a:ea typeface="Tahoma"/>
                <a:cs typeface="Arial" panose="020B0604020202020204" pitchFamily="34" charset="0"/>
              </a:rPr>
              <a:t>New Larger Study Corroborated the Value of BCI Testing in Identifying N1 Patients at Low Risk of Late Distant Recurrence (DR)</a:t>
            </a:r>
            <a:endParaRPr lang="en-US" sz="24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FBBFAC8-DD69-3B4A-AB1A-A7ABF1741E47}"/>
              </a:ext>
            </a:extLst>
          </p:cNvPr>
          <p:cNvSpPr txBox="1"/>
          <p:nvPr/>
        </p:nvSpPr>
        <p:spPr>
          <a:xfrm>
            <a:off x="617248" y="2593790"/>
            <a:ext cx="4198617" cy="1631216"/>
          </a:xfrm>
          <a:prstGeom prst="rect">
            <a:avLst/>
          </a:prstGeom>
          <a:noFill/>
        </p:spPr>
        <p:txBody>
          <a:bodyPr wrap="square" lIns="91440" tIns="45720" rIns="91440" bIns="45720" rtlCol="0" anchor="t" anchorCtr="0">
            <a:spAutoFit/>
          </a:bodyPr>
          <a:lstStyle/>
          <a:p>
            <a:pPr algn="l"/>
            <a:r>
              <a:rPr lang="en-US" sz="2000" kern="0" dirty="0">
                <a:solidFill>
                  <a:schemeClr val="tx1"/>
                </a:solidFill>
                <a:latin typeface="Arial" panose="020B0604020202020204" pitchFamily="34" charset="0"/>
                <a:ea typeface="Roboto" panose="02000000000000000000" pitchFamily="2" charset="0"/>
                <a:cs typeface="Arial" panose="020B0604020202020204" pitchFamily="34" charset="0"/>
              </a:rPr>
              <a:t>In a study of over 1,600 N1 patients in the TEAM trial, </a:t>
            </a:r>
            <a:r>
              <a:rPr lang="en-US" sz="2000" kern="0">
                <a:latin typeface="Arial" panose="020B0604020202020204" pitchFamily="34" charset="0"/>
                <a:ea typeface="Roboto" panose="02000000000000000000" pitchFamily="2" charset="0"/>
                <a:cs typeface="Arial" panose="020B0604020202020204" pitchFamily="34" charset="0"/>
              </a:rPr>
              <a:t>t</a:t>
            </a:r>
            <a:r>
              <a:rPr lang="en-US" sz="2000" kern="0">
                <a:solidFill>
                  <a:schemeClr val="tx1"/>
                </a:solidFill>
                <a:latin typeface="Arial" panose="020B0604020202020204" pitchFamily="34" charset="0"/>
                <a:ea typeface="Roboto" panose="02000000000000000000" pitchFamily="2" charset="0"/>
                <a:cs typeface="Arial" panose="020B0604020202020204" pitchFamily="34" charset="0"/>
              </a:rPr>
              <a:t>he </a:t>
            </a:r>
            <a:r>
              <a:rPr lang="en-US" sz="2000" kern="0" dirty="0">
                <a:solidFill>
                  <a:schemeClr val="tx1"/>
                </a:solidFill>
                <a:latin typeface="Arial" panose="020B0604020202020204" pitchFamily="34" charset="0"/>
                <a:ea typeface="Roboto" panose="02000000000000000000" pitchFamily="2" charset="0"/>
                <a:cs typeface="Arial" panose="020B0604020202020204" pitchFamily="34" charset="0"/>
              </a:rPr>
              <a:t>BCI</a:t>
            </a:r>
            <a:r>
              <a:rPr lang="en-US" sz="2000" kern="0">
                <a:solidFill>
                  <a:schemeClr val="tx1"/>
                </a:solidFill>
                <a:latin typeface="Arial" panose="020B0604020202020204" pitchFamily="34" charset="0"/>
                <a:ea typeface="Roboto" panose="02000000000000000000" pitchFamily="2" charset="0"/>
                <a:cs typeface="Arial" panose="020B0604020202020204" pitchFamily="34" charset="0"/>
              </a:rPr>
              <a:t> Test</a:t>
            </a:r>
            <a:r>
              <a:rPr lang="en-US" sz="2000" kern="0" dirty="0">
                <a:solidFill>
                  <a:schemeClr val="tx1"/>
                </a:solidFill>
                <a:latin typeface="Arial" panose="020B0604020202020204" pitchFamily="34" charset="0"/>
                <a:ea typeface="Roboto" panose="02000000000000000000" pitchFamily="2" charset="0"/>
                <a:cs typeface="Arial" panose="020B0604020202020204" pitchFamily="34" charset="0"/>
              </a:rPr>
              <a:t> identified </a:t>
            </a:r>
            <a:r>
              <a:rPr lang="en-US" sz="2000" b="1" kern="0" dirty="0">
                <a:solidFill>
                  <a:schemeClr val="accent1"/>
                </a:solidFill>
                <a:latin typeface="Arial" panose="020B0604020202020204" pitchFamily="34" charset="0"/>
                <a:ea typeface="Roboto" panose="02000000000000000000" pitchFamily="2" charset="0"/>
                <a:cs typeface="Arial" panose="020B0604020202020204" pitchFamily="34" charset="0"/>
              </a:rPr>
              <a:t>21% as being at low risk</a:t>
            </a:r>
            <a:r>
              <a:rPr lang="en-US" sz="2000" kern="0" dirty="0">
                <a:solidFill>
                  <a:schemeClr val="tx1"/>
                </a:solidFill>
                <a:latin typeface="Arial" panose="020B0604020202020204" pitchFamily="34" charset="0"/>
                <a:ea typeface="Roboto" panose="02000000000000000000" pitchFamily="2" charset="0"/>
                <a:cs typeface="Arial" panose="020B0604020202020204" pitchFamily="34" charset="0"/>
              </a:rPr>
              <a:t> of late distant recurrence</a:t>
            </a:r>
            <a:endParaRPr lang="en-US" dirty="0">
              <a:solidFill>
                <a:schemeClr val="tx1"/>
              </a:solidFill>
              <a:latin typeface="Arial" panose="020B0604020202020204" pitchFamily="34" charset="0"/>
              <a:ea typeface="Roboto" panose="02000000000000000000" pitchFamily="2" charset="0"/>
              <a:cs typeface="Arial" panose="020B0604020202020204" pitchFamily="34" charset="0"/>
            </a:endParaRPr>
          </a:p>
          <a:p>
            <a:pPr>
              <a:spcBef>
                <a:spcPts val="0"/>
              </a:spcBef>
              <a:spcAft>
                <a:spcPts val="0"/>
              </a:spcAft>
            </a:pPr>
            <a:endParaRPr lang="en-US" sz="2000" kern="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9CC8AC2E-0C61-4C9F-BD64-A126870AC78E}"/>
              </a:ext>
            </a:extLst>
          </p:cNvPr>
          <p:cNvSpPr txBox="1"/>
          <p:nvPr/>
        </p:nvSpPr>
        <p:spPr>
          <a:xfrm>
            <a:off x="369897" y="6472325"/>
            <a:ext cx="10782300" cy="200055"/>
          </a:xfrm>
          <a:prstGeom prst="rect">
            <a:avLst/>
          </a:prstGeom>
          <a:noFill/>
        </p:spPr>
        <p:txBody>
          <a:bodyPr wrap="square" lIns="91440" tIns="45720" rIns="91440" bIns="45720" rtlCol="0" anchor="t">
            <a:spAutoFit/>
          </a:bodyPr>
          <a:lstStyle/>
          <a:p>
            <a:pPr defTabSz="857250"/>
            <a:r>
              <a:rPr lang="en-US" sz="700" dirty="0">
                <a:solidFill>
                  <a:schemeClr val="bg1">
                    <a:lumMod val="65000"/>
                  </a:schemeClr>
                </a:solidFill>
                <a:latin typeface="Arial"/>
                <a:ea typeface="ＭＳ Ｐゴシック"/>
                <a:cs typeface="Arial"/>
              </a:rPr>
              <a:t>Bartlett JMS, et al. Clin Cancer Res. 2024; 30(8):1509-1517.</a:t>
            </a:r>
            <a:endParaRPr lang="en-US" sz="700" dirty="0">
              <a:solidFill>
                <a:schemeClr val="bg1">
                  <a:lumMod val="65000"/>
                </a:schemeClr>
              </a:solidFill>
              <a:latin typeface="Arial"/>
              <a:ea typeface="Verdana" panose="020B0604030504040204" pitchFamily="34" charset="0"/>
              <a:cs typeface="Arial"/>
            </a:endParaRPr>
          </a:p>
        </p:txBody>
      </p:sp>
      <p:pic>
        <p:nvPicPr>
          <p:cNvPr id="15" name="Picture 14" descr="A graph of a patient&#10;&#10;Description automatically generated">
            <a:extLst>
              <a:ext uri="{FF2B5EF4-FFF2-40B4-BE49-F238E27FC236}">
                <a16:creationId xmlns:a16="http://schemas.microsoft.com/office/drawing/2014/main" id="{3739C846-45D2-1544-5425-A791E79AC9C8}"/>
              </a:ext>
            </a:extLst>
          </p:cNvPr>
          <p:cNvPicPr>
            <a:picLocks noChangeAspect="1"/>
          </p:cNvPicPr>
          <p:nvPr/>
        </p:nvPicPr>
        <p:blipFill rotWithShape="1">
          <a:blip r:embed="rId3"/>
          <a:srcRect t="3114" r="2934" b="7664"/>
          <a:stretch/>
        </p:blipFill>
        <p:spPr>
          <a:xfrm>
            <a:off x="5490084" y="1652020"/>
            <a:ext cx="4527384" cy="4053935"/>
          </a:xfrm>
          <a:prstGeom prst="rect">
            <a:avLst/>
          </a:prstGeom>
          <a:ln>
            <a:solidFill>
              <a:schemeClr val="accent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D3EC8AA-BC5F-D6A5-303F-49AFA543A7FA}"/>
              </a:ext>
            </a:extLst>
          </p:cNvPr>
          <p:cNvSpPr txBox="1"/>
          <p:nvPr/>
        </p:nvSpPr>
        <p:spPr>
          <a:xfrm>
            <a:off x="8884508" y="4610132"/>
            <a:ext cx="1132960" cy="492443"/>
          </a:xfrm>
          <a:prstGeom prst="rect">
            <a:avLst/>
          </a:prstGeom>
          <a:solidFill>
            <a:schemeClr val="bg1"/>
          </a:solidFill>
        </p:spPr>
        <p:txBody>
          <a:bodyPr wrap="square" rtlCol="0" anchor="t" anchorCtr="0">
            <a:spAutoFit/>
          </a:bodyPr>
          <a:lstStyle/>
          <a:p>
            <a:pPr marL="0" indent="0" algn="r">
              <a:spcBef>
                <a:spcPts val="0"/>
              </a:spcBef>
              <a:spcAft>
                <a:spcPts val="0"/>
              </a:spcAft>
              <a:buNone/>
            </a:pPr>
            <a:r>
              <a:rPr lang="en-US" sz="1300" b="1" kern="0">
                <a:solidFill>
                  <a:schemeClr val="tx1"/>
                </a:solidFill>
                <a:latin typeface="Arial" panose="020B0604020202020204" pitchFamily="34" charset="0"/>
                <a:ea typeface="Roboto" panose="02000000000000000000" pitchFamily="2" charset="0"/>
                <a:cs typeface="Arial" panose="020B0604020202020204" pitchFamily="34" charset="0"/>
              </a:rPr>
              <a:t>Risk of Late </a:t>
            </a:r>
            <a:r>
              <a:rPr lang="en-US" sz="1300" b="1" u="sng" kern="0">
                <a:solidFill>
                  <a:schemeClr val="tx1"/>
                </a:solidFill>
                <a:latin typeface="Arial" panose="020B0604020202020204" pitchFamily="34" charset="0"/>
                <a:ea typeface="Roboto" panose="02000000000000000000" pitchFamily="2" charset="0"/>
                <a:cs typeface="Arial" panose="020B0604020202020204" pitchFamily="34" charset="0"/>
              </a:rPr>
              <a:t>DR at 10y</a:t>
            </a:r>
          </a:p>
        </p:txBody>
      </p:sp>
    </p:spTree>
    <p:extLst>
      <p:ext uri="{BB962C8B-B14F-4D97-AF65-F5344CB8AC3E}">
        <p14:creationId xmlns:p14="http://schemas.microsoft.com/office/powerpoint/2010/main" val="3124385778"/>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9F791D-0AFC-46FB-B522-69D1AB3ABD27}"/>
              </a:ext>
            </a:extLst>
          </p:cNvPr>
          <p:cNvGrpSpPr/>
          <p:nvPr/>
        </p:nvGrpSpPr>
        <p:grpSpPr>
          <a:xfrm>
            <a:off x="5749290" y="1682192"/>
            <a:ext cx="4619031" cy="3998517"/>
            <a:chOff x="4249638" y="1211740"/>
            <a:chExt cx="3624547" cy="3689827"/>
          </a:xfrm>
          <a:solidFill>
            <a:schemeClr val="bg1"/>
          </a:solidFill>
          <a:effectLst/>
        </p:grpSpPr>
        <p:pic>
          <p:nvPicPr>
            <p:cNvPr id="5" name="Picture 4">
              <a:extLst>
                <a:ext uri="{FF2B5EF4-FFF2-40B4-BE49-F238E27FC236}">
                  <a16:creationId xmlns:a16="http://schemas.microsoft.com/office/drawing/2014/main" id="{932AAEBB-7886-475B-B78D-1D5A27E5CB50}"/>
                </a:ext>
              </a:extLst>
            </p:cNvPr>
            <p:cNvPicPr>
              <a:picLocks noChangeAspect="1"/>
            </p:cNvPicPr>
            <p:nvPr/>
          </p:nvPicPr>
          <p:blipFill rotWithShape="1">
            <a:blip r:embed="rId3"/>
            <a:srcRect l="33271" r="32295" b="49731"/>
            <a:stretch/>
          </p:blipFill>
          <p:spPr>
            <a:xfrm>
              <a:off x="4249638" y="1211740"/>
              <a:ext cx="3624547" cy="3689827"/>
            </a:xfrm>
            <a:prstGeom prst="rect">
              <a:avLst/>
            </a:prstGeom>
            <a:grpFill/>
            <a:ln>
              <a:solidFill>
                <a:schemeClr val="accent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C45192A7-9061-4621-97FF-342EFF3ECA11}"/>
                </a:ext>
              </a:extLst>
            </p:cNvPr>
            <p:cNvSpPr txBox="1"/>
            <p:nvPr/>
          </p:nvSpPr>
          <p:spPr>
            <a:xfrm>
              <a:off x="5262636" y="2857842"/>
              <a:ext cx="1306412" cy="397622"/>
            </a:xfrm>
            <a:prstGeom prst="rect">
              <a:avLst/>
            </a:prstGeom>
            <a:grpFill/>
            <a:ln>
              <a:solidFill>
                <a:schemeClr val="bg1"/>
              </a:solidFill>
            </a:ln>
          </p:spPr>
          <p:txBody>
            <a:bodyPr wrap="square" rtlCol="0" anchor="t" anchorCtr="0">
              <a:spAutoFit/>
            </a:bodyPr>
            <a:lstStyle/>
            <a:p>
              <a:pPr defTabSz="685800">
                <a:defRPr/>
              </a:pPr>
              <a:r>
                <a:rPr lang="en-US" sz="1100" b="1" kern="0" dirty="0">
                  <a:latin typeface="Arial" panose="020B0604020202020204" pitchFamily="34" charset="0"/>
                  <a:ea typeface="Tahoma" panose="020B0604030504040204" pitchFamily="34" charset="0"/>
                  <a:cs typeface="Arial" panose="020B0604020202020204" pitchFamily="34" charset="0"/>
                </a:rPr>
                <a:t>HR: 1.13 (0.55-2.31)</a:t>
              </a:r>
            </a:p>
            <a:p>
              <a:pPr defTabSz="685800">
                <a:defRPr/>
              </a:pPr>
              <a:r>
                <a:rPr lang="en-US" sz="1100" b="1" kern="0" dirty="0">
                  <a:latin typeface="Arial" panose="020B0604020202020204" pitchFamily="34" charset="0"/>
                  <a:ea typeface="Tahoma" panose="020B0604030504040204" pitchFamily="34" charset="0"/>
                  <a:cs typeface="Arial" panose="020B0604020202020204" pitchFamily="34" charset="0"/>
                </a:rPr>
                <a:t>P=0.7418</a:t>
              </a:r>
            </a:p>
          </p:txBody>
        </p:sp>
        <p:sp>
          <p:nvSpPr>
            <p:cNvPr id="7" name="TextBox 6">
              <a:extLst>
                <a:ext uri="{FF2B5EF4-FFF2-40B4-BE49-F238E27FC236}">
                  <a16:creationId xmlns:a16="http://schemas.microsoft.com/office/drawing/2014/main" id="{95F8A8C8-B48D-4131-AF0B-D1D8A75121EB}"/>
                </a:ext>
              </a:extLst>
            </p:cNvPr>
            <p:cNvSpPr txBox="1"/>
            <p:nvPr/>
          </p:nvSpPr>
          <p:spPr>
            <a:xfrm>
              <a:off x="6791655" y="2414861"/>
              <a:ext cx="717356" cy="284016"/>
            </a:xfrm>
            <a:prstGeom prst="rect">
              <a:avLst/>
            </a:prstGeom>
            <a:grpFill/>
            <a:ln>
              <a:solidFill>
                <a:schemeClr val="bg1"/>
              </a:solidFill>
            </a:ln>
          </p:spPr>
          <p:txBody>
            <a:bodyPr wrap="square" rtlCol="0" anchor="t" anchorCtr="0">
              <a:spAutoFit/>
            </a:bodyPr>
            <a:lstStyle/>
            <a:p>
              <a:pPr defTabSz="685800">
                <a:defRPr/>
              </a:pPr>
              <a:r>
                <a:rPr lang="en-US" sz="1400" b="1" kern="0" dirty="0">
                  <a:solidFill>
                    <a:srgbClr val="002060"/>
                  </a:solidFill>
                  <a:latin typeface="Arial" panose="020B0604020202020204" pitchFamily="34" charset="0"/>
                  <a:ea typeface="Tahoma" panose="020B0604030504040204" pitchFamily="34" charset="0"/>
                  <a:cs typeface="Arial" panose="020B0604020202020204" pitchFamily="34" charset="0"/>
                </a:rPr>
                <a:t>-</a:t>
              </a:r>
              <a:r>
                <a:rPr lang="en-US" sz="1400" kern="0" dirty="0">
                  <a:solidFill>
                    <a:srgbClr val="002060"/>
                  </a:solidFill>
                  <a:latin typeface="Arial" panose="020B0604020202020204" pitchFamily="34" charset="0"/>
                  <a:ea typeface="Tahoma" panose="020B0604030504040204" pitchFamily="34" charset="0"/>
                  <a:cs typeface="Arial" panose="020B0604020202020204" pitchFamily="34" charset="0"/>
                </a:rPr>
                <a:t>3.7%</a:t>
              </a:r>
            </a:p>
          </p:txBody>
        </p:sp>
      </p:grpSp>
      <p:sp>
        <p:nvSpPr>
          <p:cNvPr id="2" name="Title 1">
            <a:extLst>
              <a:ext uri="{FF2B5EF4-FFF2-40B4-BE49-F238E27FC236}">
                <a16:creationId xmlns:a16="http://schemas.microsoft.com/office/drawing/2014/main" id="{5EF6A508-A081-4811-B47E-DE48671FD574}"/>
              </a:ext>
            </a:extLst>
          </p:cNvPr>
          <p:cNvSpPr>
            <a:spLocks noGrp="1"/>
          </p:cNvSpPr>
          <p:nvPr>
            <p:ph type="title"/>
          </p:nvPr>
        </p:nvSpPr>
        <p:spPr>
          <a:xfrm>
            <a:off x="566290" y="414797"/>
            <a:ext cx="10607678" cy="757130"/>
          </a:xfrm>
        </p:spPr>
        <p:txBody>
          <a:bodyPr/>
          <a:lstStyle/>
          <a:p>
            <a:r>
              <a:rPr lang="en-US" sz="2400" b="1" dirty="0">
                <a:latin typeface="Arial" panose="020B0604020202020204" pitchFamily="34" charset="0"/>
                <a:cs typeface="Arial" panose="020B0604020202020204" pitchFamily="34" charset="0"/>
              </a:rPr>
              <a:t>BCI </a:t>
            </a:r>
            <a:r>
              <a:rPr lang="en-US" sz="2400" b="1">
                <a:latin typeface="Arial" panose="020B0604020202020204" pitchFamily="34" charset="0"/>
                <a:cs typeface="Arial" panose="020B0604020202020204" pitchFamily="34" charset="0"/>
              </a:rPr>
              <a:t>Testing </a:t>
            </a:r>
            <a:r>
              <a:rPr lang="en-US" sz="2400" b="1" dirty="0">
                <a:latin typeface="Arial" panose="020B0604020202020204" pitchFamily="34" charset="0"/>
                <a:cs typeface="Arial" panose="020B0604020202020204" pitchFamily="34" charset="0"/>
              </a:rPr>
              <a:t>Identified Patients with </a:t>
            </a:r>
            <a:r>
              <a:rPr lang="en-US" sz="2400" b="1">
                <a:latin typeface="Arial" panose="020B0604020202020204" pitchFamily="34" charset="0"/>
                <a:cs typeface="Arial" panose="020B0604020202020204" pitchFamily="34" charset="0"/>
              </a:rPr>
              <a:t>High-Risk</a:t>
            </a:r>
            <a:r>
              <a:rPr lang="en-US" sz="2400" b="1" dirty="0">
                <a:latin typeface="Arial" panose="020B0604020202020204" pitchFamily="34" charset="0"/>
                <a:cs typeface="Arial" panose="020B0604020202020204" pitchFamily="34" charset="0"/>
              </a:rPr>
              <a:t> Clinical Features Who Experienced No Benefit from a Full 10 Years of Therapy </a:t>
            </a:r>
          </a:p>
        </p:txBody>
      </p:sp>
      <p:sp>
        <p:nvSpPr>
          <p:cNvPr id="13" name="Content Placeholder 12">
            <a:extLst>
              <a:ext uri="{FF2B5EF4-FFF2-40B4-BE49-F238E27FC236}">
                <a16:creationId xmlns:a16="http://schemas.microsoft.com/office/drawing/2014/main" id="{7124E434-137D-49F8-84BC-7A466B8FEB7F}"/>
              </a:ext>
            </a:extLst>
          </p:cNvPr>
          <p:cNvSpPr>
            <a:spLocks noGrp="1"/>
          </p:cNvSpPr>
          <p:nvPr>
            <p:ph idx="1"/>
          </p:nvPr>
        </p:nvSpPr>
        <p:spPr>
          <a:xfrm>
            <a:off x="639876" y="2865841"/>
            <a:ext cx="3953895" cy="1631216"/>
          </a:xfrm>
        </p:spPr>
        <p:txBody>
          <a:bodyPr>
            <a:normAutofit/>
          </a:bodyPr>
          <a:lstStyle/>
          <a:p>
            <a:pPr marL="0" indent="0">
              <a:lnSpc>
                <a:spcPct val="100000"/>
              </a:lnSpc>
              <a:spcBef>
                <a:spcPts val="0"/>
              </a:spcBef>
              <a:spcAft>
                <a:spcPts val="0"/>
              </a:spcAft>
              <a:buNone/>
            </a:pPr>
            <a:r>
              <a:rPr lang="en-US" sz="2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The BCI Test identified </a:t>
            </a:r>
            <a:r>
              <a:rPr lang="en-US" sz="2000" b="1"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54.1% </a:t>
            </a:r>
            <a:r>
              <a:rPr lang="en-US" sz="2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of </a:t>
            </a:r>
            <a:r>
              <a:rPr lang="en-US" sz="2000" dirty="0">
                <a:solidFill>
                  <a:schemeClr val="tx1"/>
                </a:solidFill>
                <a:latin typeface="Arial" panose="020B0604020202020204" pitchFamily="34" charset="0"/>
                <a:ea typeface="Roboto" panose="02000000000000000000" pitchFamily="2" charset="0"/>
                <a:cs typeface="Arial" panose="020B0604020202020204" pitchFamily="34" charset="0"/>
              </a:rPr>
              <a:t>patients</a:t>
            </a:r>
            <a:r>
              <a:rPr lang="en-US" sz="2000" b="1" dirty="0">
                <a:solidFill>
                  <a:schemeClr val="accent1"/>
                </a:solidFill>
                <a:latin typeface="Arial" panose="020B0604020202020204" pitchFamily="34" charset="0"/>
                <a:ea typeface="Roboto" panose="02000000000000000000" pitchFamily="2" charset="0"/>
                <a:cs typeface="Arial" panose="020B0604020202020204" pitchFamily="34" charset="0"/>
              </a:rPr>
              <a:t> </a:t>
            </a:r>
            <a:r>
              <a:rPr lang="en-US" sz="2000" dirty="0">
                <a:solidFill>
                  <a:schemeClr val="tx1"/>
                </a:solidFill>
                <a:latin typeface="Arial" panose="020B0604020202020204" pitchFamily="34" charset="0"/>
                <a:ea typeface="Roboto" panose="02000000000000000000" pitchFamily="2" charset="0"/>
                <a:cs typeface="Arial" panose="020B0604020202020204" pitchFamily="34" charset="0"/>
              </a:rPr>
              <a:t>with</a:t>
            </a:r>
            <a:r>
              <a:rPr lang="en-US" sz="2000" b="1" dirty="0">
                <a:solidFill>
                  <a:schemeClr val="accent1"/>
                </a:solidFill>
                <a:latin typeface="Arial" panose="020B0604020202020204" pitchFamily="34" charset="0"/>
                <a:ea typeface="Roboto" panose="02000000000000000000" pitchFamily="2" charset="0"/>
                <a:cs typeface="Arial" panose="020B0604020202020204" pitchFamily="34" charset="0"/>
              </a:rPr>
              <a:t> high-risk clinical features </a:t>
            </a:r>
            <a:r>
              <a:rPr lang="en-US" sz="2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who experienced </a:t>
            </a:r>
            <a:r>
              <a:rPr lang="en-US" sz="2000" b="1" dirty="0">
                <a:solidFill>
                  <a:schemeClr val="accent1"/>
                </a:solidFill>
                <a:latin typeface="Arial" panose="020B0604020202020204" pitchFamily="34" charset="0"/>
                <a:ea typeface="Roboto" panose="02000000000000000000" pitchFamily="2" charset="0"/>
                <a:cs typeface="Arial" panose="020B0604020202020204" pitchFamily="34" charset="0"/>
              </a:rPr>
              <a:t>no benefit </a:t>
            </a:r>
            <a:r>
              <a:rPr lang="en-US" sz="2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from a full 10 years of therapy (p=0.7418)</a:t>
            </a:r>
          </a:p>
        </p:txBody>
      </p:sp>
      <p:sp>
        <p:nvSpPr>
          <p:cNvPr id="8" name="TextBox 7">
            <a:extLst>
              <a:ext uri="{FF2B5EF4-FFF2-40B4-BE49-F238E27FC236}">
                <a16:creationId xmlns:a16="http://schemas.microsoft.com/office/drawing/2014/main" id="{65616278-12DA-FF1F-7F53-1264F56F685F}"/>
              </a:ext>
            </a:extLst>
          </p:cNvPr>
          <p:cNvSpPr txBox="1"/>
          <p:nvPr/>
        </p:nvSpPr>
        <p:spPr>
          <a:xfrm>
            <a:off x="390333" y="6443203"/>
            <a:ext cx="6937336" cy="200055"/>
          </a:xfrm>
          <a:prstGeom prst="rect">
            <a:avLst/>
          </a:prstGeom>
          <a:noFill/>
        </p:spPr>
        <p:txBody>
          <a:bodyPr wrap="square" lIns="91440" tIns="45720" rIns="91440" bIns="45720" rtlCol="0" anchor="t">
            <a:spAutoFit/>
          </a:bodyPr>
          <a:lstStyle/>
          <a:p>
            <a:pPr algn="l">
              <a:defRPr/>
            </a:pPr>
            <a:r>
              <a:rPr lang="en-US" sz="700" dirty="0">
                <a:solidFill>
                  <a:schemeClr val="bg1">
                    <a:lumMod val="65000"/>
                  </a:schemeClr>
                </a:solidFill>
                <a:latin typeface="Arial" panose="020B0604020202020204" pitchFamily="34" charset="0"/>
                <a:cs typeface="Arial" panose="020B0604020202020204" pitchFamily="34" charset="0"/>
              </a:rPr>
              <a:t>Noordhoek I, et al. Clin Cancer Res. 2021;27(1):311-319.</a:t>
            </a:r>
          </a:p>
        </p:txBody>
      </p:sp>
    </p:spTree>
    <p:extLst>
      <p:ext uri="{BB962C8B-B14F-4D97-AF65-F5344CB8AC3E}">
        <p14:creationId xmlns:p14="http://schemas.microsoft.com/office/powerpoint/2010/main" val="3604251575"/>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8126473A-E852-7A4B-881B-79E92EFFB60E}"/>
              </a:ext>
            </a:extLst>
          </p:cNvPr>
          <p:cNvSpPr txBox="1"/>
          <p:nvPr/>
        </p:nvSpPr>
        <p:spPr>
          <a:xfrm>
            <a:off x="565231" y="466140"/>
            <a:ext cx="11061538" cy="542278"/>
          </a:xfrm>
          <a:prstGeom prst="round2DiagRect">
            <a:avLst>
              <a:gd name="adj1" fmla="val 50000"/>
              <a:gd name="adj2" fmla="val 0"/>
            </a:avLst>
          </a:prstGeom>
          <a:no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a:lnSpc>
                <a:spcPct val="95000"/>
              </a:lnSpc>
              <a:defRPr sz="1600" b="1">
                <a:solidFill>
                  <a:schemeClr val="bg1"/>
                </a:solidFill>
                <a:latin typeface="+mn-lt"/>
                <a:ea typeface="Tahoma" panose="020B0604030504040204" pitchFamily="34" charset="0"/>
                <a:cs typeface="Tahoma" panose="020B0604030504040204" pitchFamily="34" charset="0"/>
              </a:defRPr>
            </a:lvl1pPr>
          </a:lstStyle>
          <a:p>
            <a:pPr algn="l"/>
            <a:r>
              <a:rPr lang="en-US" sz="2400" dirty="0">
                <a:solidFill>
                  <a:schemeClr val="tx1"/>
                </a:solidFill>
                <a:latin typeface="Arial" panose="020B0604020202020204" pitchFamily="34" charset="0"/>
                <a:cs typeface="Arial" panose="020B0604020202020204" pitchFamily="34" charset="0"/>
              </a:rPr>
              <a:t>N+ Patients Identified as “No” (H/I Low) Experienced No Benefit from Extended Endocrine Therapy in the Trans-</a:t>
            </a:r>
            <a:r>
              <a:rPr lang="en-US" sz="2400" dirty="0" err="1">
                <a:solidFill>
                  <a:schemeClr val="tx1"/>
                </a:solidFill>
                <a:latin typeface="Arial" panose="020B0604020202020204" pitchFamily="34" charset="0"/>
                <a:cs typeface="Arial" panose="020B0604020202020204" pitchFamily="34" charset="0"/>
              </a:rPr>
              <a:t>aTTom</a:t>
            </a:r>
            <a:r>
              <a:rPr lang="en-US" sz="2400" dirty="0">
                <a:solidFill>
                  <a:schemeClr val="tx1"/>
                </a:solidFill>
                <a:latin typeface="Arial" panose="020B0604020202020204" pitchFamily="34" charset="0"/>
                <a:cs typeface="Arial" panose="020B0604020202020204" pitchFamily="34" charset="0"/>
              </a:rPr>
              <a:t> Study</a:t>
            </a:r>
          </a:p>
        </p:txBody>
      </p:sp>
      <p:sp>
        <p:nvSpPr>
          <p:cNvPr id="47" name="TextBox 46">
            <a:extLst>
              <a:ext uri="{FF2B5EF4-FFF2-40B4-BE49-F238E27FC236}">
                <a16:creationId xmlns:a16="http://schemas.microsoft.com/office/drawing/2014/main" id="{D1449AE3-6857-4F19-9DA3-14908145C698}"/>
              </a:ext>
            </a:extLst>
          </p:cNvPr>
          <p:cNvSpPr txBox="1"/>
          <p:nvPr/>
        </p:nvSpPr>
        <p:spPr>
          <a:xfrm>
            <a:off x="308427" y="6498576"/>
            <a:ext cx="6835367" cy="292388"/>
          </a:xfrm>
          <a:prstGeom prst="rect">
            <a:avLst/>
          </a:prstGeom>
          <a:noFill/>
        </p:spPr>
        <p:txBody>
          <a:bodyPr wrap="square" lIns="91440" tIns="45720" rIns="91440" bIns="45720" rtlCol="0" anchor="t">
            <a:spAutoFit/>
          </a:bodyPr>
          <a:lstStyle/>
          <a:p>
            <a:r>
              <a:rPr lang="en-US" sz="700" dirty="0">
                <a:solidFill>
                  <a:schemeClr val="bg1">
                    <a:lumMod val="65000"/>
                  </a:schemeClr>
                </a:solidFill>
                <a:latin typeface="Arial"/>
                <a:cs typeface="Arial"/>
              </a:rPr>
              <a:t>Bartlett JMS, et al. Clinical Cancer Res. 2022; 28(9):1871-1880</a:t>
            </a:r>
            <a:r>
              <a:rPr lang="en-US" sz="600" dirty="0">
                <a:solidFill>
                  <a:schemeClr val="bg1">
                    <a:lumMod val="65000"/>
                  </a:schemeClr>
                </a:solidFill>
                <a:latin typeface="Arial"/>
                <a:cs typeface="Arial"/>
              </a:rPr>
              <a:t>.</a:t>
            </a:r>
          </a:p>
          <a:p>
            <a:pPr algn="l"/>
            <a:endParaRPr lang="en-US" sz="600" dirty="0">
              <a:solidFill>
                <a:schemeClr val="bg1">
                  <a:lumMod val="6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356648F-90F3-C345-AA0C-26473C648E0B}"/>
              </a:ext>
            </a:extLst>
          </p:cNvPr>
          <p:cNvSpPr txBox="1"/>
          <p:nvPr/>
        </p:nvSpPr>
        <p:spPr>
          <a:xfrm>
            <a:off x="807475" y="3040584"/>
            <a:ext cx="3529796"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b="0" dirty="0">
                <a:solidFill>
                  <a:schemeClr val="tx1"/>
                </a:solidFill>
                <a:latin typeface="Arial" panose="020B0604020202020204" pitchFamily="34" charset="0"/>
                <a:ea typeface="Roboto" panose="02000000000000000000" pitchFamily="2" charset="0"/>
                <a:cs typeface="Arial" panose="020B0604020202020204" pitchFamily="34" charset="0"/>
              </a:rPr>
              <a:t>Absolute Benefit from Extended Endocrine Treatment</a:t>
            </a:r>
          </a:p>
        </p:txBody>
      </p:sp>
      <p:sp>
        <p:nvSpPr>
          <p:cNvPr id="4" name="TextBox 3">
            <a:extLst>
              <a:ext uri="{FF2B5EF4-FFF2-40B4-BE49-F238E27FC236}">
                <a16:creationId xmlns:a16="http://schemas.microsoft.com/office/drawing/2014/main" id="{53518097-387C-F287-4C07-711820224E48}"/>
              </a:ext>
            </a:extLst>
          </p:cNvPr>
          <p:cNvSpPr txBox="1"/>
          <p:nvPr/>
        </p:nvSpPr>
        <p:spPr>
          <a:xfrm>
            <a:off x="1650094" y="3438938"/>
            <a:ext cx="2156360" cy="707886"/>
          </a:xfrm>
          <a:prstGeom prst="rect">
            <a:avLst/>
          </a:prstGeom>
          <a:noFill/>
        </p:spPr>
        <p:txBody>
          <a:bodyPr wrap="none" rtlCol="0" anchor="t" anchorCtr="0">
            <a:spAutoFit/>
          </a:bodyPr>
          <a:lstStyle/>
          <a:p>
            <a:pPr algn="l"/>
            <a:endParaRPr lang="en-US" sz="2000" dirty="0">
              <a:latin typeface="Arial" panose="020B0604020202020204" pitchFamily="34" charset="0"/>
              <a:ea typeface="Roboto" panose="02000000000000000000" pitchFamily="2" charset="0"/>
              <a:cs typeface="Arial" panose="020B0604020202020204" pitchFamily="34" charset="0"/>
            </a:endParaRPr>
          </a:p>
          <a:p>
            <a:pPr algn="l"/>
            <a:r>
              <a:rPr lang="en-US" sz="2000" dirty="0">
                <a:latin typeface="Arial" panose="020B0604020202020204" pitchFamily="34" charset="0"/>
                <a:ea typeface="Roboto" panose="02000000000000000000" pitchFamily="2" charset="0"/>
                <a:cs typeface="Arial" panose="020B0604020202020204" pitchFamily="34" charset="0"/>
              </a:rPr>
              <a:t>789 N+ Patients </a:t>
            </a:r>
          </a:p>
        </p:txBody>
      </p:sp>
      <p:sp>
        <p:nvSpPr>
          <p:cNvPr id="11" name="Rectangle 10">
            <a:extLst>
              <a:ext uri="{FF2B5EF4-FFF2-40B4-BE49-F238E27FC236}">
                <a16:creationId xmlns:a16="http://schemas.microsoft.com/office/drawing/2014/main" id="{08C4F61C-11E9-C7F1-CB68-77DF009A72F5}"/>
              </a:ext>
            </a:extLst>
          </p:cNvPr>
          <p:cNvSpPr/>
          <p:nvPr/>
        </p:nvSpPr>
        <p:spPr>
          <a:xfrm>
            <a:off x="5623995" y="2057400"/>
            <a:ext cx="4314825" cy="3231394"/>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hart 21">
            <a:extLst>
              <a:ext uri="{FF2B5EF4-FFF2-40B4-BE49-F238E27FC236}">
                <a16:creationId xmlns:a16="http://schemas.microsoft.com/office/drawing/2014/main" id="{9FA803C6-763F-C748-BD6D-B7E449B52351}"/>
              </a:ext>
            </a:extLst>
          </p:cNvPr>
          <p:cNvGraphicFramePr/>
          <p:nvPr>
            <p:extLst>
              <p:ext uri="{D42A27DB-BD31-4B8C-83A1-F6EECF244321}">
                <p14:modId xmlns:p14="http://schemas.microsoft.com/office/powerpoint/2010/main" val="3281817008"/>
              </p:ext>
            </p:extLst>
          </p:nvPr>
        </p:nvGraphicFramePr>
        <p:xfrm>
          <a:off x="6257845" y="1569206"/>
          <a:ext cx="3383779" cy="272914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76897FF5-85B0-4141-894F-70EC66AACD17}"/>
              </a:ext>
            </a:extLst>
          </p:cNvPr>
          <p:cNvSpPr/>
          <p:nvPr/>
        </p:nvSpPr>
        <p:spPr bwMode="gray">
          <a:xfrm>
            <a:off x="7762473" y="3792881"/>
            <a:ext cx="365760" cy="18288"/>
          </a:xfrm>
          <a:prstGeom prst="rect">
            <a:avLst/>
          </a:prstGeom>
          <a:solidFill>
            <a:schemeClr val="accent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3" name="TextBox 22">
            <a:extLst>
              <a:ext uri="{FF2B5EF4-FFF2-40B4-BE49-F238E27FC236}">
                <a16:creationId xmlns:a16="http://schemas.microsoft.com/office/drawing/2014/main" id="{97C6363D-F363-6D41-87C7-D16D3F21986F}"/>
              </a:ext>
            </a:extLst>
          </p:cNvPr>
          <p:cNvSpPr txBox="1"/>
          <p:nvPr/>
        </p:nvSpPr>
        <p:spPr>
          <a:xfrm>
            <a:off x="6032521" y="2286073"/>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REDUCTION IN RISK OF RECURRENCE</a:t>
            </a:r>
          </a:p>
        </p:txBody>
      </p:sp>
      <p:sp>
        <p:nvSpPr>
          <p:cNvPr id="26" name="TextBox 25">
            <a:extLst>
              <a:ext uri="{FF2B5EF4-FFF2-40B4-BE49-F238E27FC236}">
                <a16:creationId xmlns:a16="http://schemas.microsoft.com/office/drawing/2014/main" id="{8CCDA288-038D-4D40-B3A5-29015853F997}"/>
              </a:ext>
            </a:extLst>
          </p:cNvPr>
          <p:cNvSpPr txBox="1"/>
          <p:nvPr/>
        </p:nvSpPr>
        <p:spPr>
          <a:xfrm>
            <a:off x="5926646" y="4329819"/>
            <a:ext cx="1051891" cy="600164"/>
          </a:xfrm>
          <a:prstGeom prst="rect">
            <a:avLst/>
          </a:prstGeom>
          <a:noFill/>
        </p:spPr>
        <p:txBody>
          <a:bodyPr wrap="none" rtlCol="0" anchor="t" anchorCtr="0">
            <a:spAutoFit/>
          </a:bodyPr>
          <a:lstStyle/>
          <a:p>
            <a:pPr marL="0" indent="0" algn="l">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P Value:</a:t>
            </a:r>
          </a:p>
          <a:p>
            <a:pPr marL="0" indent="0" algn="l">
              <a:spcBef>
                <a:spcPts val="0"/>
              </a:spcBef>
              <a:spcAft>
                <a:spcPts val="0"/>
              </a:spcAft>
              <a:buNone/>
            </a:pPr>
            <a:endParaRPr lang="en-US" sz="1100" kern="0">
              <a:solidFill>
                <a:schemeClr val="tx2"/>
              </a:solidFill>
              <a:latin typeface="Arial" panose="020B0604020202020204" pitchFamily="34" charset="0"/>
              <a:ea typeface="Roboto" panose="02000000000000000000" pitchFamily="2" charset="0"/>
              <a:cs typeface="Arial" panose="020B0604020202020204" pitchFamily="34" charset="0"/>
            </a:endParaRPr>
          </a:p>
          <a:p>
            <a:pPr marL="0" indent="0" algn="l">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 of Patients:</a:t>
            </a:r>
          </a:p>
        </p:txBody>
      </p:sp>
      <p:sp>
        <p:nvSpPr>
          <p:cNvPr id="28" name="TextBox 27">
            <a:extLst>
              <a:ext uri="{FF2B5EF4-FFF2-40B4-BE49-F238E27FC236}">
                <a16:creationId xmlns:a16="http://schemas.microsoft.com/office/drawing/2014/main" id="{12A0B9F4-511D-C14E-BDB7-A5D32BB7337F}"/>
              </a:ext>
            </a:extLst>
          </p:cNvPr>
          <p:cNvSpPr txBox="1"/>
          <p:nvPr/>
        </p:nvSpPr>
        <p:spPr>
          <a:xfrm>
            <a:off x="7724546" y="4329819"/>
            <a:ext cx="457176"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0.58</a:t>
            </a:r>
          </a:p>
        </p:txBody>
      </p:sp>
      <p:sp>
        <p:nvSpPr>
          <p:cNvPr id="29" name="TextBox 28">
            <a:extLst>
              <a:ext uri="{FF2B5EF4-FFF2-40B4-BE49-F238E27FC236}">
                <a16:creationId xmlns:a16="http://schemas.microsoft.com/office/drawing/2014/main" id="{D7C0A542-A648-1E4A-B37F-334CC0F2D112}"/>
              </a:ext>
            </a:extLst>
          </p:cNvPr>
          <p:cNvSpPr txBox="1"/>
          <p:nvPr/>
        </p:nvSpPr>
        <p:spPr>
          <a:xfrm>
            <a:off x="8766124" y="4329819"/>
            <a:ext cx="457176"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0.02</a:t>
            </a:r>
          </a:p>
        </p:txBody>
      </p:sp>
      <p:sp>
        <p:nvSpPr>
          <p:cNvPr id="89" name="TextBox 88">
            <a:extLst>
              <a:ext uri="{FF2B5EF4-FFF2-40B4-BE49-F238E27FC236}">
                <a16:creationId xmlns:a16="http://schemas.microsoft.com/office/drawing/2014/main" id="{23B18C47-2303-0C4F-BBAB-6B897DD422B0}"/>
              </a:ext>
            </a:extLst>
          </p:cNvPr>
          <p:cNvSpPr txBox="1"/>
          <p:nvPr/>
        </p:nvSpPr>
        <p:spPr>
          <a:xfrm>
            <a:off x="7284117" y="3289974"/>
            <a:ext cx="1322471" cy="430887"/>
          </a:xfrm>
          <a:prstGeom prst="rect">
            <a:avLst/>
          </a:prstGeom>
          <a:noFill/>
        </p:spPr>
        <p:txBody>
          <a:bodyPr wrap="square" rtlCol="0" anchor="t" anchorCtr="0">
            <a:spAutoFit/>
          </a:bodyPr>
          <a:lstStyle/>
          <a:p>
            <a:pPr marL="0" indent="0" algn="ctr">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No significant benefit (-1.2%)</a:t>
            </a:r>
          </a:p>
        </p:txBody>
      </p:sp>
      <p:sp>
        <p:nvSpPr>
          <p:cNvPr id="46" name="TextBox 45">
            <a:extLst>
              <a:ext uri="{FF2B5EF4-FFF2-40B4-BE49-F238E27FC236}">
                <a16:creationId xmlns:a16="http://schemas.microsoft.com/office/drawing/2014/main" id="{19B022ED-BE77-EC40-98BA-27A260804971}"/>
              </a:ext>
            </a:extLst>
          </p:cNvPr>
          <p:cNvSpPr txBox="1"/>
          <p:nvPr/>
        </p:nvSpPr>
        <p:spPr>
          <a:xfrm>
            <a:off x="6694646" y="4336267"/>
            <a:ext cx="457176"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0.40</a:t>
            </a:r>
          </a:p>
        </p:txBody>
      </p:sp>
      <p:sp>
        <p:nvSpPr>
          <p:cNvPr id="37" name="TextBox 36">
            <a:extLst>
              <a:ext uri="{FF2B5EF4-FFF2-40B4-BE49-F238E27FC236}">
                <a16:creationId xmlns:a16="http://schemas.microsoft.com/office/drawing/2014/main" id="{5520524F-6D71-4603-9E81-434B9274C6C4}"/>
              </a:ext>
            </a:extLst>
          </p:cNvPr>
          <p:cNvSpPr txBox="1"/>
          <p:nvPr/>
        </p:nvSpPr>
        <p:spPr>
          <a:xfrm>
            <a:off x="7748768" y="4656131"/>
            <a:ext cx="466794"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49%</a:t>
            </a:r>
          </a:p>
        </p:txBody>
      </p:sp>
      <p:sp>
        <p:nvSpPr>
          <p:cNvPr id="38" name="TextBox 37">
            <a:extLst>
              <a:ext uri="{FF2B5EF4-FFF2-40B4-BE49-F238E27FC236}">
                <a16:creationId xmlns:a16="http://schemas.microsoft.com/office/drawing/2014/main" id="{8D774D2D-25DB-4B4B-9DBE-1D5461473D34}"/>
              </a:ext>
            </a:extLst>
          </p:cNvPr>
          <p:cNvSpPr txBox="1"/>
          <p:nvPr/>
        </p:nvSpPr>
        <p:spPr>
          <a:xfrm>
            <a:off x="8805582" y="4642965"/>
            <a:ext cx="466794"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51%</a:t>
            </a:r>
          </a:p>
        </p:txBody>
      </p:sp>
      <p:sp>
        <p:nvSpPr>
          <p:cNvPr id="8" name="Rectangle: Rounded Corners 7">
            <a:extLst>
              <a:ext uri="{FF2B5EF4-FFF2-40B4-BE49-F238E27FC236}">
                <a16:creationId xmlns:a16="http://schemas.microsoft.com/office/drawing/2014/main" id="{91BE7F21-F202-81AA-F7AB-253F4A28D97E}"/>
              </a:ext>
            </a:extLst>
          </p:cNvPr>
          <p:cNvSpPr/>
          <p:nvPr/>
        </p:nvSpPr>
        <p:spPr bwMode="gray">
          <a:xfrm>
            <a:off x="7359369" y="2640203"/>
            <a:ext cx="1187530" cy="2305356"/>
          </a:xfrm>
          <a:prstGeom prst="roundRect">
            <a:avLst/>
          </a:prstGeom>
          <a:noFill/>
          <a:ln w="9525" cap="flat" cmpd="sng" algn="ctr">
            <a:solidFill>
              <a:srgbClr val="0590D3"/>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845586697"/>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0AF96B-5BE0-0C41-AAB6-9B64ECCBF9AA}"/>
              </a:ext>
            </a:extLst>
          </p:cNvPr>
          <p:cNvSpPr txBox="1"/>
          <p:nvPr/>
        </p:nvSpPr>
        <p:spPr>
          <a:xfrm>
            <a:off x="5896135" y="2692958"/>
            <a:ext cx="4425168" cy="707886"/>
          </a:xfrm>
          <a:prstGeom prst="rect">
            <a:avLst/>
          </a:prstGeom>
          <a:noFill/>
        </p:spPr>
        <p:txBody>
          <a:bodyPr wrap="square" rtlCol="0" anchor="t" anchorCtr="0">
            <a:spAutoFit/>
          </a:bodyPr>
          <a:lstStyle/>
          <a:p>
            <a:pPr marL="0" indent="0" algn="l">
              <a:spcBef>
                <a:spcPts val="0"/>
              </a:spcBef>
              <a:spcAft>
                <a:spcPts val="0"/>
              </a:spcAft>
              <a:buNone/>
            </a:pPr>
            <a:r>
              <a:rPr lang="en-US" sz="2000" kern="0" dirty="0">
                <a:solidFill>
                  <a:schemeClr val="tx1"/>
                </a:solidFill>
                <a:latin typeface="Arial" panose="020B0604020202020204" pitchFamily="34" charset="0"/>
                <a:ea typeface="Roboto" panose="02000000000000000000" pitchFamily="2" charset="0"/>
                <a:cs typeface="Arial" panose="020B0604020202020204" pitchFamily="34" charset="0"/>
              </a:rPr>
              <a:t>In patients assumed to have clinically</a:t>
            </a:r>
            <a:r>
              <a:rPr lang="en-US" sz="2000" b="1" kern="0" dirty="0">
                <a:solidFill>
                  <a:schemeClr val="tx1"/>
                </a:solidFill>
                <a:latin typeface="Arial" panose="020B0604020202020204" pitchFamily="34" charset="0"/>
                <a:ea typeface="Roboto" panose="02000000000000000000" pitchFamily="2" charset="0"/>
                <a:cs typeface="Arial" panose="020B0604020202020204" pitchFamily="34" charset="0"/>
              </a:rPr>
              <a:t> </a:t>
            </a:r>
          </a:p>
          <a:p>
            <a:pPr marL="0" indent="0" algn="l">
              <a:spcBef>
                <a:spcPts val="0"/>
              </a:spcBef>
              <a:spcAft>
                <a:spcPts val="0"/>
              </a:spcAft>
              <a:buNone/>
            </a:pPr>
            <a:r>
              <a:rPr lang="en-US" sz="2000" b="1" kern="0" dirty="0">
                <a:solidFill>
                  <a:srgbClr val="0F477B"/>
                </a:solidFill>
                <a:latin typeface="Arial" panose="020B0604020202020204" pitchFamily="34" charset="0"/>
                <a:ea typeface="Roboto" panose="02000000000000000000" pitchFamily="2" charset="0"/>
                <a:cs typeface="Arial" panose="020B0604020202020204" pitchFamily="34" charset="0"/>
              </a:rPr>
              <a:t>LOW RISK </a:t>
            </a:r>
            <a:r>
              <a:rPr lang="en-US" sz="2000" kern="0" dirty="0">
                <a:solidFill>
                  <a:schemeClr val="tx1"/>
                </a:solidFill>
                <a:latin typeface="Arial" panose="020B0604020202020204" pitchFamily="34" charset="0"/>
                <a:ea typeface="Roboto" panose="02000000000000000000" pitchFamily="2" charset="0"/>
                <a:cs typeface="Arial" panose="020B0604020202020204" pitchFamily="34" charset="0"/>
              </a:rPr>
              <a:t>disease (T1N0) </a:t>
            </a:r>
            <a:endParaRPr lang="en-US" sz="2000" b="1" kern="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grpSp>
        <p:nvGrpSpPr>
          <p:cNvPr id="28" name="Group 27">
            <a:extLst>
              <a:ext uri="{FF2B5EF4-FFF2-40B4-BE49-F238E27FC236}">
                <a16:creationId xmlns:a16="http://schemas.microsoft.com/office/drawing/2014/main" id="{BD605E99-A177-A448-9083-09E113D800B5}"/>
              </a:ext>
            </a:extLst>
          </p:cNvPr>
          <p:cNvGrpSpPr/>
          <p:nvPr/>
        </p:nvGrpSpPr>
        <p:grpSpPr>
          <a:xfrm>
            <a:off x="1550657" y="2242671"/>
            <a:ext cx="3489713" cy="2917700"/>
            <a:chOff x="-511407" y="2585997"/>
            <a:chExt cx="3342640" cy="2785532"/>
          </a:xfrm>
        </p:grpSpPr>
        <p:graphicFrame>
          <p:nvGraphicFramePr>
            <p:cNvPr id="30" name="Chart 29">
              <a:extLst>
                <a:ext uri="{FF2B5EF4-FFF2-40B4-BE49-F238E27FC236}">
                  <a16:creationId xmlns:a16="http://schemas.microsoft.com/office/drawing/2014/main" id="{9F5EA9A8-C2A6-3544-9C8A-E14176DC5C8B}"/>
                </a:ext>
              </a:extLst>
            </p:cNvPr>
            <p:cNvGraphicFramePr/>
            <p:nvPr/>
          </p:nvGraphicFramePr>
          <p:xfrm>
            <a:off x="-511407" y="2585997"/>
            <a:ext cx="3342640" cy="2785532"/>
          </p:xfrm>
          <a:graphic>
            <a:graphicData uri="http://schemas.openxmlformats.org/drawingml/2006/chart">
              <c:chart xmlns:c="http://schemas.openxmlformats.org/drawingml/2006/chart" xmlns:r="http://schemas.openxmlformats.org/officeDocument/2006/relationships" r:id="rId3"/>
            </a:graphicData>
          </a:graphic>
        </p:graphicFrame>
        <p:sp>
          <p:nvSpPr>
            <p:cNvPr id="31" name="Teardrop 30">
              <a:extLst>
                <a:ext uri="{FF2B5EF4-FFF2-40B4-BE49-F238E27FC236}">
                  <a16:creationId xmlns:a16="http://schemas.microsoft.com/office/drawing/2014/main" id="{FB09D601-370A-B947-9829-B5A7941B2764}"/>
                </a:ext>
              </a:extLst>
            </p:cNvPr>
            <p:cNvSpPr/>
            <p:nvPr/>
          </p:nvSpPr>
          <p:spPr bwMode="gray">
            <a:xfrm flipH="1">
              <a:off x="576728" y="3407262"/>
              <a:ext cx="1143001" cy="1142999"/>
            </a:xfrm>
            <a:prstGeom prst="teardrop">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2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971EDEDB-3195-D34C-A3E3-F9C726DBE5B8}"/>
                </a:ext>
              </a:extLst>
            </p:cNvPr>
            <p:cNvSpPr txBox="1"/>
            <p:nvPr/>
          </p:nvSpPr>
          <p:spPr>
            <a:xfrm>
              <a:off x="769471" y="3678874"/>
              <a:ext cx="1424916" cy="499519"/>
            </a:xfrm>
            <a:prstGeom prst="rect">
              <a:avLst/>
            </a:prstGeom>
            <a:noFill/>
          </p:spPr>
          <p:txBody>
            <a:bodyPr wrap="square" rtlCol="0" anchor="t" anchorCtr="0">
              <a:spAutoFit/>
            </a:bodyPr>
            <a:lstStyle/>
            <a:p>
              <a:pPr marL="0" indent="0">
                <a:spcBef>
                  <a:spcPts val="0"/>
                </a:spcBef>
                <a:spcAft>
                  <a:spcPts val="0"/>
                </a:spcAft>
                <a:buNone/>
              </a:pPr>
              <a:r>
                <a:rPr lang="en-US" sz="2800" b="1" kern="0">
                  <a:solidFill>
                    <a:srgbClr val="0F477B"/>
                  </a:solidFill>
                  <a:latin typeface="Arial" panose="020B0604020202020204" pitchFamily="34" charset="0"/>
                  <a:ea typeface="Roboto" panose="02000000000000000000" pitchFamily="2" charset="0"/>
                  <a:cs typeface="Arial" panose="020B0604020202020204" pitchFamily="34" charset="0"/>
                </a:rPr>
                <a:t>25%</a:t>
              </a:r>
            </a:p>
          </p:txBody>
        </p:sp>
      </p:grpSp>
      <p:sp>
        <p:nvSpPr>
          <p:cNvPr id="29" name="TextBox 28">
            <a:extLst>
              <a:ext uri="{FF2B5EF4-FFF2-40B4-BE49-F238E27FC236}">
                <a16:creationId xmlns:a16="http://schemas.microsoft.com/office/drawing/2014/main" id="{01DFFAFE-1BF2-D647-9A29-EF9FA382AED2}"/>
              </a:ext>
            </a:extLst>
          </p:cNvPr>
          <p:cNvSpPr txBox="1"/>
          <p:nvPr/>
        </p:nvSpPr>
        <p:spPr>
          <a:xfrm>
            <a:off x="5896135" y="3555038"/>
            <a:ext cx="4848315" cy="1323439"/>
          </a:xfrm>
          <a:prstGeom prst="rect">
            <a:avLst/>
          </a:prstGeom>
          <a:noFill/>
        </p:spPr>
        <p:txBody>
          <a:bodyPr wrap="square" lIns="91440" tIns="45720" rIns="91440" bIns="45720" rtlCol="0" anchor="t" anchorCtr="0">
            <a:spAutoFit/>
          </a:bodyPr>
          <a:lstStyle/>
          <a:p>
            <a:pPr marL="0" indent="0" algn="l">
              <a:spcBef>
                <a:spcPts val="0"/>
              </a:spcBef>
              <a:spcAft>
                <a:spcPts val="0"/>
              </a:spcAft>
              <a:buNone/>
            </a:pPr>
            <a:r>
              <a:rPr lang="en-US" sz="2000" kern="0" dirty="0">
                <a:solidFill>
                  <a:schemeClr val="bg2">
                    <a:lumMod val="25000"/>
                  </a:schemeClr>
                </a:solidFill>
                <a:latin typeface="Arial"/>
                <a:ea typeface="Roboto"/>
                <a:cs typeface="Arial"/>
              </a:rPr>
              <a:t>BCI Testing identified </a:t>
            </a:r>
            <a:r>
              <a:rPr lang="en-US" sz="2000" b="1" kern="0" dirty="0">
                <a:solidFill>
                  <a:srgbClr val="0F477B"/>
                </a:solidFill>
                <a:latin typeface="Arial"/>
                <a:ea typeface="Roboto"/>
                <a:cs typeface="Arial"/>
              </a:rPr>
              <a:t>25% </a:t>
            </a:r>
            <a:r>
              <a:rPr lang="en-US" sz="2000" kern="0" dirty="0">
                <a:solidFill>
                  <a:schemeClr val="bg2">
                    <a:lumMod val="25000"/>
                  </a:schemeClr>
                </a:solidFill>
                <a:latin typeface="Arial"/>
                <a:ea typeface="Roboto"/>
                <a:cs typeface="Arial"/>
              </a:rPr>
              <a:t>as</a:t>
            </a:r>
            <a:r>
              <a:rPr lang="en-US" sz="2000" kern="0" dirty="0">
                <a:solidFill>
                  <a:schemeClr val="tx2"/>
                </a:solidFill>
                <a:latin typeface="Arial"/>
                <a:ea typeface="Roboto"/>
                <a:cs typeface="Arial"/>
              </a:rPr>
              <a:t> </a:t>
            </a:r>
            <a:r>
              <a:rPr lang="en-US" sz="2000" b="1" kern="0" dirty="0">
                <a:latin typeface="Arial"/>
                <a:ea typeface="Roboto"/>
                <a:cs typeface="Arial"/>
              </a:rPr>
              <a:t>likely to benefit </a:t>
            </a:r>
            <a:r>
              <a:rPr lang="en-US" sz="2000" kern="0" dirty="0">
                <a:solidFill>
                  <a:schemeClr val="bg2">
                    <a:lumMod val="25000"/>
                  </a:schemeClr>
                </a:solidFill>
                <a:latin typeface="Arial"/>
                <a:ea typeface="Roboto"/>
                <a:cs typeface="Arial"/>
              </a:rPr>
              <a:t>from extended endocrine therapy and at </a:t>
            </a:r>
            <a:r>
              <a:rPr lang="en-US" sz="2000" b="1" kern="0" dirty="0">
                <a:solidFill>
                  <a:srgbClr val="0F477B"/>
                </a:solidFill>
                <a:latin typeface="Arial"/>
                <a:ea typeface="Roboto"/>
                <a:cs typeface="Arial"/>
              </a:rPr>
              <a:t>HIGH RISK </a:t>
            </a:r>
            <a:r>
              <a:rPr lang="en-US" sz="2000" kern="0" dirty="0">
                <a:solidFill>
                  <a:schemeClr val="bg2">
                    <a:lumMod val="25000"/>
                  </a:schemeClr>
                </a:solidFill>
                <a:latin typeface="Arial"/>
                <a:ea typeface="Roboto"/>
                <a:cs typeface="Arial"/>
              </a:rPr>
              <a:t>of late distant recurrence</a:t>
            </a:r>
            <a:endParaRPr lang="en-US" sz="2000" kern="0" baseline="30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9CC8AC2E-0C61-4C9F-BD64-A126870AC78E}"/>
              </a:ext>
            </a:extLst>
          </p:cNvPr>
          <p:cNvSpPr txBox="1"/>
          <p:nvPr/>
        </p:nvSpPr>
        <p:spPr>
          <a:xfrm>
            <a:off x="576779" y="6347553"/>
            <a:ext cx="10782300" cy="200055"/>
          </a:xfrm>
          <a:prstGeom prst="rect">
            <a:avLst/>
          </a:prstGeom>
          <a:noFill/>
        </p:spPr>
        <p:txBody>
          <a:bodyPr wrap="square" lIns="91440" tIns="45720" rIns="91440" bIns="45720" rtlCol="0" anchor="t">
            <a:spAutoFit/>
          </a:bodyPr>
          <a:lstStyle/>
          <a:p>
            <a:pPr algn="l" defTabSz="857250" fontAlgn="auto">
              <a:spcBef>
                <a:spcPts val="0"/>
              </a:spcBef>
              <a:spcAft>
                <a:spcPts val="0"/>
              </a:spcAft>
            </a:pPr>
            <a:r>
              <a:rPr lang="en-US" sz="700" dirty="0">
                <a:solidFill>
                  <a:schemeClr val="bg1">
                    <a:lumMod val="65000"/>
                  </a:schemeClr>
                </a:solidFill>
                <a:latin typeface="Arial"/>
                <a:cs typeface="Arial"/>
              </a:rPr>
              <a:t>Schroeder B, et al. NPJ Breast Cancer. 2017;3:28.</a:t>
            </a:r>
            <a:endParaRPr lang="en-US" sz="700" dirty="0">
              <a:solidFill>
                <a:schemeClr val="bg1">
                  <a:lumMod val="65000"/>
                </a:schemeClr>
              </a:solidFill>
              <a:latin typeface="Arial"/>
              <a:ea typeface="Verdana" panose="020B0604030504040204" pitchFamily="34" charset="0"/>
              <a:cs typeface="Arial"/>
            </a:endParaRPr>
          </a:p>
        </p:txBody>
      </p:sp>
      <p:sp>
        <p:nvSpPr>
          <p:cNvPr id="27" name="Rectangle 26">
            <a:extLst>
              <a:ext uri="{FF2B5EF4-FFF2-40B4-BE49-F238E27FC236}">
                <a16:creationId xmlns:a16="http://schemas.microsoft.com/office/drawing/2014/main" id="{69AB0A07-52C3-1F09-F4D4-0E08EFE1BD75}"/>
              </a:ext>
            </a:extLst>
          </p:cNvPr>
          <p:cNvSpPr/>
          <p:nvPr/>
        </p:nvSpPr>
        <p:spPr bwMode="gray">
          <a:xfrm>
            <a:off x="5726450" y="1795184"/>
            <a:ext cx="4558755" cy="338639"/>
          </a:xfrm>
          <a:prstGeom prst="rect">
            <a:avLst/>
          </a:prstGeom>
          <a:solidFill>
            <a:srgbClr val="0F477B"/>
          </a:solidFill>
          <a:ln w="38100" cap="flat" cmpd="sng" algn="ctr">
            <a:solidFill>
              <a:srgbClr val="0F477B"/>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algn="ctr">
              <a:lnSpc>
                <a:spcPct val="95000"/>
              </a:lnSpc>
            </a:pPr>
            <a:r>
              <a:rPr lang="en-US" sz="2000" b="1">
                <a:solidFill>
                  <a:schemeClr val="bg1"/>
                </a:solidFill>
                <a:latin typeface="Arial" panose="020B0604020202020204" pitchFamily="34" charset="0"/>
                <a:ea typeface="Roboto" panose="02000000000000000000" pitchFamily="2" charset="0"/>
                <a:cs typeface="Arial" panose="020B0604020202020204" pitchFamily="34" charset="0"/>
              </a:rPr>
              <a:t>AVOID UNDERTREATMENT</a:t>
            </a:r>
            <a:endParaRPr lang="en-US" sz="2000" b="1" baseline="3000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9" name="Title 1">
            <a:extLst>
              <a:ext uri="{FF2B5EF4-FFF2-40B4-BE49-F238E27FC236}">
                <a16:creationId xmlns:a16="http://schemas.microsoft.com/office/drawing/2014/main" id="{341AA23D-9285-4BDD-1323-647DEE3E5227}"/>
              </a:ext>
            </a:extLst>
          </p:cNvPr>
          <p:cNvSpPr txBox="1">
            <a:spLocks/>
          </p:cNvSpPr>
          <p:nvPr/>
        </p:nvSpPr>
        <p:spPr bwMode="black">
          <a:xfrm>
            <a:off x="576779" y="312478"/>
            <a:ext cx="10332263" cy="75713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2800" b="0" i="0" cap="none" spc="0" baseline="0">
                <a:solidFill>
                  <a:schemeClr val="tx1"/>
                </a:solidFill>
                <a:effectLst/>
                <a:latin typeface="Georgia" panose="02040502050405020303" pitchFamily="18" charset="0"/>
                <a:ea typeface="Tahoma" panose="020B0604030504040204" pitchFamily="34" charset="0"/>
                <a:cs typeface="Tahoma" panose="020B0604030504040204" pitchFamily="34" charset="0"/>
              </a:defRPr>
            </a:lvl1pPr>
            <a:lvl2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5pPr>
            <a:lvl6pPr marL="609585" algn="l" rtl="0" fontAlgn="base">
              <a:lnSpc>
                <a:spcPct val="95000"/>
              </a:lnSpc>
              <a:spcBef>
                <a:spcPct val="0"/>
              </a:spcBef>
              <a:spcAft>
                <a:spcPct val="0"/>
              </a:spcAft>
              <a:defRPr sz="2933">
                <a:solidFill>
                  <a:schemeClr val="bg1"/>
                </a:solidFill>
                <a:latin typeface="Arial" pitchFamily="23" charset="0"/>
              </a:defRPr>
            </a:lvl6pPr>
            <a:lvl7pPr marL="1219170" algn="l" rtl="0" fontAlgn="base">
              <a:lnSpc>
                <a:spcPct val="95000"/>
              </a:lnSpc>
              <a:spcBef>
                <a:spcPct val="0"/>
              </a:spcBef>
              <a:spcAft>
                <a:spcPct val="0"/>
              </a:spcAft>
              <a:defRPr sz="2933">
                <a:solidFill>
                  <a:schemeClr val="bg1"/>
                </a:solidFill>
                <a:latin typeface="Arial" pitchFamily="23" charset="0"/>
              </a:defRPr>
            </a:lvl7pPr>
            <a:lvl8pPr marL="1828754" algn="l" rtl="0" fontAlgn="base">
              <a:lnSpc>
                <a:spcPct val="95000"/>
              </a:lnSpc>
              <a:spcBef>
                <a:spcPct val="0"/>
              </a:spcBef>
              <a:spcAft>
                <a:spcPct val="0"/>
              </a:spcAft>
              <a:defRPr sz="2933">
                <a:solidFill>
                  <a:schemeClr val="bg1"/>
                </a:solidFill>
                <a:latin typeface="Arial" pitchFamily="23" charset="0"/>
              </a:defRPr>
            </a:lvl8pPr>
            <a:lvl9pPr marL="2438339" algn="l" rtl="0" fontAlgn="base">
              <a:lnSpc>
                <a:spcPct val="95000"/>
              </a:lnSpc>
              <a:spcBef>
                <a:spcPct val="0"/>
              </a:spcBef>
              <a:spcAft>
                <a:spcPct val="0"/>
              </a:spcAft>
              <a:defRPr sz="2933">
                <a:solidFill>
                  <a:schemeClr val="bg1"/>
                </a:solidFill>
                <a:latin typeface="Arial" pitchFamily="23" charset="0"/>
              </a:defRPr>
            </a:lvl9pPr>
          </a:lstStyle>
          <a:p>
            <a:r>
              <a:rPr lang="en-US" sz="2400" b="1" kern="0" dirty="0">
                <a:latin typeface="Arial" panose="020B0604020202020204" pitchFamily="34" charset="0"/>
                <a:cs typeface="Arial" panose="020B0604020202020204" pitchFamily="34" charset="0"/>
              </a:rPr>
              <a:t>Assumptions Based on Clinically Low Risk Features May Lead to Potential Under-Treatment</a:t>
            </a:r>
          </a:p>
        </p:txBody>
      </p:sp>
    </p:spTree>
    <p:extLst>
      <p:ext uri="{BB962C8B-B14F-4D97-AF65-F5344CB8AC3E}">
        <p14:creationId xmlns:p14="http://schemas.microsoft.com/office/powerpoint/2010/main" val="2613736222"/>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6F31E1-69B7-E291-6D7D-E3ED010DFC94}"/>
              </a:ext>
            </a:extLst>
          </p:cNvPr>
          <p:cNvSpPr/>
          <p:nvPr/>
        </p:nvSpPr>
        <p:spPr bwMode="gray">
          <a:xfrm>
            <a:off x="0" y="6270171"/>
            <a:ext cx="12192000" cy="228600"/>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773DA1EB-BA1D-4750-AFA8-79A81D688961}"/>
              </a:ext>
            </a:extLst>
          </p:cNvPr>
          <p:cNvPicPr>
            <a:picLocks noChangeAspect="1"/>
          </p:cNvPicPr>
          <p:nvPr/>
        </p:nvPicPr>
        <p:blipFill rotWithShape="1">
          <a:blip r:embed="rId3"/>
          <a:srcRect l="67070" t="51105"/>
          <a:stretch/>
        </p:blipFill>
        <p:spPr>
          <a:xfrm>
            <a:off x="5951602" y="1810625"/>
            <a:ext cx="4352937" cy="385130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CB55C6F7-A739-4A2B-BE87-204FDBD26C6D}"/>
              </a:ext>
            </a:extLst>
          </p:cNvPr>
          <p:cNvSpPr txBox="1"/>
          <p:nvPr/>
        </p:nvSpPr>
        <p:spPr>
          <a:xfrm>
            <a:off x="583713" y="6355342"/>
            <a:ext cx="6937336" cy="200055"/>
          </a:xfrm>
          <a:prstGeom prst="rect">
            <a:avLst/>
          </a:prstGeom>
          <a:noFill/>
        </p:spPr>
        <p:txBody>
          <a:bodyPr wrap="square" lIns="91440" tIns="45720" rIns="91440" bIns="45720" rtlCol="0" anchor="t">
            <a:spAutoFit/>
          </a:bodyPr>
          <a:lstStyle/>
          <a:p>
            <a:pPr algn="l">
              <a:defRPr/>
            </a:pPr>
            <a:r>
              <a:rPr lang="en-US" sz="700" dirty="0">
                <a:solidFill>
                  <a:schemeClr val="bg1">
                    <a:lumMod val="65000"/>
                  </a:schemeClr>
                </a:solidFill>
                <a:latin typeface="Arial" panose="020B0604020202020204" pitchFamily="34" charset="0"/>
                <a:cs typeface="Arial" panose="020B0604020202020204" pitchFamily="34" charset="0"/>
              </a:rPr>
              <a:t>Noordhoek I, et al. Clin Cancer Res. 2021;27(1):311-319.</a:t>
            </a:r>
          </a:p>
        </p:txBody>
      </p:sp>
      <p:sp>
        <p:nvSpPr>
          <p:cNvPr id="28" name="Content Placeholder 12">
            <a:extLst>
              <a:ext uri="{FF2B5EF4-FFF2-40B4-BE49-F238E27FC236}">
                <a16:creationId xmlns:a16="http://schemas.microsoft.com/office/drawing/2014/main" id="{92F481D7-B016-4F92-BEBD-2E94E95CCB54}"/>
              </a:ext>
            </a:extLst>
          </p:cNvPr>
          <p:cNvSpPr txBox="1">
            <a:spLocks/>
          </p:cNvSpPr>
          <p:nvPr/>
        </p:nvSpPr>
        <p:spPr bwMode="gray">
          <a:xfrm>
            <a:off x="757449" y="2613392"/>
            <a:ext cx="4442603" cy="16312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3363" indent="-233363" algn="l" rtl="0" eaLnBrk="0" fontAlgn="base" hangingPunct="0">
              <a:lnSpc>
                <a:spcPct val="95000"/>
              </a:lnSpc>
              <a:spcBef>
                <a:spcPts val="500"/>
              </a:spcBef>
              <a:spcAft>
                <a:spcPts val="500"/>
              </a:spcAft>
              <a:buClr>
                <a:schemeClr val="tx2"/>
              </a:buClr>
              <a:buSzPct val="120000"/>
              <a:buFont typeface="Arial"/>
              <a:buChar char="•"/>
              <a:tabLst/>
              <a:defRPr sz="1800" b="0" i="0">
                <a:solidFill>
                  <a:schemeClr val="tx2"/>
                </a:solidFill>
                <a:latin typeface="Verdana" panose="020B0604030504040204" pitchFamily="34" charset="0"/>
                <a:ea typeface="Tahoma" panose="020B0604030504040204" pitchFamily="34" charset="0"/>
                <a:cs typeface="Tahoma" panose="020B0604030504040204" pitchFamily="34" charset="0"/>
              </a:defRPr>
            </a:lvl1pPr>
            <a:lvl2pPr marL="577850" indent="-212725"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2pPr>
            <a:lvl3pPr marL="923925" indent="-233363"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3pPr>
            <a:lvl4pPr marL="1603375" indent="-230188" algn="l" rtl="0" eaLnBrk="0" fontAlgn="base" hangingPunct="0">
              <a:lnSpc>
                <a:spcPct val="95000"/>
              </a:lnSpc>
              <a:spcBef>
                <a:spcPts val="0"/>
              </a:spcBef>
              <a:spcAft>
                <a:spcPts val="500"/>
              </a:spcAft>
              <a:buClr>
                <a:schemeClr val="tx1">
                  <a:lumMod val="65000"/>
                  <a:lumOff val="35000"/>
                </a:schemeClr>
              </a:buClr>
              <a:buFont typeface=".AppleSystemUIFont" charset="-120"/>
              <a:buChar char="»"/>
              <a:tabLst/>
              <a:defRPr sz="2000" b="0" i="0">
                <a:solidFill>
                  <a:schemeClr val="tx1">
                    <a:lumMod val="65000"/>
                    <a:lumOff val="35000"/>
                  </a:schemeClr>
                </a:solidFill>
                <a:latin typeface="Arial Regular"/>
                <a:ea typeface="Arial Regular"/>
                <a:cs typeface="Calibri" charset="0"/>
              </a:defRPr>
            </a:lvl4pPr>
            <a:lvl5pPr marL="2065338" indent="-230188" algn="l" rtl="0" eaLnBrk="0" fontAlgn="base" hangingPunct="0">
              <a:lnSpc>
                <a:spcPct val="95000"/>
              </a:lnSpc>
              <a:spcBef>
                <a:spcPts val="0"/>
              </a:spcBef>
              <a:spcAft>
                <a:spcPts val="500"/>
              </a:spcAft>
              <a:buClr>
                <a:schemeClr val="bg2">
                  <a:lumMod val="75000"/>
                </a:schemeClr>
              </a:buClr>
              <a:buChar char="»"/>
              <a:tabLst/>
              <a:defRPr sz="1800" b="0" i="0">
                <a:solidFill>
                  <a:srgbClr val="4B4B4B"/>
                </a:solidFill>
                <a:latin typeface="Calibri Regular" charset="0"/>
                <a:ea typeface="ＭＳ Ｐゴシック" pitchFamily="23" charset="-128"/>
                <a:cs typeface="Calibri Regular" charset="0"/>
              </a:defRPr>
            </a:lvl5pPr>
            <a:lvl6pPr marL="335271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3962301"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457188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5181470"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a:lstStyle>
          <a:p>
            <a:pPr marL="0" indent="0">
              <a:lnSpc>
                <a:spcPct val="100000"/>
              </a:lnSpc>
              <a:spcBef>
                <a:spcPts val="0"/>
              </a:spcBef>
              <a:spcAft>
                <a:spcPts val="0"/>
              </a:spcAft>
              <a:buFont typeface="Arial"/>
              <a:buNone/>
            </a:pPr>
            <a:r>
              <a:rPr lang="en-US" sz="2000"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BCI Testing identified </a:t>
            </a:r>
            <a:r>
              <a:rPr lang="en-US" sz="2000" b="1"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47.9%</a:t>
            </a:r>
            <a:r>
              <a:rPr lang="en-US" sz="2000"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 of patients with </a:t>
            </a:r>
            <a:r>
              <a:rPr lang="en-US" sz="2000" b="1" kern="0" dirty="0">
                <a:solidFill>
                  <a:srgbClr val="0F477B"/>
                </a:solidFill>
                <a:latin typeface="Arial" panose="020B0604020202020204" pitchFamily="34" charset="0"/>
                <a:ea typeface="Roboto" panose="02000000000000000000" pitchFamily="2" charset="0"/>
                <a:cs typeface="Arial" panose="020B0604020202020204" pitchFamily="34" charset="0"/>
              </a:rPr>
              <a:t>Low risk clinical features </a:t>
            </a:r>
            <a:r>
              <a:rPr lang="en-US" sz="2000"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who experienced </a:t>
            </a:r>
            <a:r>
              <a:rPr lang="en-US" sz="2000" b="1" kern="0" dirty="0">
                <a:solidFill>
                  <a:srgbClr val="0F477B"/>
                </a:solidFill>
                <a:latin typeface="Arial" panose="020B0604020202020204" pitchFamily="34" charset="0"/>
                <a:ea typeface="Roboto" panose="02000000000000000000" pitchFamily="2" charset="0"/>
                <a:cs typeface="Arial" panose="020B0604020202020204" pitchFamily="34" charset="0"/>
              </a:rPr>
              <a:t>significant benefit </a:t>
            </a:r>
            <a:r>
              <a:rPr lang="en-US" sz="2000"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from a full 10 years of therapy (p=0.0129)</a:t>
            </a:r>
          </a:p>
        </p:txBody>
      </p:sp>
      <p:sp>
        <p:nvSpPr>
          <p:cNvPr id="6" name="Title 1">
            <a:extLst>
              <a:ext uri="{FF2B5EF4-FFF2-40B4-BE49-F238E27FC236}">
                <a16:creationId xmlns:a16="http://schemas.microsoft.com/office/drawing/2014/main" id="{34ACCC77-CD3F-5786-7E3C-37D0F947C2B9}"/>
              </a:ext>
            </a:extLst>
          </p:cNvPr>
          <p:cNvSpPr txBox="1">
            <a:spLocks/>
          </p:cNvSpPr>
          <p:nvPr/>
        </p:nvSpPr>
        <p:spPr bwMode="black">
          <a:xfrm>
            <a:off x="583713" y="360083"/>
            <a:ext cx="10512304" cy="75713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2800" b="0" i="0" cap="none" spc="0" baseline="0">
                <a:solidFill>
                  <a:schemeClr val="tx1"/>
                </a:solidFill>
                <a:effectLst/>
                <a:latin typeface="Georgia" panose="02040502050405020303" pitchFamily="18" charset="0"/>
                <a:ea typeface="Tahoma" panose="020B0604030504040204" pitchFamily="34" charset="0"/>
                <a:cs typeface="Tahoma" panose="020B0604030504040204" pitchFamily="34" charset="0"/>
              </a:defRPr>
            </a:lvl1pPr>
            <a:lvl2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5pPr>
            <a:lvl6pPr marL="609585" algn="l" rtl="0" fontAlgn="base">
              <a:lnSpc>
                <a:spcPct val="95000"/>
              </a:lnSpc>
              <a:spcBef>
                <a:spcPct val="0"/>
              </a:spcBef>
              <a:spcAft>
                <a:spcPct val="0"/>
              </a:spcAft>
              <a:defRPr sz="2933">
                <a:solidFill>
                  <a:schemeClr val="bg1"/>
                </a:solidFill>
                <a:latin typeface="Arial" pitchFamily="23" charset="0"/>
              </a:defRPr>
            </a:lvl6pPr>
            <a:lvl7pPr marL="1219170" algn="l" rtl="0" fontAlgn="base">
              <a:lnSpc>
                <a:spcPct val="95000"/>
              </a:lnSpc>
              <a:spcBef>
                <a:spcPct val="0"/>
              </a:spcBef>
              <a:spcAft>
                <a:spcPct val="0"/>
              </a:spcAft>
              <a:defRPr sz="2933">
                <a:solidFill>
                  <a:schemeClr val="bg1"/>
                </a:solidFill>
                <a:latin typeface="Arial" pitchFamily="23" charset="0"/>
              </a:defRPr>
            </a:lvl7pPr>
            <a:lvl8pPr marL="1828754" algn="l" rtl="0" fontAlgn="base">
              <a:lnSpc>
                <a:spcPct val="95000"/>
              </a:lnSpc>
              <a:spcBef>
                <a:spcPct val="0"/>
              </a:spcBef>
              <a:spcAft>
                <a:spcPct val="0"/>
              </a:spcAft>
              <a:defRPr sz="2933">
                <a:solidFill>
                  <a:schemeClr val="bg1"/>
                </a:solidFill>
                <a:latin typeface="Arial" pitchFamily="23" charset="0"/>
              </a:defRPr>
            </a:lvl8pPr>
            <a:lvl9pPr marL="2438339" algn="l" rtl="0" fontAlgn="base">
              <a:lnSpc>
                <a:spcPct val="95000"/>
              </a:lnSpc>
              <a:spcBef>
                <a:spcPct val="0"/>
              </a:spcBef>
              <a:spcAft>
                <a:spcPct val="0"/>
              </a:spcAft>
              <a:defRPr sz="2933">
                <a:solidFill>
                  <a:schemeClr val="bg1"/>
                </a:solidFill>
                <a:latin typeface="Arial" pitchFamily="23" charset="0"/>
              </a:defRPr>
            </a:lvl9pPr>
          </a:lstStyle>
          <a:p>
            <a:r>
              <a:rPr lang="en-US" sz="2400" b="1" dirty="0">
                <a:latin typeface="Arial" panose="020B0604020202020204" pitchFamily="34" charset="0"/>
                <a:cs typeface="Arial" panose="020B0604020202020204" pitchFamily="34" charset="0"/>
              </a:rPr>
              <a:t>The BCI Test Identified Patients with Low-Risk Clinical Features Who Experienced Significant Benefit from a Full 10 Years of Therapy </a:t>
            </a:r>
            <a:endParaRPr lang="en-US" sz="24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5595315"/>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688351-55C8-1AA7-04A9-73F88CEB5578}"/>
              </a:ext>
            </a:extLst>
          </p:cNvPr>
          <p:cNvSpPr>
            <a:spLocks noGrp="1"/>
          </p:cNvSpPr>
          <p:nvPr>
            <p:ph type="title"/>
          </p:nvPr>
        </p:nvSpPr>
        <p:spPr>
          <a:xfrm>
            <a:off x="420520" y="192825"/>
            <a:ext cx="11590730" cy="867930"/>
          </a:xfrm>
        </p:spPr>
        <p:txBody>
          <a:bodyPr>
            <a:normAutofit/>
          </a:bodyPr>
          <a:lstStyle/>
          <a:p>
            <a:r>
              <a:rPr lang="en-US" sz="2400" b="1" dirty="0">
                <a:latin typeface="Arial" panose="020B0604020202020204" pitchFamily="34" charset="0"/>
                <a:cs typeface="Arial" panose="020B0604020202020204" pitchFamily="34" charset="0"/>
              </a:rPr>
              <a:t>Compromising Treatment Length May Mean Compromising Treatment Benefit</a:t>
            </a:r>
          </a:p>
        </p:txBody>
      </p:sp>
      <p:graphicFrame>
        <p:nvGraphicFramePr>
          <p:cNvPr id="2" name="Chart 1">
            <a:extLst>
              <a:ext uri="{FF2B5EF4-FFF2-40B4-BE49-F238E27FC236}">
                <a16:creationId xmlns:a16="http://schemas.microsoft.com/office/drawing/2014/main" id="{DFA7FC95-D7E7-BA91-5527-FE1B8183B9C7}"/>
              </a:ext>
            </a:extLst>
          </p:cNvPr>
          <p:cNvGraphicFramePr/>
          <p:nvPr>
            <p:extLst>
              <p:ext uri="{D42A27DB-BD31-4B8C-83A1-F6EECF244321}">
                <p14:modId xmlns:p14="http://schemas.microsoft.com/office/powerpoint/2010/main" val="2191309153"/>
              </p:ext>
            </p:extLst>
          </p:nvPr>
        </p:nvGraphicFramePr>
        <p:xfrm>
          <a:off x="4181753" y="1617919"/>
          <a:ext cx="3251287" cy="272914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20BA6A5-BFE7-5936-21B5-C20C8DE684B2}"/>
              </a:ext>
            </a:extLst>
          </p:cNvPr>
          <p:cNvSpPr txBox="1"/>
          <p:nvPr/>
        </p:nvSpPr>
        <p:spPr>
          <a:xfrm>
            <a:off x="3801701" y="2238466"/>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 REDUCTION IN RISK OF RECURRENCE</a:t>
            </a:r>
          </a:p>
        </p:txBody>
      </p:sp>
      <p:sp>
        <p:nvSpPr>
          <p:cNvPr id="5" name="TextBox 4">
            <a:extLst>
              <a:ext uri="{FF2B5EF4-FFF2-40B4-BE49-F238E27FC236}">
                <a16:creationId xmlns:a16="http://schemas.microsoft.com/office/drawing/2014/main" id="{8DC6C4A2-9B14-1C8E-3ACD-576FC33607F7}"/>
              </a:ext>
            </a:extLst>
          </p:cNvPr>
          <p:cNvSpPr txBox="1"/>
          <p:nvPr/>
        </p:nvSpPr>
        <p:spPr>
          <a:xfrm>
            <a:off x="3801702" y="1694761"/>
            <a:ext cx="3529796"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Absolute Benefit from Extended Endocrine Treatment (Overall)</a:t>
            </a:r>
          </a:p>
        </p:txBody>
      </p:sp>
      <p:sp>
        <p:nvSpPr>
          <p:cNvPr id="8" name="TextBox 7">
            <a:extLst>
              <a:ext uri="{FF2B5EF4-FFF2-40B4-BE49-F238E27FC236}">
                <a16:creationId xmlns:a16="http://schemas.microsoft.com/office/drawing/2014/main" id="{BFB47475-5B73-C125-78F8-29CE42ED46F9}"/>
              </a:ext>
            </a:extLst>
          </p:cNvPr>
          <p:cNvSpPr txBox="1"/>
          <p:nvPr/>
        </p:nvSpPr>
        <p:spPr>
          <a:xfrm>
            <a:off x="3686968" y="4351912"/>
            <a:ext cx="1051891" cy="600164"/>
          </a:xfrm>
          <a:prstGeom prst="rect">
            <a:avLst/>
          </a:prstGeom>
          <a:noFill/>
        </p:spPr>
        <p:txBody>
          <a:bodyPr wrap="none" rtlCol="0" anchor="t" anchorCtr="0">
            <a:spAutoFit/>
          </a:bodyPr>
          <a:lstStyle/>
          <a:p>
            <a:pPr marL="0" indent="0" algn="l">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P Value:</a:t>
            </a:r>
          </a:p>
          <a:p>
            <a:pPr marL="0" indent="0" algn="l">
              <a:spcBef>
                <a:spcPts val="0"/>
              </a:spcBef>
              <a:spcAft>
                <a:spcPts val="0"/>
              </a:spcAft>
              <a:buNone/>
            </a:pPr>
            <a:endParaRPr lang="en-US" sz="1100" kern="0">
              <a:solidFill>
                <a:schemeClr val="tx2"/>
              </a:solidFill>
              <a:latin typeface="Arial" panose="020B0604020202020204" pitchFamily="34" charset="0"/>
              <a:ea typeface="Roboto" panose="02000000000000000000" pitchFamily="2" charset="0"/>
              <a:cs typeface="Arial" panose="020B0604020202020204" pitchFamily="34" charset="0"/>
            </a:endParaRPr>
          </a:p>
          <a:p>
            <a:pPr marL="0" indent="0" algn="l">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 of Patients:</a:t>
            </a:r>
          </a:p>
        </p:txBody>
      </p:sp>
      <p:sp>
        <p:nvSpPr>
          <p:cNvPr id="9" name="TextBox 8">
            <a:extLst>
              <a:ext uri="{FF2B5EF4-FFF2-40B4-BE49-F238E27FC236}">
                <a16:creationId xmlns:a16="http://schemas.microsoft.com/office/drawing/2014/main" id="{6CB74486-9C51-AD8D-16AC-C46B88230F64}"/>
              </a:ext>
            </a:extLst>
          </p:cNvPr>
          <p:cNvSpPr txBox="1"/>
          <p:nvPr/>
        </p:nvSpPr>
        <p:spPr>
          <a:xfrm>
            <a:off x="5471812" y="4370604"/>
            <a:ext cx="614271"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0.8354</a:t>
            </a:r>
          </a:p>
        </p:txBody>
      </p:sp>
      <p:sp>
        <p:nvSpPr>
          <p:cNvPr id="12" name="TextBox 11">
            <a:extLst>
              <a:ext uri="{FF2B5EF4-FFF2-40B4-BE49-F238E27FC236}">
                <a16:creationId xmlns:a16="http://schemas.microsoft.com/office/drawing/2014/main" id="{084C47FC-0A41-ECE7-4030-6390292429D1}"/>
              </a:ext>
            </a:extLst>
          </p:cNvPr>
          <p:cNvSpPr txBox="1"/>
          <p:nvPr/>
        </p:nvSpPr>
        <p:spPr>
          <a:xfrm>
            <a:off x="6447375" y="4380451"/>
            <a:ext cx="614271"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0.0111</a:t>
            </a:r>
          </a:p>
        </p:txBody>
      </p:sp>
      <p:sp>
        <p:nvSpPr>
          <p:cNvPr id="13" name="TextBox 12">
            <a:extLst>
              <a:ext uri="{FF2B5EF4-FFF2-40B4-BE49-F238E27FC236}">
                <a16:creationId xmlns:a16="http://schemas.microsoft.com/office/drawing/2014/main" id="{AB9D8050-6F37-7ACE-4F51-0EBDEB999F72}"/>
              </a:ext>
            </a:extLst>
          </p:cNvPr>
          <p:cNvSpPr txBox="1"/>
          <p:nvPr/>
        </p:nvSpPr>
        <p:spPr>
          <a:xfrm>
            <a:off x="7776486" y="2238466"/>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 5 YEAR vs 2.5 YEAR EXTENDED AI</a:t>
            </a:r>
          </a:p>
        </p:txBody>
      </p:sp>
      <p:sp>
        <p:nvSpPr>
          <p:cNvPr id="14" name="TextBox 13">
            <a:extLst>
              <a:ext uri="{FF2B5EF4-FFF2-40B4-BE49-F238E27FC236}">
                <a16:creationId xmlns:a16="http://schemas.microsoft.com/office/drawing/2014/main" id="{ED16C3D8-5896-029B-BBCC-2369A21ED3D9}"/>
              </a:ext>
            </a:extLst>
          </p:cNvPr>
          <p:cNvSpPr txBox="1"/>
          <p:nvPr/>
        </p:nvSpPr>
        <p:spPr>
          <a:xfrm>
            <a:off x="7776592" y="1694761"/>
            <a:ext cx="3528588"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Relative Risk Reduction (Overall)</a:t>
            </a:r>
          </a:p>
        </p:txBody>
      </p:sp>
      <p:sp>
        <p:nvSpPr>
          <p:cNvPr id="15" name="TextBox 14">
            <a:extLst>
              <a:ext uri="{FF2B5EF4-FFF2-40B4-BE49-F238E27FC236}">
                <a16:creationId xmlns:a16="http://schemas.microsoft.com/office/drawing/2014/main" id="{42E07281-0066-BEC7-528B-C74E1634E9A2}"/>
              </a:ext>
            </a:extLst>
          </p:cNvPr>
          <p:cNvSpPr txBox="1"/>
          <p:nvPr/>
        </p:nvSpPr>
        <p:spPr>
          <a:xfrm>
            <a:off x="5079914" y="3298766"/>
            <a:ext cx="1322471" cy="430887"/>
          </a:xfrm>
          <a:prstGeom prst="rect">
            <a:avLst/>
          </a:prstGeom>
          <a:noFill/>
        </p:spPr>
        <p:txBody>
          <a:bodyPr wrap="squar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No significant benefit (0.5%)</a:t>
            </a:r>
          </a:p>
        </p:txBody>
      </p:sp>
      <p:graphicFrame>
        <p:nvGraphicFramePr>
          <p:cNvPr id="16" name="Content Placeholder 4">
            <a:extLst>
              <a:ext uri="{FF2B5EF4-FFF2-40B4-BE49-F238E27FC236}">
                <a16:creationId xmlns:a16="http://schemas.microsoft.com/office/drawing/2014/main" id="{80610090-1715-1E50-077C-5D9F184CC986}"/>
              </a:ext>
            </a:extLst>
          </p:cNvPr>
          <p:cNvGraphicFramePr>
            <a:graphicFrameLocks/>
          </p:cNvGraphicFramePr>
          <p:nvPr>
            <p:extLst>
              <p:ext uri="{D42A27DB-BD31-4B8C-83A1-F6EECF244321}">
                <p14:modId xmlns:p14="http://schemas.microsoft.com/office/powerpoint/2010/main" val="410465001"/>
              </p:ext>
            </p:extLst>
          </p:nvPr>
        </p:nvGraphicFramePr>
        <p:xfrm>
          <a:off x="7776486" y="3021539"/>
          <a:ext cx="3528694" cy="2013204"/>
        </p:xfrm>
        <a:graphic>
          <a:graphicData uri="http://schemas.openxmlformats.org/drawingml/2006/table">
            <a:tbl>
              <a:tblPr firstRow="1" firstCol="1" bandRow="1">
                <a:tableStyleId>{2D5ABB26-0587-4C30-8999-92F81FD0307C}</a:tableStyleId>
              </a:tblPr>
              <a:tblGrid>
                <a:gridCol w="1379854">
                  <a:extLst>
                    <a:ext uri="{9D8B030D-6E8A-4147-A177-3AD203B41FA5}">
                      <a16:colId xmlns:a16="http://schemas.microsoft.com/office/drawing/2014/main" val="20001"/>
                    </a:ext>
                  </a:extLst>
                </a:gridCol>
                <a:gridCol w="2148840">
                  <a:extLst>
                    <a:ext uri="{9D8B030D-6E8A-4147-A177-3AD203B41FA5}">
                      <a16:colId xmlns:a16="http://schemas.microsoft.com/office/drawing/2014/main" val="20002"/>
                    </a:ext>
                  </a:extLst>
                </a:gridCol>
              </a:tblGrid>
              <a:tr h="1000164">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Arial" panose="020B0604020202020204" pitchFamily="34" charset="0"/>
                          <a:ea typeface="Roboto" panose="02000000000000000000" pitchFamily="2" charset="0"/>
                          <a:cs typeface="Arial" panose="020B0604020202020204" pitchFamily="34" charset="0"/>
                        </a:rPr>
                        <a:t>Hazard Ratio</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dirty="0">
                          <a:solidFill>
                            <a:schemeClr val="tx2"/>
                          </a:solidFill>
                          <a:effectLst/>
                          <a:latin typeface="Arial" panose="020B0604020202020204" pitchFamily="34" charset="0"/>
                          <a:ea typeface="Roboto" panose="02000000000000000000" pitchFamily="2" charset="0"/>
                          <a:cs typeface="Arial" panose="020B0604020202020204" pitchFamily="34" charset="0"/>
                        </a:rPr>
                        <a:t>H/I-High HR: 0.42 </a:t>
                      </a:r>
                      <a:br>
                        <a:rPr lang="en-US" sz="1200" b="1" i="0" kern="1200" dirty="0">
                          <a:solidFill>
                            <a:schemeClr val="tx2"/>
                          </a:solidFill>
                          <a:effectLst/>
                          <a:latin typeface="Arial" panose="020B0604020202020204" pitchFamily="34" charset="0"/>
                          <a:ea typeface="Roboto" panose="02000000000000000000" pitchFamily="2" charset="0"/>
                          <a:cs typeface="Arial" panose="020B0604020202020204" pitchFamily="34" charset="0"/>
                        </a:rPr>
                      </a:br>
                      <a:r>
                        <a:rPr lang="en-US" sz="1200" b="0" i="0" kern="1200" dirty="0">
                          <a:solidFill>
                            <a:schemeClr val="tx2"/>
                          </a:solidFill>
                          <a:effectLst/>
                          <a:latin typeface="Arial" panose="020B0604020202020204" pitchFamily="34" charset="0"/>
                          <a:ea typeface="Roboto" panose="02000000000000000000" pitchFamily="2" charset="0"/>
                          <a:cs typeface="Arial" panose="020B0604020202020204" pitchFamily="34" charset="0"/>
                        </a:rPr>
                        <a:t>(0.21-0.84); p=0.0111</a:t>
                      </a:r>
                    </a:p>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dirty="0">
                          <a:solidFill>
                            <a:schemeClr val="tx2"/>
                          </a:solidFill>
                          <a:effectLst/>
                          <a:latin typeface="Arial" panose="020B0604020202020204" pitchFamily="34" charset="0"/>
                          <a:ea typeface="Roboto" panose="02000000000000000000" pitchFamily="2" charset="0"/>
                          <a:cs typeface="Arial" panose="020B0604020202020204" pitchFamily="34" charset="0"/>
                        </a:rPr>
                        <a:t>H/I-Low HR: 0.95 </a:t>
                      </a:r>
                      <a:br>
                        <a:rPr lang="en-US" sz="1200" b="1" i="0" kern="1200" dirty="0">
                          <a:solidFill>
                            <a:schemeClr val="tx2"/>
                          </a:solidFill>
                          <a:effectLst/>
                          <a:latin typeface="Arial" panose="020B0604020202020204" pitchFamily="34" charset="0"/>
                          <a:ea typeface="Roboto" panose="02000000000000000000" pitchFamily="2" charset="0"/>
                          <a:cs typeface="Arial" panose="020B0604020202020204" pitchFamily="34" charset="0"/>
                        </a:rPr>
                      </a:br>
                      <a:r>
                        <a:rPr lang="en-US" sz="1200" b="0" i="0" kern="1200" dirty="0">
                          <a:solidFill>
                            <a:schemeClr val="tx2"/>
                          </a:solidFill>
                          <a:effectLst/>
                          <a:latin typeface="Arial" panose="020B0604020202020204" pitchFamily="34" charset="0"/>
                          <a:ea typeface="Roboto" panose="02000000000000000000" pitchFamily="2" charset="0"/>
                          <a:cs typeface="Arial" panose="020B0604020202020204" pitchFamily="34" charset="0"/>
                        </a:rPr>
                        <a:t>(0.58-1.56), p=0.8354</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506520">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Arial" panose="020B0604020202020204" pitchFamily="34" charset="0"/>
                          <a:ea typeface="Roboto" panose="02000000000000000000" pitchFamily="2" charset="0"/>
                          <a:cs typeface="Arial" panose="020B0604020202020204" pitchFamily="34" charset="0"/>
                        </a:rPr>
                        <a:t>Relative Risk Reduction</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400" b="1" i="0" kern="1200" dirty="0">
                          <a:solidFill>
                            <a:schemeClr val="tx2"/>
                          </a:solidFill>
                          <a:effectLst/>
                          <a:latin typeface="Arial" panose="020B0604020202020204" pitchFamily="34" charset="0"/>
                          <a:ea typeface="Roboto" panose="02000000000000000000" pitchFamily="2" charset="0"/>
                          <a:cs typeface="Arial" panose="020B0604020202020204" pitchFamily="34" charset="0"/>
                        </a:rPr>
                        <a:t>58%</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9085176"/>
                  </a:ext>
                </a:extLst>
              </a:tr>
              <a:tr h="506520">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Arial" panose="020B0604020202020204" pitchFamily="34" charset="0"/>
                          <a:ea typeface="Roboto" panose="02000000000000000000" pitchFamily="2" charset="0"/>
                          <a:cs typeface="Arial" panose="020B0604020202020204" pitchFamily="34" charset="0"/>
                        </a:rPr>
                        <a:t>P Value</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0" i="0" kern="1200" dirty="0">
                          <a:solidFill>
                            <a:schemeClr val="tx2"/>
                          </a:solidFill>
                          <a:effectLst/>
                          <a:latin typeface="Arial" panose="020B0604020202020204" pitchFamily="34" charset="0"/>
                          <a:ea typeface="Roboto" panose="02000000000000000000" pitchFamily="2" charset="0"/>
                          <a:cs typeface="Arial" panose="020B0604020202020204" pitchFamily="34" charset="0"/>
                        </a:rPr>
                        <a:t>0.045</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7513691"/>
                  </a:ext>
                </a:extLst>
              </a:tr>
            </a:tbl>
          </a:graphicData>
        </a:graphic>
      </p:graphicFrame>
      <p:sp>
        <p:nvSpPr>
          <p:cNvPr id="17" name="TextBox 16">
            <a:extLst>
              <a:ext uri="{FF2B5EF4-FFF2-40B4-BE49-F238E27FC236}">
                <a16:creationId xmlns:a16="http://schemas.microsoft.com/office/drawing/2014/main" id="{781A3D57-D22C-7CE4-26FC-712203C85304}"/>
              </a:ext>
            </a:extLst>
          </p:cNvPr>
          <p:cNvSpPr txBox="1"/>
          <p:nvPr/>
        </p:nvSpPr>
        <p:spPr>
          <a:xfrm>
            <a:off x="4518417" y="4352877"/>
            <a:ext cx="614271"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0.0701</a:t>
            </a:r>
          </a:p>
        </p:txBody>
      </p:sp>
      <p:sp>
        <p:nvSpPr>
          <p:cNvPr id="18" name="TextBox 17">
            <a:extLst>
              <a:ext uri="{FF2B5EF4-FFF2-40B4-BE49-F238E27FC236}">
                <a16:creationId xmlns:a16="http://schemas.microsoft.com/office/drawing/2014/main" id="{D63C6BDD-6514-B160-A82E-A09F9EFF8257}"/>
              </a:ext>
            </a:extLst>
          </p:cNvPr>
          <p:cNvSpPr txBox="1"/>
          <p:nvPr/>
        </p:nvSpPr>
        <p:spPr>
          <a:xfrm>
            <a:off x="5588288" y="4696916"/>
            <a:ext cx="466794"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53%</a:t>
            </a:r>
          </a:p>
        </p:txBody>
      </p:sp>
      <p:sp>
        <p:nvSpPr>
          <p:cNvPr id="19" name="TextBox 18">
            <a:extLst>
              <a:ext uri="{FF2B5EF4-FFF2-40B4-BE49-F238E27FC236}">
                <a16:creationId xmlns:a16="http://schemas.microsoft.com/office/drawing/2014/main" id="{2BF412BD-3BCD-4CC3-387C-DEDFD4C4753D}"/>
              </a:ext>
            </a:extLst>
          </p:cNvPr>
          <p:cNvSpPr txBox="1"/>
          <p:nvPr/>
        </p:nvSpPr>
        <p:spPr>
          <a:xfrm>
            <a:off x="6645102" y="4683750"/>
            <a:ext cx="466794"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47%</a:t>
            </a:r>
          </a:p>
        </p:txBody>
      </p:sp>
      <p:sp>
        <p:nvSpPr>
          <p:cNvPr id="20" name="Content Placeholder 10">
            <a:extLst>
              <a:ext uri="{FF2B5EF4-FFF2-40B4-BE49-F238E27FC236}">
                <a16:creationId xmlns:a16="http://schemas.microsoft.com/office/drawing/2014/main" id="{43809FF2-9445-DED4-41AC-2707AEF38D9C}"/>
              </a:ext>
            </a:extLst>
          </p:cNvPr>
          <p:cNvSpPr txBox="1">
            <a:spLocks/>
          </p:cNvSpPr>
          <p:nvPr/>
        </p:nvSpPr>
        <p:spPr bwMode="gray">
          <a:xfrm>
            <a:off x="717167" y="2714817"/>
            <a:ext cx="2625355" cy="19343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3363" indent="-233363" algn="l" rtl="0" eaLnBrk="0" fontAlgn="base" hangingPunct="0">
              <a:lnSpc>
                <a:spcPct val="95000"/>
              </a:lnSpc>
              <a:spcBef>
                <a:spcPts val="500"/>
              </a:spcBef>
              <a:spcAft>
                <a:spcPts val="500"/>
              </a:spcAft>
              <a:buClr>
                <a:schemeClr val="tx2"/>
              </a:buClr>
              <a:buSzPct val="120000"/>
              <a:buFont typeface="Arial"/>
              <a:buChar char="•"/>
              <a:tabLst/>
              <a:defRPr sz="1800" b="0" i="0">
                <a:solidFill>
                  <a:schemeClr val="tx2"/>
                </a:solidFill>
                <a:latin typeface="Verdana" panose="020B0604030504040204" pitchFamily="34" charset="0"/>
                <a:ea typeface="Tahoma" panose="020B0604030504040204" pitchFamily="34" charset="0"/>
                <a:cs typeface="Tahoma" panose="020B0604030504040204" pitchFamily="34" charset="0"/>
              </a:defRPr>
            </a:lvl1pPr>
            <a:lvl2pPr marL="577850" indent="-212725"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2pPr>
            <a:lvl3pPr marL="923925" indent="-233363"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3pPr>
            <a:lvl4pPr marL="1603375" indent="-230188" algn="l" rtl="0" eaLnBrk="0" fontAlgn="base" hangingPunct="0">
              <a:lnSpc>
                <a:spcPct val="95000"/>
              </a:lnSpc>
              <a:spcBef>
                <a:spcPts val="0"/>
              </a:spcBef>
              <a:spcAft>
                <a:spcPts val="500"/>
              </a:spcAft>
              <a:buClr>
                <a:schemeClr val="tx1">
                  <a:lumMod val="65000"/>
                  <a:lumOff val="35000"/>
                </a:schemeClr>
              </a:buClr>
              <a:buFont typeface=".AppleSystemUIFont" charset="-120"/>
              <a:buChar char="»"/>
              <a:tabLst/>
              <a:defRPr sz="1800" b="0" i="0">
                <a:solidFill>
                  <a:schemeClr val="tx1">
                    <a:lumMod val="65000"/>
                    <a:lumOff val="35000"/>
                  </a:schemeClr>
                </a:solidFill>
                <a:latin typeface="Arial Regular"/>
                <a:ea typeface="Arial Regular"/>
                <a:cs typeface="Calibri" charset="0"/>
              </a:defRPr>
            </a:lvl4pPr>
            <a:lvl5pPr marL="2065338" indent="-230188" algn="l" rtl="0" eaLnBrk="0" fontAlgn="base" hangingPunct="0">
              <a:lnSpc>
                <a:spcPct val="95000"/>
              </a:lnSpc>
              <a:spcBef>
                <a:spcPts val="0"/>
              </a:spcBef>
              <a:spcAft>
                <a:spcPts val="500"/>
              </a:spcAft>
              <a:buClr>
                <a:schemeClr val="bg2">
                  <a:lumMod val="75000"/>
                </a:schemeClr>
              </a:buClr>
              <a:buChar char="»"/>
              <a:tabLst/>
              <a:defRPr sz="1800" b="0" i="0">
                <a:solidFill>
                  <a:schemeClr val="tx2"/>
                </a:solidFill>
                <a:latin typeface="Calibri Regular" charset="0"/>
                <a:ea typeface="ＭＳ Ｐゴシック" pitchFamily="23" charset="-128"/>
                <a:cs typeface="Calibri Regular" charset="0"/>
              </a:defRPr>
            </a:lvl5pPr>
            <a:lvl6pPr marL="335271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3962301"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457188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5181470"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a:lstStyle>
          <a:p>
            <a:pPr marL="0" indent="0">
              <a:buNone/>
            </a:pPr>
            <a:r>
              <a:rPr lang="en-US" kern="0" dirty="0">
                <a:solidFill>
                  <a:schemeClr val="tx1"/>
                </a:solidFill>
                <a:latin typeface="Arial" panose="020B0604020202020204" pitchFamily="34" charset="0"/>
                <a:ea typeface="Roboto" panose="02000000000000000000" pitchFamily="2" charset="0"/>
                <a:cs typeface="Arial" panose="020B0604020202020204" pitchFamily="34" charset="0"/>
              </a:rPr>
              <a:t>For patients who are likely to benefit, a full 10 years of treatment significantly reduced risk of recurrence compared to just 7.5 years in the </a:t>
            </a:r>
            <a:r>
              <a:rPr lang="en-US" b="1" kern="0" dirty="0">
                <a:solidFill>
                  <a:schemeClr val="accent1"/>
                </a:solidFill>
                <a:latin typeface="Arial" panose="020B0604020202020204" pitchFamily="34" charset="0"/>
                <a:ea typeface="Roboto" panose="02000000000000000000" pitchFamily="2" charset="0"/>
                <a:cs typeface="Arial" panose="020B0604020202020204" pitchFamily="34" charset="0"/>
              </a:rPr>
              <a:t>IDEAL trial</a:t>
            </a:r>
            <a:endParaRPr lang="en-US" kern="0" baseline="300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655F6FCD-32DF-E6EB-26F2-A94C14B73E73}"/>
              </a:ext>
            </a:extLst>
          </p:cNvPr>
          <p:cNvSpPr txBox="1"/>
          <p:nvPr/>
        </p:nvSpPr>
        <p:spPr>
          <a:xfrm>
            <a:off x="555149" y="6436152"/>
            <a:ext cx="6937336" cy="200055"/>
          </a:xfrm>
          <a:prstGeom prst="rect">
            <a:avLst/>
          </a:prstGeom>
          <a:noFill/>
        </p:spPr>
        <p:txBody>
          <a:bodyPr wrap="square" lIns="91440" tIns="45720" rIns="91440" bIns="45720" rtlCol="0" anchor="t">
            <a:spAutoFit/>
          </a:bodyPr>
          <a:lstStyle/>
          <a:p>
            <a:pPr algn="l">
              <a:defRPr/>
            </a:pPr>
            <a:r>
              <a:rPr lang="en-US" sz="700" dirty="0">
                <a:solidFill>
                  <a:schemeClr val="bg1">
                    <a:lumMod val="65000"/>
                  </a:schemeClr>
                </a:solidFill>
                <a:latin typeface="Arial" panose="020B0604020202020204" pitchFamily="34" charset="0"/>
                <a:cs typeface="Arial" panose="020B0604020202020204" pitchFamily="34" charset="0"/>
              </a:rPr>
              <a:t>Noordhoek I, et al. Clin Cancer Res. 2021;27(1):311-319.</a:t>
            </a:r>
          </a:p>
        </p:txBody>
      </p:sp>
      <p:sp>
        <p:nvSpPr>
          <p:cNvPr id="6" name="Rectangle: Rounded Corners 5">
            <a:extLst>
              <a:ext uri="{FF2B5EF4-FFF2-40B4-BE49-F238E27FC236}">
                <a16:creationId xmlns:a16="http://schemas.microsoft.com/office/drawing/2014/main" id="{1348FDA5-925C-498A-1ACF-C657E48282EC}"/>
              </a:ext>
            </a:extLst>
          </p:cNvPr>
          <p:cNvSpPr/>
          <p:nvPr/>
        </p:nvSpPr>
        <p:spPr bwMode="gray">
          <a:xfrm>
            <a:off x="6215885" y="2675801"/>
            <a:ext cx="1187530" cy="2305356"/>
          </a:xfrm>
          <a:prstGeom prst="roundRect">
            <a:avLst/>
          </a:prstGeom>
          <a:noFill/>
          <a:ln w="9525" cap="flat" cmpd="sng" algn="ctr">
            <a:solidFill>
              <a:srgbClr val="0590D3"/>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926317627"/>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2477" y="2762204"/>
            <a:ext cx="8547045" cy="1333591"/>
          </a:xfrm>
          <a:prstGeom prst="rect">
            <a:avLst/>
          </a:prstGeom>
        </p:spPr>
        <p:txBody>
          <a:bodyPr vert="horz" wrap="square" lIns="0" tIns="86254" rIns="0" bIns="0" rtlCol="0">
            <a:spAutoFit/>
          </a:bodyPr>
          <a:lstStyle/>
          <a:p>
            <a:pPr marL="7701" marR="303430" algn="ctr" defTabSz="554492" fontAlgn="auto">
              <a:lnSpc>
                <a:spcPts val="3602"/>
              </a:lnSpc>
              <a:spcBef>
                <a:spcPts val="0"/>
              </a:spcBef>
              <a:spcAft>
                <a:spcPts val="600"/>
              </a:spcAft>
            </a:pPr>
            <a:r>
              <a:rPr sz="3000" b="1" kern="0" spc="-6" dirty="0">
                <a:latin typeface="Arial" panose="020B0604020202020204" pitchFamily="34" charset="0"/>
                <a:cs typeface="Arial" panose="020B0604020202020204" pitchFamily="34" charset="0"/>
              </a:rPr>
              <a:t>Extended </a:t>
            </a:r>
            <a:r>
              <a:rPr sz="3000" b="1" kern="0" spc="-61" dirty="0">
                <a:latin typeface="Arial" panose="020B0604020202020204" pitchFamily="34" charset="0"/>
                <a:cs typeface="Arial" panose="020B0604020202020204" pitchFamily="34" charset="0"/>
              </a:rPr>
              <a:t>Endocrine</a:t>
            </a:r>
            <a:r>
              <a:rPr sz="3000" b="1" kern="0" spc="-100" dirty="0">
                <a:latin typeface="Arial" panose="020B0604020202020204" pitchFamily="34" charset="0"/>
                <a:cs typeface="Arial" panose="020B0604020202020204" pitchFamily="34" charset="0"/>
              </a:rPr>
              <a:t> </a:t>
            </a:r>
            <a:r>
              <a:rPr sz="3000" b="1" kern="0" spc="-97" dirty="0">
                <a:latin typeface="Arial" panose="020B0604020202020204" pitchFamily="34" charset="0"/>
                <a:cs typeface="Arial" panose="020B0604020202020204" pitchFamily="34" charset="0"/>
              </a:rPr>
              <a:t>Therapy </a:t>
            </a:r>
            <a:r>
              <a:rPr sz="3000" b="1" kern="0" spc="-100" dirty="0">
                <a:latin typeface="Arial" panose="020B0604020202020204" pitchFamily="34" charset="0"/>
                <a:cs typeface="Arial" panose="020B0604020202020204" pitchFamily="34" charset="0"/>
              </a:rPr>
              <a:t>Decision-</a:t>
            </a:r>
            <a:r>
              <a:rPr sz="3000" b="1" kern="0" spc="-6" dirty="0">
                <a:latin typeface="Arial" panose="020B0604020202020204" pitchFamily="34" charset="0"/>
                <a:cs typeface="Arial" panose="020B0604020202020204" pitchFamily="34" charset="0"/>
              </a:rPr>
              <a:t>Making</a:t>
            </a:r>
            <a:r>
              <a:rPr lang="en-US" sz="3000" b="1" kern="0" spc="-6" dirty="0">
                <a:latin typeface="Arial" panose="020B0604020202020204" pitchFamily="34" charset="0"/>
                <a:cs typeface="Arial" panose="020B0604020202020204" pitchFamily="34" charset="0"/>
              </a:rPr>
              <a:t> in Early-Stage, HR+ Breast Cancer</a:t>
            </a:r>
          </a:p>
          <a:p>
            <a:pPr marL="20023" marR="3081" algn="ctr" defTabSz="554492" fontAlgn="auto">
              <a:spcBef>
                <a:spcPts val="0"/>
              </a:spcBef>
              <a:spcAft>
                <a:spcPts val="0"/>
              </a:spcAft>
            </a:pPr>
            <a:endParaRPr lang="en-US" sz="1600" kern="0" spc="-12"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1965" y="238109"/>
            <a:ext cx="10848750" cy="815546"/>
          </a:xfrm>
        </p:spPr>
        <p:txBody>
          <a:bodyPr>
            <a:noAutofit/>
          </a:bodyPr>
          <a:lstStyle/>
          <a:p>
            <a:r>
              <a:rPr lang="en-US" sz="2400" b="1" dirty="0">
                <a:latin typeface="Arial"/>
                <a:cs typeface="Arial"/>
              </a:rPr>
              <a:t>Oncotype DX was Identified by Guidelines as Having Insufficient Evidence to Help Guide Decisions about Extended Endocrine Therapy</a:t>
            </a:r>
            <a:r>
              <a:rPr lang="en-US" sz="2400" b="1" baseline="30000" dirty="0">
                <a:latin typeface="Arial"/>
                <a:cs typeface="Arial"/>
              </a:rPr>
              <a:t>1</a:t>
            </a:r>
            <a:endParaRPr lang="en-US" dirty="0"/>
          </a:p>
        </p:txBody>
      </p:sp>
      <p:sp>
        <p:nvSpPr>
          <p:cNvPr id="5" name="Content Placeholder 4"/>
          <p:cNvSpPr>
            <a:spLocks noGrp="1"/>
          </p:cNvSpPr>
          <p:nvPr>
            <p:ph idx="1"/>
          </p:nvPr>
        </p:nvSpPr>
        <p:spPr>
          <a:xfrm>
            <a:off x="402843" y="2145168"/>
            <a:ext cx="4361684" cy="2661037"/>
          </a:xfrm>
        </p:spPr>
        <p:txBody>
          <a:bodyPr>
            <a:normAutofit fontScale="70000" lnSpcReduction="20000"/>
          </a:bodyPr>
          <a:lstStyle/>
          <a:p>
            <a:pPr>
              <a:lnSpc>
                <a:spcPct val="120000"/>
              </a:lnSpc>
            </a:pPr>
            <a:r>
              <a:rPr lang="en-US" sz="2300" dirty="0">
                <a:solidFill>
                  <a:schemeClr val="tx1"/>
                </a:solidFill>
                <a:effectLst/>
                <a:latin typeface="Arial" panose="020B0604020202020204" pitchFamily="34" charset="0"/>
                <a:ea typeface="Roboto" panose="02000000000000000000" pitchFamily="2" charset="0"/>
                <a:cs typeface="Arial" panose="020B0604020202020204" pitchFamily="34" charset="0"/>
              </a:rPr>
              <a:t>Study Design: </a:t>
            </a:r>
            <a:r>
              <a:rPr lang="en-US" sz="2300" b="1" dirty="0">
                <a:solidFill>
                  <a:schemeClr val="accent1"/>
                </a:solidFill>
                <a:effectLst/>
                <a:latin typeface="Arial" panose="020B0604020202020204" pitchFamily="34" charset="0"/>
                <a:ea typeface="Roboto" panose="02000000000000000000" pitchFamily="2" charset="0"/>
                <a:cs typeface="Arial" panose="020B0604020202020204" pitchFamily="34" charset="0"/>
              </a:rPr>
              <a:t>TransATAC cohort </a:t>
            </a:r>
            <a:r>
              <a:rPr lang="en-US" sz="2300" dirty="0">
                <a:solidFill>
                  <a:schemeClr val="tx1"/>
                </a:solidFill>
                <a:effectLst/>
                <a:latin typeface="Arial" panose="020B0604020202020204" pitchFamily="34" charset="0"/>
                <a:ea typeface="Roboto" panose="02000000000000000000" pitchFamily="2" charset="0"/>
                <a:cs typeface="Arial" panose="020B0604020202020204" pitchFamily="34" charset="0"/>
              </a:rPr>
              <a:t>assessed head-to-head comparison between the prognostic algorithms of BCI and Oncotype Testing</a:t>
            </a:r>
            <a:r>
              <a:rPr lang="en-US" sz="2300" baseline="30000" dirty="0">
                <a:solidFill>
                  <a:schemeClr val="tx1"/>
                </a:solidFill>
                <a:effectLst/>
                <a:latin typeface="Arial" panose="020B0604020202020204" pitchFamily="34" charset="0"/>
                <a:ea typeface="Roboto" panose="02000000000000000000" pitchFamily="2" charset="0"/>
                <a:cs typeface="Arial" panose="020B0604020202020204" pitchFamily="34" charset="0"/>
              </a:rPr>
              <a:t>2,3</a:t>
            </a:r>
            <a:endParaRPr lang="en-US" sz="2300" b="1" baseline="30000" dirty="0">
              <a:solidFill>
                <a:schemeClr val="tx1"/>
              </a:solidFill>
              <a:latin typeface="Arial" panose="020B0604020202020204" pitchFamily="34" charset="0"/>
              <a:ea typeface="Roboto" panose="02000000000000000000" pitchFamily="2" charset="0"/>
              <a:cs typeface="Arial" panose="020B0604020202020204" pitchFamily="34" charset="0"/>
            </a:endParaRPr>
          </a:p>
          <a:p>
            <a:pPr>
              <a:lnSpc>
                <a:spcPct val="105000"/>
              </a:lnSpc>
            </a:pPr>
            <a:r>
              <a:rPr lang="en-US" sz="2300" b="1" dirty="0">
                <a:solidFill>
                  <a:schemeClr val="tx1"/>
                </a:solidFill>
                <a:latin typeface="Arial" panose="020B0604020202020204" pitchFamily="34" charset="0"/>
                <a:ea typeface="Roboto" panose="02000000000000000000" pitchFamily="2" charset="0"/>
                <a:cs typeface="Arial" panose="020B0604020202020204" pitchFamily="34" charset="0"/>
              </a:rPr>
              <a:t>During years 5-10, Oncotype DX RS was not prognostic for late distant recurrence</a:t>
            </a:r>
            <a:r>
              <a:rPr lang="en-US" sz="2300" baseline="30000" dirty="0">
                <a:solidFill>
                  <a:schemeClr val="tx1"/>
                </a:solidFill>
                <a:effectLst/>
                <a:latin typeface="Arial" panose="020B0604020202020204" pitchFamily="34" charset="0"/>
                <a:ea typeface="Roboto" panose="02000000000000000000" pitchFamily="2" charset="0"/>
                <a:cs typeface="Arial" panose="020B0604020202020204" pitchFamily="34" charset="0"/>
              </a:rPr>
              <a:t>2,3</a:t>
            </a:r>
            <a:endParaRPr lang="en-US" sz="2300" b="1" dirty="0">
              <a:solidFill>
                <a:schemeClr val="tx1"/>
              </a:solidFill>
              <a:latin typeface="Arial" panose="020B0604020202020204" pitchFamily="34" charset="0"/>
              <a:ea typeface="Roboto" panose="02000000000000000000" pitchFamily="2" charset="0"/>
              <a:cs typeface="Arial" panose="020B0604020202020204" pitchFamily="34" charset="0"/>
            </a:endParaRPr>
          </a:p>
          <a:p>
            <a:pPr>
              <a:lnSpc>
                <a:spcPct val="105000"/>
              </a:lnSpc>
            </a:pPr>
            <a:r>
              <a:rPr lang="en-US" sz="2300" dirty="0">
                <a:solidFill>
                  <a:schemeClr val="tx1"/>
                </a:solidFill>
                <a:latin typeface="Arial" panose="020B0604020202020204" pitchFamily="34" charset="0"/>
                <a:ea typeface="Roboto" panose="02000000000000000000" pitchFamily="2" charset="0"/>
                <a:cs typeface="Arial" panose="020B0604020202020204" pitchFamily="34" charset="0"/>
              </a:rPr>
              <a:t>BCI Testing significantly prognosticated risk of late distant recurrence (5-10 Years)</a:t>
            </a:r>
            <a:r>
              <a:rPr lang="en-US" sz="2300" baseline="30000" dirty="0">
                <a:solidFill>
                  <a:schemeClr val="tx1"/>
                </a:solidFill>
                <a:effectLst/>
                <a:latin typeface="Arial" panose="020B0604020202020204" pitchFamily="34" charset="0"/>
                <a:ea typeface="Roboto" panose="02000000000000000000" pitchFamily="2" charset="0"/>
                <a:cs typeface="Arial" panose="020B0604020202020204" pitchFamily="34" charset="0"/>
              </a:rPr>
              <a:t>2,3</a:t>
            </a:r>
            <a:endParaRPr lang="en-US" sz="2300" b="1" baseline="300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0" name="Text Box 17"/>
          <p:cNvSpPr txBox="1">
            <a:spLocks noChangeArrowheads="1"/>
          </p:cNvSpPr>
          <p:nvPr/>
        </p:nvSpPr>
        <p:spPr bwMode="auto">
          <a:xfrm>
            <a:off x="280379" y="6189732"/>
            <a:ext cx="11585211" cy="415498"/>
          </a:xfrm>
          <a:prstGeom prst="rect">
            <a:avLst/>
          </a:prstGeom>
          <a:noFill/>
        </p:spPr>
        <p:txBody>
          <a:bodyPr wrap="square" lIns="91440" tIns="45720" rIns="91440" bIns="45720" rtlCol="0" anchor="t">
            <a:spAutoFit/>
          </a:bodyPr>
          <a:lstStyle>
            <a:defPPr>
              <a:defRPr lang="id-ID"/>
            </a:defPPr>
            <a:lvl1pPr>
              <a:defRPr sz="900">
                <a:latin typeface="+mj-lt"/>
              </a:defRPr>
            </a:lvl1pPr>
          </a:lstStyle>
          <a:p>
            <a:pPr marL="0" lvl="1"/>
            <a:r>
              <a:rPr lang="en-US" sz="700" dirty="0">
                <a:solidFill>
                  <a:schemeClr val="bg1">
                    <a:lumMod val="65000"/>
                  </a:schemeClr>
                </a:solidFill>
                <a:latin typeface="Arial"/>
                <a:cs typeface="Arial"/>
              </a:rPr>
              <a:t>1.</a:t>
            </a:r>
            <a:r>
              <a:rPr lang="en-US" sz="700" spc="-15" dirty="0">
                <a:solidFill>
                  <a:schemeClr val="bg1">
                    <a:lumMod val="65000"/>
                  </a:schemeClr>
                </a:solidFill>
                <a:latin typeface="Arial"/>
                <a:cs typeface="Arial"/>
              </a:rPr>
              <a:t> Andre F, et al. J Clin Oncol. Published online April 19, 2022. Referenced with permission from the American Society of Clinical Oncology (ASCO®) Clinical Practice Guideline Biomarkers for Adjuvant Endocrine and Chemotherapy in Early-Stage Breast Cancer. © American Society of Clinical Oncology. 2026. All rights reserved. To view the most recent and complete version of the guideline, go online to </a:t>
            </a:r>
            <a:r>
              <a:rPr lang="en-US" sz="700" u="sng" spc="-15" dirty="0">
                <a:solidFill>
                  <a:schemeClr val="bg1">
                    <a:lumMod val="65000"/>
                  </a:schemeClr>
                </a:solidFill>
                <a:latin typeface="Arial"/>
                <a:cs typeface="Arial"/>
                <a:hlinkClick r:id="rId3">
                  <a:extLst>
                    <a:ext uri="{A12FA001-AC4F-418D-AE19-62706E023703}">
                      <ahyp:hlinkClr xmlns:ahyp="http://schemas.microsoft.com/office/drawing/2018/hyperlinkcolor" val="tx"/>
                    </a:ext>
                  </a:extLst>
                </a:hlinkClick>
              </a:rPr>
              <a:t>https://ascopubs.org/jco/special/guidelines[ascopubs.org</a:t>
            </a:r>
            <a:r>
              <a:rPr lang="en-US" sz="700" spc="-15" dirty="0">
                <a:solidFill>
                  <a:schemeClr val="bg1">
                    <a:lumMod val="65000"/>
                  </a:schemeClr>
                </a:solidFill>
                <a:latin typeface="Arial"/>
                <a:cs typeface="Arial"/>
              </a:rPr>
              <a:t>]. ASCO makes no warranties of any kind whatsoever regarding their content, use of application and disclaims any responsibility for their application or use in any way. </a:t>
            </a:r>
            <a:r>
              <a:rPr lang="en-US" sz="700" dirty="0">
                <a:solidFill>
                  <a:schemeClr val="bg1">
                    <a:lumMod val="65000"/>
                  </a:schemeClr>
                </a:solidFill>
                <a:latin typeface="Arial"/>
                <a:cs typeface="Arial"/>
              </a:rPr>
              <a:t> </a:t>
            </a:r>
            <a:r>
              <a:rPr lang="en-US" sz="700" spc="-10" dirty="0">
                <a:solidFill>
                  <a:schemeClr val="bg1">
                    <a:lumMod val="65000"/>
                  </a:schemeClr>
                </a:solidFill>
                <a:latin typeface="Arial"/>
                <a:cs typeface="Arial"/>
              </a:rPr>
              <a:t>2. </a:t>
            </a:r>
            <a:r>
              <a:rPr lang="en-US" sz="700" dirty="0">
                <a:solidFill>
                  <a:schemeClr val="bg1">
                    <a:lumMod val="65000"/>
                  </a:schemeClr>
                </a:solidFill>
                <a:latin typeface="Arial"/>
                <a:cs typeface="Arial"/>
              </a:rPr>
              <a:t>Sgroi DC, et al. Lancet Oncol. 2013;14(11):1067-1076. 3. Sestak I, et al. JAMA Oncol. 2018; 4(4):545-553. </a:t>
            </a:r>
            <a:endParaRPr lang="en-US" altLang="en-US" sz="700" dirty="0">
              <a:solidFill>
                <a:schemeClr val="bg1">
                  <a:lumMod val="65000"/>
                </a:schemeClr>
              </a:solidFill>
              <a:latin typeface="Arial"/>
              <a:cs typeface="Arial"/>
            </a:endParaRPr>
          </a:p>
        </p:txBody>
      </p:sp>
      <p:pic>
        <p:nvPicPr>
          <p:cNvPr id="6" name="Picture 2">
            <a:extLst>
              <a:ext uri="{FF2B5EF4-FFF2-40B4-BE49-F238E27FC236}">
                <a16:creationId xmlns:a16="http://schemas.microsoft.com/office/drawing/2014/main" id="{4F80B5CE-32D3-6F30-7994-1EF1B702F23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98973" y="2098481"/>
            <a:ext cx="6514953" cy="2661038"/>
          </a:xfrm>
          <a:prstGeom prst="rect">
            <a:avLst/>
          </a:prstGeom>
          <a:solidFill>
            <a:schemeClr val="bg1"/>
          </a:solidFill>
          <a:ln>
            <a:no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8258B0E6-DFED-6F4F-8186-E32517D49A75}"/>
              </a:ext>
            </a:extLst>
          </p:cNvPr>
          <p:cNvSpPr/>
          <p:nvPr/>
        </p:nvSpPr>
        <p:spPr bwMode="gray">
          <a:xfrm>
            <a:off x="5027549" y="3465962"/>
            <a:ext cx="6443166" cy="602695"/>
          </a:xfrm>
          <a:prstGeom prst="rect">
            <a:avLst/>
          </a:prstGeom>
          <a:noFill/>
          <a:ln w="79375"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517701515"/>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702166-7A30-3FBC-DB92-278BCAC38295}"/>
              </a:ext>
            </a:extLst>
          </p:cNvPr>
          <p:cNvSpPr/>
          <p:nvPr/>
        </p:nvSpPr>
        <p:spPr bwMode="gray">
          <a:xfrm>
            <a:off x="0" y="6270171"/>
            <a:ext cx="12192000" cy="228600"/>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85C17EE-27A1-4286-ADDC-3DEB70A552DD}"/>
              </a:ext>
            </a:extLst>
          </p:cNvPr>
          <p:cNvSpPr txBox="1"/>
          <p:nvPr/>
        </p:nvSpPr>
        <p:spPr>
          <a:xfrm>
            <a:off x="638530" y="6381272"/>
            <a:ext cx="10739407" cy="200055"/>
          </a:xfrm>
          <a:prstGeom prst="rect">
            <a:avLst/>
          </a:prstGeom>
          <a:noFill/>
        </p:spPr>
        <p:txBody>
          <a:bodyPr wrap="square" lIns="91440" tIns="45720" rIns="91440" bIns="45720" rtlCol="0" anchor="b" anchorCtr="0">
            <a:spAutoFit/>
          </a:bodyPr>
          <a:lstStyle/>
          <a:p>
            <a:pPr algn="l"/>
            <a:r>
              <a:rPr lang="en-US" sz="700" dirty="0">
                <a:solidFill>
                  <a:schemeClr val="bg1">
                    <a:lumMod val="65000"/>
                  </a:schemeClr>
                </a:solidFill>
                <a:latin typeface="Arial"/>
                <a:ea typeface="Tahoma"/>
                <a:cs typeface="Arial"/>
              </a:rPr>
              <a:t>Sestak I, et al. Clin Can Res. 2016;22 (20): 5043-5048.</a:t>
            </a:r>
          </a:p>
        </p:txBody>
      </p:sp>
      <p:sp>
        <p:nvSpPr>
          <p:cNvPr id="3" name="Title 2">
            <a:extLst>
              <a:ext uri="{FF2B5EF4-FFF2-40B4-BE49-F238E27FC236}">
                <a16:creationId xmlns:a16="http://schemas.microsoft.com/office/drawing/2014/main" id="{6F688351-55C8-1AA7-04A9-73F88CEB5578}"/>
              </a:ext>
            </a:extLst>
          </p:cNvPr>
          <p:cNvSpPr>
            <a:spLocks noGrp="1"/>
          </p:cNvSpPr>
          <p:nvPr>
            <p:ph type="title"/>
          </p:nvPr>
        </p:nvSpPr>
        <p:spPr>
          <a:xfrm>
            <a:off x="437118" y="376700"/>
            <a:ext cx="11142233" cy="867930"/>
          </a:xfrm>
        </p:spPr>
        <p:txBody>
          <a:bodyPr>
            <a:normAutofit/>
          </a:bodyPr>
          <a:lstStyle/>
          <a:p>
            <a:r>
              <a:rPr lang="en-US" sz="2400" b="1" dirty="0">
                <a:latin typeface="Arial"/>
                <a:cs typeface="Arial"/>
              </a:rPr>
              <a:t>BCI </a:t>
            </a:r>
            <a:r>
              <a:rPr lang="en-US" sz="2400" b="1">
                <a:latin typeface="Arial"/>
                <a:cs typeface="Arial"/>
              </a:rPr>
              <a:t>Testing </a:t>
            </a:r>
            <a:r>
              <a:rPr lang="en-US" sz="2400" b="1" dirty="0">
                <a:latin typeface="Arial"/>
                <a:cs typeface="Arial"/>
              </a:rPr>
              <a:t>Re-Stratified Patients Identified by Oncotype DX as Low Risk to be at High Risk of Late Recurrence</a:t>
            </a:r>
          </a:p>
        </p:txBody>
      </p:sp>
      <p:sp>
        <p:nvSpPr>
          <p:cNvPr id="11" name="Content Placeholder 10">
            <a:extLst>
              <a:ext uri="{FF2B5EF4-FFF2-40B4-BE49-F238E27FC236}">
                <a16:creationId xmlns:a16="http://schemas.microsoft.com/office/drawing/2014/main" id="{291D4EB0-9702-4AFD-A81F-42AD854641E2}"/>
              </a:ext>
            </a:extLst>
          </p:cNvPr>
          <p:cNvSpPr>
            <a:spLocks noGrp="1"/>
          </p:cNvSpPr>
          <p:nvPr>
            <p:ph idx="4294967295"/>
          </p:nvPr>
        </p:nvSpPr>
        <p:spPr>
          <a:xfrm>
            <a:off x="4591952" y="2969900"/>
            <a:ext cx="6987399" cy="1441420"/>
          </a:xfrm>
        </p:spPr>
        <p:txBody>
          <a:bodyPr vert="horz" lIns="91440" tIns="45720" rIns="91440" bIns="45720" rtlCol="0" anchor="t">
            <a:normAutofit/>
          </a:bodyPr>
          <a:lstStyle/>
          <a:p>
            <a:r>
              <a:rPr lang="en-US" sz="1800" b="1" dirty="0">
                <a:latin typeface="Arial"/>
                <a:ea typeface="Roboto"/>
                <a:cs typeface="Arial"/>
              </a:rPr>
              <a:t>27% </a:t>
            </a:r>
            <a:r>
              <a:rPr lang="en-US" sz="1800" dirty="0">
                <a:latin typeface="Arial"/>
                <a:ea typeface="Roboto"/>
                <a:cs typeface="Arial"/>
              </a:rPr>
              <a:t>of patients were re-stratified by the BCI Test from RS low and intermediate risk categories into high risk of DR</a:t>
            </a:r>
          </a:p>
          <a:p>
            <a:r>
              <a:rPr lang="en-US" sz="1800" kern="0" dirty="0">
                <a:latin typeface="Arial"/>
                <a:ea typeface="Roboto"/>
                <a:cs typeface="Arial"/>
              </a:rPr>
              <a:t>These findings suggest that a proportion of RS low-risk patients may be at an elevated risk of recurrence</a:t>
            </a:r>
            <a:endParaRPr lang="en-US" sz="1800" kern="0" baseline="30000" dirty="0">
              <a:latin typeface="Arial"/>
              <a:ea typeface="Roboto"/>
              <a:cs typeface="Arial"/>
            </a:endParaRPr>
          </a:p>
        </p:txBody>
      </p:sp>
      <p:grpSp>
        <p:nvGrpSpPr>
          <p:cNvPr id="4" name="Group 3">
            <a:extLst>
              <a:ext uri="{FF2B5EF4-FFF2-40B4-BE49-F238E27FC236}">
                <a16:creationId xmlns:a16="http://schemas.microsoft.com/office/drawing/2014/main" id="{393B9398-5361-2BE0-B757-0B43D2E3EACE}"/>
              </a:ext>
            </a:extLst>
          </p:cNvPr>
          <p:cNvGrpSpPr/>
          <p:nvPr/>
        </p:nvGrpSpPr>
        <p:grpSpPr>
          <a:xfrm>
            <a:off x="984816" y="2393337"/>
            <a:ext cx="3260081" cy="2693437"/>
            <a:chOff x="-511407" y="2585997"/>
            <a:chExt cx="3342640" cy="2785532"/>
          </a:xfrm>
        </p:grpSpPr>
        <p:graphicFrame>
          <p:nvGraphicFramePr>
            <p:cNvPr id="5" name="Chart 4">
              <a:extLst>
                <a:ext uri="{FF2B5EF4-FFF2-40B4-BE49-F238E27FC236}">
                  <a16:creationId xmlns:a16="http://schemas.microsoft.com/office/drawing/2014/main" id="{C85C24B0-5ACB-D42F-BBDE-FF7E3259329C}"/>
                </a:ext>
              </a:extLst>
            </p:cNvPr>
            <p:cNvGraphicFramePr/>
            <p:nvPr/>
          </p:nvGraphicFramePr>
          <p:xfrm>
            <a:off x="-511407" y="2585997"/>
            <a:ext cx="3342640" cy="2785532"/>
          </p:xfrm>
          <a:graphic>
            <a:graphicData uri="http://schemas.openxmlformats.org/drawingml/2006/chart">
              <c:chart xmlns:c="http://schemas.openxmlformats.org/drawingml/2006/chart" xmlns:r="http://schemas.openxmlformats.org/officeDocument/2006/relationships" r:id="rId3"/>
            </a:graphicData>
          </a:graphic>
        </p:graphicFrame>
        <p:sp>
          <p:nvSpPr>
            <p:cNvPr id="8" name="Teardrop 7">
              <a:extLst>
                <a:ext uri="{FF2B5EF4-FFF2-40B4-BE49-F238E27FC236}">
                  <a16:creationId xmlns:a16="http://schemas.microsoft.com/office/drawing/2014/main" id="{AAC5FC50-5436-591E-0734-FAD2D8B5530E}"/>
                </a:ext>
              </a:extLst>
            </p:cNvPr>
            <p:cNvSpPr/>
            <p:nvPr/>
          </p:nvSpPr>
          <p:spPr bwMode="gray">
            <a:xfrm flipH="1">
              <a:off x="576728" y="3407262"/>
              <a:ext cx="1143001" cy="1142999"/>
            </a:xfrm>
            <a:prstGeom prst="teardrop">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2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80168550-B05A-8028-11BD-8E2127158438}"/>
                </a:ext>
              </a:extLst>
            </p:cNvPr>
            <p:cNvSpPr txBox="1"/>
            <p:nvPr/>
          </p:nvSpPr>
          <p:spPr>
            <a:xfrm>
              <a:off x="725414" y="3719484"/>
              <a:ext cx="1424916" cy="487756"/>
            </a:xfrm>
            <a:prstGeom prst="rect">
              <a:avLst/>
            </a:prstGeom>
            <a:noFill/>
          </p:spPr>
          <p:txBody>
            <a:bodyPr wrap="square" rtlCol="0" anchor="t" anchorCtr="0">
              <a:spAutoFit/>
            </a:bodyPr>
            <a:lstStyle/>
            <a:p>
              <a:pPr marL="0" indent="0">
                <a:spcBef>
                  <a:spcPts val="0"/>
                </a:spcBef>
                <a:spcAft>
                  <a:spcPts val="0"/>
                </a:spcAft>
                <a:buNone/>
              </a:pPr>
              <a:r>
                <a:rPr lang="en-US" sz="2800" b="1" kern="0">
                  <a:solidFill>
                    <a:srgbClr val="0F477B"/>
                  </a:solidFill>
                  <a:latin typeface="Arial" panose="020B0604020202020204" pitchFamily="34" charset="0"/>
                  <a:ea typeface="Roboto" panose="02000000000000000000" pitchFamily="2" charset="0"/>
                  <a:cs typeface="Arial" panose="020B0604020202020204" pitchFamily="34" charset="0"/>
                </a:rPr>
                <a:t>27%</a:t>
              </a:r>
            </a:p>
          </p:txBody>
        </p:sp>
      </p:grpSp>
    </p:spTree>
    <p:extLst>
      <p:ext uri="{BB962C8B-B14F-4D97-AF65-F5344CB8AC3E}">
        <p14:creationId xmlns:p14="http://schemas.microsoft.com/office/powerpoint/2010/main" val="3548150308"/>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688351-55C8-1AA7-04A9-73F88CEB5578}"/>
              </a:ext>
            </a:extLst>
          </p:cNvPr>
          <p:cNvSpPr>
            <a:spLocks noGrp="1"/>
          </p:cNvSpPr>
          <p:nvPr>
            <p:ph type="title"/>
          </p:nvPr>
        </p:nvSpPr>
        <p:spPr>
          <a:xfrm>
            <a:off x="639336" y="277337"/>
            <a:ext cx="10720039" cy="865394"/>
          </a:xfrm>
        </p:spPr>
        <p:txBody>
          <a:bodyPr>
            <a:noAutofit/>
          </a:bodyPr>
          <a:lstStyle/>
          <a:p>
            <a:r>
              <a:rPr lang="en-US" sz="2400" b="1" dirty="0">
                <a:latin typeface="Arial"/>
                <a:cs typeface="Arial"/>
              </a:rPr>
              <a:t>Re-Stratification of Oncotype DX Recurrence Score (RS) Categories by BCI Prediction of EET Benefit</a:t>
            </a:r>
            <a:endParaRPr lang="en-US" sz="2400" b="1" baseline="30000" dirty="0">
              <a:latin typeface="Arial"/>
              <a:cs typeface="Arial"/>
            </a:endParaRPr>
          </a:p>
        </p:txBody>
      </p:sp>
      <p:sp>
        <p:nvSpPr>
          <p:cNvPr id="11" name="Content Placeholder 10">
            <a:extLst>
              <a:ext uri="{FF2B5EF4-FFF2-40B4-BE49-F238E27FC236}">
                <a16:creationId xmlns:a16="http://schemas.microsoft.com/office/drawing/2014/main" id="{291D4EB0-9702-4AFD-A81F-42AD854641E2}"/>
              </a:ext>
            </a:extLst>
          </p:cNvPr>
          <p:cNvSpPr>
            <a:spLocks noGrp="1"/>
          </p:cNvSpPr>
          <p:nvPr>
            <p:ph idx="4294967295"/>
          </p:nvPr>
        </p:nvSpPr>
        <p:spPr>
          <a:xfrm>
            <a:off x="3611380" y="4563842"/>
            <a:ext cx="2462631" cy="1027974"/>
          </a:xfrm>
        </p:spPr>
        <p:txBody>
          <a:bodyPr/>
          <a:lstStyle/>
          <a:p>
            <a:pPr marL="0" indent="0">
              <a:buNone/>
            </a:pPr>
            <a:r>
              <a:rPr lang="en-US" sz="1600" b="1" dirty="0">
                <a:solidFill>
                  <a:schemeClr val="tx1"/>
                </a:solidFill>
                <a:latin typeface="Arial" panose="020B0604020202020204" pitchFamily="34" charset="0"/>
                <a:ea typeface="Roboto" panose="02000000000000000000" pitchFamily="2" charset="0"/>
                <a:cs typeface="Arial" panose="020B0604020202020204" pitchFamily="34" charset="0"/>
              </a:rPr>
              <a:t>29% </a:t>
            </a:r>
            <a:r>
              <a:rPr lang="en-US" sz="1600" dirty="0">
                <a:solidFill>
                  <a:schemeClr val="tx1"/>
                </a:solidFill>
                <a:latin typeface="Arial" panose="020B0604020202020204" pitchFamily="34" charset="0"/>
                <a:ea typeface="Roboto" panose="02000000000000000000" pitchFamily="2" charset="0"/>
                <a:cs typeface="Arial" panose="020B0604020202020204" pitchFamily="34" charset="0"/>
              </a:rPr>
              <a:t>(N=284/976) of patients were identified by BCI as YES (likely to benefit from EET)</a:t>
            </a:r>
            <a:endParaRPr lang="en-US" sz="1600" baseline="300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grpSp>
        <p:nvGrpSpPr>
          <p:cNvPr id="4" name="Group 3">
            <a:extLst>
              <a:ext uri="{FF2B5EF4-FFF2-40B4-BE49-F238E27FC236}">
                <a16:creationId xmlns:a16="http://schemas.microsoft.com/office/drawing/2014/main" id="{393B9398-5361-2BE0-B757-0B43D2E3EACE}"/>
              </a:ext>
            </a:extLst>
          </p:cNvPr>
          <p:cNvGrpSpPr/>
          <p:nvPr/>
        </p:nvGrpSpPr>
        <p:grpSpPr>
          <a:xfrm>
            <a:off x="761081" y="2764512"/>
            <a:ext cx="2887934" cy="2557422"/>
            <a:chOff x="-511407" y="2585997"/>
            <a:chExt cx="3342640" cy="2785532"/>
          </a:xfrm>
        </p:grpSpPr>
        <p:graphicFrame>
          <p:nvGraphicFramePr>
            <p:cNvPr id="5" name="Chart 4">
              <a:extLst>
                <a:ext uri="{FF2B5EF4-FFF2-40B4-BE49-F238E27FC236}">
                  <a16:creationId xmlns:a16="http://schemas.microsoft.com/office/drawing/2014/main" id="{C85C24B0-5ACB-D42F-BBDE-FF7E3259329C}"/>
                </a:ext>
              </a:extLst>
            </p:cNvPr>
            <p:cNvGraphicFramePr/>
            <p:nvPr/>
          </p:nvGraphicFramePr>
          <p:xfrm>
            <a:off x="-511407" y="2585997"/>
            <a:ext cx="3342640" cy="2785532"/>
          </p:xfrm>
          <a:graphic>
            <a:graphicData uri="http://schemas.openxmlformats.org/drawingml/2006/chart">
              <c:chart xmlns:c="http://schemas.openxmlformats.org/drawingml/2006/chart" xmlns:r="http://schemas.openxmlformats.org/officeDocument/2006/relationships" r:id="rId3"/>
            </a:graphicData>
          </a:graphic>
        </p:graphicFrame>
        <p:sp>
          <p:nvSpPr>
            <p:cNvPr id="8" name="Teardrop 7">
              <a:extLst>
                <a:ext uri="{FF2B5EF4-FFF2-40B4-BE49-F238E27FC236}">
                  <a16:creationId xmlns:a16="http://schemas.microsoft.com/office/drawing/2014/main" id="{AAC5FC50-5436-591E-0734-FAD2D8B5530E}"/>
                </a:ext>
              </a:extLst>
            </p:cNvPr>
            <p:cNvSpPr/>
            <p:nvPr/>
          </p:nvSpPr>
          <p:spPr bwMode="gray">
            <a:xfrm flipH="1">
              <a:off x="576728" y="3407262"/>
              <a:ext cx="1143001" cy="1142999"/>
            </a:xfrm>
            <a:prstGeom prst="teardrop">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200" err="1">
                <a:solidFill>
                  <a:schemeClr val="bg1"/>
                </a:solidFill>
                <a:latin typeface="+mn-lt"/>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80168550-B05A-8028-11BD-8E2127158438}"/>
                </a:ext>
              </a:extLst>
            </p:cNvPr>
            <p:cNvSpPr txBox="1"/>
            <p:nvPr/>
          </p:nvSpPr>
          <p:spPr>
            <a:xfrm>
              <a:off x="672955" y="3705318"/>
              <a:ext cx="1424916" cy="487756"/>
            </a:xfrm>
            <a:prstGeom prst="rect">
              <a:avLst/>
            </a:prstGeom>
            <a:noFill/>
          </p:spPr>
          <p:txBody>
            <a:bodyPr wrap="square" rtlCol="0" anchor="t" anchorCtr="0">
              <a:spAutoFit/>
            </a:bodyPr>
            <a:lstStyle/>
            <a:p>
              <a:pPr marL="0" indent="0">
                <a:spcBef>
                  <a:spcPts val="0"/>
                </a:spcBef>
                <a:spcAft>
                  <a:spcPts val="0"/>
                </a:spcAft>
                <a:buNone/>
              </a:pPr>
              <a:r>
                <a:rPr lang="en-US" sz="2800" b="1" kern="0">
                  <a:solidFill>
                    <a:srgbClr val="0F477B"/>
                  </a:solidFill>
                  <a:latin typeface="Arial" panose="020B0604020202020204" pitchFamily="34" charset="0"/>
                  <a:ea typeface="Roboto" panose="02000000000000000000" pitchFamily="2" charset="0"/>
                  <a:cs typeface="Arial" panose="020B0604020202020204" pitchFamily="34" charset="0"/>
                </a:rPr>
                <a:t>29%</a:t>
              </a:r>
            </a:p>
          </p:txBody>
        </p:sp>
      </p:grpSp>
      <p:sp>
        <p:nvSpPr>
          <p:cNvPr id="6" name="Text Placeholder 3">
            <a:extLst>
              <a:ext uri="{FF2B5EF4-FFF2-40B4-BE49-F238E27FC236}">
                <a16:creationId xmlns:a16="http://schemas.microsoft.com/office/drawing/2014/main" id="{F7C8AD2F-9AB6-9E67-4279-8F080233A9CB}"/>
              </a:ext>
            </a:extLst>
          </p:cNvPr>
          <p:cNvSpPr txBox="1">
            <a:spLocks/>
          </p:cNvSpPr>
          <p:nvPr/>
        </p:nvSpPr>
        <p:spPr>
          <a:xfrm>
            <a:off x="579054" y="1387364"/>
            <a:ext cx="9124340" cy="304300"/>
          </a:xfrm>
          <a:prstGeom prst="rect">
            <a:avLst/>
          </a:prstGeom>
        </p:spPr>
        <p:txBody>
          <a:bodyPr/>
          <a:lstStyle>
            <a:lvl1pPr marL="233363" indent="-233363" algn="l" rtl="0" eaLnBrk="0" fontAlgn="base" hangingPunct="0">
              <a:lnSpc>
                <a:spcPct val="95000"/>
              </a:lnSpc>
              <a:spcBef>
                <a:spcPts val="500"/>
              </a:spcBef>
              <a:spcAft>
                <a:spcPts val="500"/>
              </a:spcAft>
              <a:buClr>
                <a:schemeClr val="tx2"/>
              </a:buClr>
              <a:buSzPct val="120000"/>
              <a:buFont typeface="Arial"/>
              <a:buChar char="•"/>
              <a:tabLst/>
              <a:defRPr sz="1800" b="0" i="0">
                <a:solidFill>
                  <a:schemeClr val="tx2"/>
                </a:solidFill>
                <a:latin typeface="Verdana" panose="020B0604030504040204" pitchFamily="34" charset="0"/>
                <a:ea typeface="Tahoma" panose="020B0604030504040204" pitchFamily="34" charset="0"/>
                <a:cs typeface="Tahoma" panose="020B0604030504040204" pitchFamily="34" charset="0"/>
              </a:defRPr>
            </a:lvl1pPr>
            <a:lvl2pPr marL="577850" indent="-212725"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2pPr>
            <a:lvl3pPr marL="923925" indent="-233363"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3pPr>
            <a:lvl4pPr marL="1603375" indent="-230188" algn="l" rtl="0" eaLnBrk="0" fontAlgn="base" hangingPunct="0">
              <a:lnSpc>
                <a:spcPct val="95000"/>
              </a:lnSpc>
              <a:spcBef>
                <a:spcPts val="0"/>
              </a:spcBef>
              <a:spcAft>
                <a:spcPts val="500"/>
              </a:spcAft>
              <a:buClr>
                <a:schemeClr val="tx1">
                  <a:lumMod val="65000"/>
                  <a:lumOff val="35000"/>
                </a:schemeClr>
              </a:buClr>
              <a:buFont typeface=".AppleSystemUIFont" charset="-120"/>
              <a:buChar char="»"/>
              <a:tabLst/>
              <a:defRPr sz="1800" b="0" i="0">
                <a:solidFill>
                  <a:schemeClr val="tx1">
                    <a:lumMod val="65000"/>
                    <a:lumOff val="35000"/>
                  </a:schemeClr>
                </a:solidFill>
                <a:latin typeface="Arial Regular"/>
                <a:ea typeface="Arial Regular"/>
                <a:cs typeface="Calibri" charset="0"/>
              </a:defRPr>
            </a:lvl4pPr>
            <a:lvl5pPr marL="2065338" indent="-230188" algn="l" rtl="0" eaLnBrk="0" fontAlgn="base" hangingPunct="0">
              <a:lnSpc>
                <a:spcPct val="95000"/>
              </a:lnSpc>
              <a:spcBef>
                <a:spcPts val="0"/>
              </a:spcBef>
              <a:spcAft>
                <a:spcPts val="500"/>
              </a:spcAft>
              <a:buClr>
                <a:schemeClr val="bg2">
                  <a:lumMod val="75000"/>
                </a:schemeClr>
              </a:buClr>
              <a:buChar char="»"/>
              <a:tabLst/>
              <a:defRPr sz="1800" b="0" i="0">
                <a:solidFill>
                  <a:schemeClr val="tx2"/>
                </a:solidFill>
                <a:latin typeface="Calibri Regular" charset="0"/>
                <a:ea typeface="ＭＳ Ｐゴシック" pitchFamily="23" charset="-128"/>
                <a:cs typeface="Calibri Regular" charset="0"/>
              </a:defRPr>
            </a:lvl5pPr>
            <a:lvl6pPr marL="335271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3962301"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457188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5181470"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a:lstStyle>
          <a:p>
            <a:pPr marL="0" indent="0">
              <a:buNone/>
            </a:pPr>
            <a:r>
              <a:rPr lang="en-US" kern="0" dirty="0">
                <a:solidFill>
                  <a:schemeClr val="tx1"/>
                </a:solidFill>
                <a:latin typeface="Arial" panose="020B0604020202020204" pitchFamily="34" charset="0"/>
                <a:ea typeface="Roboto" panose="02000000000000000000" pitchFamily="2" charset="0"/>
                <a:cs typeface="Arial" panose="020B0604020202020204" pitchFamily="34" charset="0"/>
              </a:rPr>
              <a:t>Patients age &gt;50 (N=1,139)</a:t>
            </a:r>
          </a:p>
        </p:txBody>
      </p:sp>
      <p:sp>
        <p:nvSpPr>
          <p:cNvPr id="13" name="Text Placeholder 5">
            <a:extLst>
              <a:ext uri="{FF2B5EF4-FFF2-40B4-BE49-F238E27FC236}">
                <a16:creationId xmlns:a16="http://schemas.microsoft.com/office/drawing/2014/main" id="{5BCAA4C6-003B-E3A4-A753-5096FD9A4F04}"/>
              </a:ext>
            </a:extLst>
          </p:cNvPr>
          <p:cNvSpPr txBox="1">
            <a:spLocks/>
          </p:cNvSpPr>
          <p:nvPr/>
        </p:nvSpPr>
        <p:spPr>
          <a:xfrm>
            <a:off x="6335452" y="2095355"/>
            <a:ext cx="5395868" cy="305586"/>
          </a:xfrm>
          <a:prstGeom prst="rect">
            <a:avLst/>
          </a:prstGeom>
        </p:spPr>
        <p:txBody>
          <a:bodyPr/>
          <a:lstStyle>
            <a:lvl1pPr marL="0" indent="-173736" algn="l" defTabSz="914400" rtl="0" eaLnBrk="1" latinLnBrk="0" hangingPunct="1">
              <a:lnSpc>
                <a:spcPct val="110000"/>
              </a:lnSpc>
              <a:spcBef>
                <a:spcPts val="1000"/>
              </a:spcBef>
              <a:buFont typeface="Arial" panose="020B0604020202020204" pitchFamily="34" charset="0"/>
              <a:buChar char="•"/>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Font typeface="Arial" panose="020B0604020202020204" pitchFamily="34" charset="0"/>
              <a:buNone/>
            </a:pPr>
            <a:r>
              <a:rPr lang="en-US" b="1" dirty="0">
                <a:solidFill>
                  <a:schemeClr val="tx1"/>
                </a:solidFill>
                <a:latin typeface="Arial" panose="020B0604020202020204" pitchFamily="34" charset="0"/>
                <a:ea typeface="Roboto" panose="02000000000000000000" pitchFamily="2" charset="0"/>
                <a:cs typeface="Arial" panose="020B0604020202020204" pitchFamily="34" charset="0"/>
              </a:rPr>
              <a:t>CHEMO BENEFIT </a:t>
            </a:r>
            <a:r>
              <a:rPr lang="en-US" dirty="0">
                <a:solidFill>
                  <a:schemeClr val="tx1"/>
                </a:solidFill>
                <a:latin typeface="Arial" panose="020B0604020202020204" pitchFamily="34" charset="0"/>
                <a:ea typeface="Roboto" panose="02000000000000000000" pitchFamily="2" charset="0"/>
                <a:cs typeface="Arial" panose="020B0604020202020204" pitchFamily="34" charset="0"/>
              </a:rPr>
              <a:t>(Oncotype DX, RS High)</a:t>
            </a:r>
            <a:r>
              <a:rPr lang="en-US" sz="1600" dirty="0">
                <a:solidFill>
                  <a:schemeClr val="tx1"/>
                </a:solidFill>
                <a:latin typeface="Arial" panose="020B0604020202020204" pitchFamily="34" charset="0"/>
                <a:ea typeface="Roboto" panose="02000000000000000000" pitchFamily="2" charset="0"/>
                <a:cs typeface="Arial" panose="020B0604020202020204" pitchFamily="34" charset="0"/>
              </a:rPr>
              <a:t> </a:t>
            </a:r>
          </a:p>
        </p:txBody>
      </p:sp>
      <p:sp>
        <p:nvSpPr>
          <p:cNvPr id="14" name="Text Placeholder 5">
            <a:extLst>
              <a:ext uri="{FF2B5EF4-FFF2-40B4-BE49-F238E27FC236}">
                <a16:creationId xmlns:a16="http://schemas.microsoft.com/office/drawing/2014/main" id="{7F2AA9FD-3BAA-24C8-B0A6-CD22F1749E3E}"/>
              </a:ext>
            </a:extLst>
          </p:cNvPr>
          <p:cNvSpPr txBox="1">
            <a:spLocks/>
          </p:cNvSpPr>
          <p:nvPr/>
        </p:nvSpPr>
        <p:spPr>
          <a:xfrm>
            <a:off x="302548" y="2187970"/>
            <a:ext cx="5395867" cy="305586"/>
          </a:xfrm>
          <a:prstGeom prst="rect">
            <a:avLst/>
          </a:prstGeom>
        </p:spPr>
        <p:txBody>
          <a:bodyPr/>
          <a:lstStyle>
            <a:lvl1pPr marL="0" indent="-173736" algn="l" defTabSz="914400" rtl="0" eaLnBrk="1" latinLnBrk="0" hangingPunct="1">
              <a:lnSpc>
                <a:spcPct val="110000"/>
              </a:lnSpc>
              <a:spcBef>
                <a:spcPts val="1000"/>
              </a:spcBef>
              <a:buFont typeface="Arial" panose="020B0604020202020204" pitchFamily="34" charset="0"/>
              <a:buChar char="•"/>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Font typeface="Arial" panose="020B0604020202020204" pitchFamily="34" charset="0"/>
              <a:buNone/>
            </a:pPr>
            <a:r>
              <a:rPr lang="en-US" b="1" dirty="0">
                <a:solidFill>
                  <a:schemeClr val="tx1"/>
                </a:solidFill>
                <a:latin typeface="Arial" panose="020B0604020202020204" pitchFamily="34" charset="0"/>
                <a:ea typeface="Roboto" panose="02000000000000000000" pitchFamily="2" charset="0"/>
                <a:cs typeface="Arial" panose="020B0604020202020204" pitchFamily="34" charset="0"/>
              </a:rPr>
              <a:t>NO CHEMO BENEFIT </a:t>
            </a:r>
            <a:r>
              <a:rPr lang="en-US" dirty="0">
                <a:solidFill>
                  <a:schemeClr val="tx1"/>
                </a:solidFill>
                <a:latin typeface="Arial" panose="020B0604020202020204" pitchFamily="34" charset="0"/>
                <a:ea typeface="Roboto" panose="02000000000000000000" pitchFamily="2" charset="0"/>
                <a:cs typeface="Arial" panose="020B0604020202020204" pitchFamily="34" charset="0"/>
              </a:rPr>
              <a:t>(Oncotype DX, RS Low)</a:t>
            </a:r>
            <a:r>
              <a:rPr lang="en-US" sz="1600" dirty="0">
                <a:solidFill>
                  <a:schemeClr val="tx1"/>
                </a:solidFill>
                <a:latin typeface="Arial" panose="020B0604020202020204" pitchFamily="34" charset="0"/>
                <a:ea typeface="Roboto" panose="02000000000000000000" pitchFamily="2" charset="0"/>
                <a:cs typeface="Arial" panose="020B0604020202020204" pitchFamily="34" charset="0"/>
              </a:rPr>
              <a:t> </a:t>
            </a:r>
          </a:p>
        </p:txBody>
      </p:sp>
      <p:graphicFrame>
        <p:nvGraphicFramePr>
          <p:cNvPr id="19" name="Chart 18">
            <a:extLst>
              <a:ext uri="{FF2B5EF4-FFF2-40B4-BE49-F238E27FC236}">
                <a16:creationId xmlns:a16="http://schemas.microsoft.com/office/drawing/2014/main" id="{D7FB4CEB-4043-B97B-77DD-B4B12C96DDB9}"/>
              </a:ext>
            </a:extLst>
          </p:cNvPr>
          <p:cNvGraphicFramePr/>
          <p:nvPr>
            <p:extLst>
              <p:ext uri="{D42A27DB-BD31-4B8C-83A1-F6EECF244321}">
                <p14:modId xmlns:p14="http://schemas.microsoft.com/office/powerpoint/2010/main" val="2078648157"/>
              </p:ext>
            </p:extLst>
          </p:nvPr>
        </p:nvGraphicFramePr>
        <p:xfrm>
          <a:off x="6902753" y="2764512"/>
          <a:ext cx="3014117" cy="2557422"/>
        </p:xfrm>
        <a:graphic>
          <a:graphicData uri="http://schemas.openxmlformats.org/drawingml/2006/chart">
            <c:chart xmlns:c="http://schemas.openxmlformats.org/drawingml/2006/chart" xmlns:r="http://schemas.openxmlformats.org/officeDocument/2006/relationships" r:id="rId4"/>
          </a:graphicData>
        </a:graphic>
      </p:graphicFrame>
      <p:sp>
        <p:nvSpPr>
          <p:cNvPr id="20" name="Teardrop 19">
            <a:extLst>
              <a:ext uri="{FF2B5EF4-FFF2-40B4-BE49-F238E27FC236}">
                <a16:creationId xmlns:a16="http://schemas.microsoft.com/office/drawing/2014/main" id="{DA227191-118E-81E9-D279-FC1FB9F1E619}"/>
              </a:ext>
            </a:extLst>
          </p:cNvPr>
          <p:cNvSpPr/>
          <p:nvPr/>
        </p:nvSpPr>
        <p:spPr bwMode="gray">
          <a:xfrm flipH="1">
            <a:off x="7797216" y="3518523"/>
            <a:ext cx="1099760" cy="1134254"/>
          </a:xfrm>
          <a:prstGeom prst="teardrop">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200" err="1">
              <a:solidFill>
                <a:schemeClr val="bg1"/>
              </a:solidFill>
              <a:latin typeface="+mn-lt"/>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18B73CC7-1808-2749-1572-543827264925}"/>
              </a:ext>
            </a:extLst>
          </p:cNvPr>
          <p:cNvSpPr txBox="1"/>
          <p:nvPr/>
        </p:nvSpPr>
        <p:spPr>
          <a:xfrm>
            <a:off x="7919312" y="3824040"/>
            <a:ext cx="1487611" cy="523220"/>
          </a:xfrm>
          <a:prstGeom prst="rect">
            <a:avLst/>
          </a:prstGeom>
          <a:noFill/>
        </p:spPr>
        <p:txBody>
          <a:bodyPr wrap="square" rtlCol="0" anchor="t" anchorCtr="0">
            <a:spAutoFit/>
          </a:bodyPr>
          <a:lstStyle/>
          <a:p>
            <a:pPr marL="0" indent="0">
              <a:spcBef>
                <a:spcPts val="0"/>
              </a:spcBef>
              <a:spcAft>
                <a:spcPts val="0"/>
              </a:spcAft>
              <a:buNone/>
            </a:pPr>
            <a:r>
              <a:rPr lang="en-US" sz="2800" b="1" kern="0" dirty="0">
                <a:solidFill>
                  <a:schemeClr val="accent1"/>
                </a:solidFill>
                <a:latin typeface="Arial" panose="020B0604020202020204" pitchFamily="34" charset="0"/>
                <a:ea typeface="Roboto" panose="02000000000000000000" pitchFamily="2" charset="0"/>
                <a:cs typeface="Arial" panose="020B0604020202020204" pitchFamily="34" charset="0"/>
              </a:rPr>
              <a:t>39%</a:t>
            </a:r>
          </a:p>
        </p:txBody>
      </p:sp>
      <p:sp>
        <p:nvSpPr>
          <p:cNvPr id="22" name="Content Placeholder 10">
            <a:extLst>
              <a:ext uri="{FF2B5EF4-FFF2-40B4-BE49-F238E27FC236}">
                <a16:creationId xmlns:a16="http://schemas.microsoft.com/office/drawing/2014/main" id="{877A49DA-077D-99B2-FE1E-DCE329E0E260}"/>
              </a:ext>
            </a:extLst>
          </p:cNvPr>
          <p:cNvSpPr txBox="1">
            <a:spLocks/>
          </p:cNvSpPr>
          <p:nvPr/>
        </p:nvSpPr>
        <p:spPr bwMode="gray">
          <a:xfrm>
            <a:off x="9676582" y="4488297"/>
            <a:ext cx="2515418" cy="10279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3363" indent="-233363" algn="l" rtl="0" eaLnBrk="0" fontAlgn="base" hangingPunct="0">
              <a:lnSpc>
                <a:spcPct val="95000"/>
              </a:lnSpc>
              <a:spcBef>
                <a:spcPts val="500"/>
              </a:spcBef>
              <a:spcAft>
                <a:spcPts val="500"/>
              </a:spcAft>
              <a:buClr>
                <a:schemeClr val="tx2"/>
              </a:buClr>
              <a:buSzPct val="120000"/>
              <a:buFont typeface="Arial"/>
              <a:buChar char="•"/>
              <a:tabLst/>
              <a:defRPr sz="1800" b="0" i="0">
                <a:solidFill>
                  <a:schemeClr val="tx2"/>
                </a:solidFill>
                <a:latin typeface="Verdana" panose="020B0604030504040204" pitchFamily="34" charset="0"/>
                <a:ea typeface="Tahoma" panose="020B0604030504040204" pitchFamily="34" charset="0"/>
                <a:cs typeface="Tahoma" panose="020B0604030504040204" pitchFamily="34" charset="0"/>
              </a:defRPr>
            </a:lvl1pPr>
            <a:lvl2pPr marL="577850" indent="-212725"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2pPr>
            <a:lvl3pPr marL="923925" indent="-233363"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3pPr>
            <a:lvl4pPr marL="1603375" indent="-230188" algn="l" rtl="0" eaLnBrk="0" fontAlgn="base" hangingPunct="0">
              <a:lnSpc>
                <a:spcPct val="95000"/>
              </a:lnSpc>
              <a:spcBef>
                <a:spcPts val="0"/>
              </a:spcBef>
              <a:spcAft>
                <a:spcPts val="500"/>
              </a:spcAft>
              <a:buClr>
                <a:schemeClr val="tx1">
                  <a:lumMod val="65000"/>
                  <a:lumOff val="35000"/>
                </a:schemeClr>
              </a:buClr>
              <a:buFont typeface=".AppleSystemUIFont" charset="-120"/>
              <a:buChar char="»"/>
              <a:tabLst/>
              <a:defRPr sz="1800" b="0" i="0">
                <a:solidFill>
                  <a:schemeClr val="tx1">
                    <a:lumMod val="65000"/>
                    <a:lumOff val="35000"/>
                  </a:schemeClr>
                </a:solidFill>
                <a:latin typeface="Arial Regular"/>
                <a:ea typeface="Arial Regular"/>
                <a:cs typeface="Calibri" charset="0"/>
              </a:defRPr>
            </a:lvl4pPr>
            <a:lvl5pPr marL="2065338" indent="-230188" algn="l" rtl="0" eaLnBrk="0" fontAlgn="base" hangingPunct="0">
              <a:lnSpc>
                <a:spcPct val="95000"/>
              </a:lnSpc>
              <a:spcBef>
                <a:spcPts val="0"/>
              </a:spcBef>
              <a:spcAft>
                <a:spcPts val="500"/>
              </a:spcAft>
              <a:buClr>
                <a:schemeClr val="bg2">
                  <a:lumMod val="75000"/>
                </a:schemeClr>
              </a:buClr>
              <a:buChar char="»"/>
              <a:tabLst/>
              <a:defRPr sz="1800" b="0" i="0">
                <a:solidFill>
                  <a:schemeClr val="tx2"/>
                </a:solidFill>
                <a:latin typeface="Calibri Regular" charset="0"/>
                <a:ea typeface="ＭＳ Ｐゴシック" pitchFamily="23" charset="-128"/>
                <a:cs typeface="Calibri Regular" charset="0"/>
              </a:defRPr>
            </a:lvl5pPr>
            <a:lvl6pPr marL="335271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3962301"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457188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5181470"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a:lstStyle>
          <a:p>
            <a:pPr marL="0" indent="0">
              <a:buFont typeface="Arial"/>
              <a:buNone/>
            </a:pPr>
            <a:r>
              <a:rPr lang="en-US" sz="1600" b="1" kern="0" dirty="0">
                <a:solidFill>
                  <a:schemeClr val="tx1"/>
                </a:solidFill>
                <a:latin typeface="Arial" panose="020B0604020202020204" pitchFamily="34" charset="0"/>
                <a:ea typeface="Roboto" panose="02000000000000000000" pitchFamily="2" charset="0"/>
                <a:cs typeface="Arial" panose="020B0604020202020204" pitchFamily="34" charset="0"/>
              </a:rPr>
              <a:t>39% </a:t>
            </a:r>
            <a:r>
              <a:rPr lang="en-US" sz="1600" kern="0" dirty="0">
                <a:solidFill>
                  <a:schemeClr val="tx1"/>
                </a:solidFill>
                <a:latin typeface="Arial" panose="020B0604020202020204" pitchFamily="34" charset="0"/>
                <a:ea typeface="Roboto" panose="02000000000000000000" pitchFamily="2" charset="0"/>
                <a:cs typeface="Arial" panose="020B0604020202020204" pitchFamily="34" charset="0"/>
              </a:rPr>
              <a:t>(N=63/163) of patients were identified by BCI as NO (not likely to benefit from EET)</a:t>
            </a:r>
            <a:endParaRPr lang="en-US" sz="1600" kern="0" baseline="300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cxnSp>
        <p:nvCxnSpPr>
          <p:cNvPr id="24" name="Straight Connector 23">
            <a:extLst>
              <a:ext uri="{FF2B5EF4-FFF2-40B4-BE49-F238E27FC236}">
                <a16:creationId xmlns:a16="http://schemas.microsoft.com/office/drawing/2014/main" id="{A34510D1-B351-F052-BE5D-4F5CA749C4B4}"/>
              </a:ext>
            </a:extLst>
          </p:cNvPr>
          <p:cNvCxnSpPr>
            <a:cxnSpLocks/>
          </p:cNvCxnSpPr>
          <p:nvPr/>
        </p:nvCxnSpPr>
        <p:spPr bwMode="auto">
          <a:xfrm flipH="1">
            <a:off x="6335452" y="2069418"/>
            <a:ext cx="6160" cy="3623056"/>
          </a:xfrm>
          <a:prstGeom prst="line">
            <a:avLst/>
          </a:prstGeom>
          <a:noFill/>
          <a:ln w="19050" cap="flat" cmpd="sng" algn="ctr">
            <a:solidFill>
              <a:schemeClr val="bg1">
                <a:lumMod val="75000"/>
              </a:schemeClr>
            </a:solidFill>
            <a:prstDash val="solid"/>
            <a:miter lim="800000"/>
            <a:headEnd type="none" w="med" len="med"/>
            <a:tailEnd type="none" w="med" len="med"/>
          </a:ln>
          <a:effectLst/>
        </p:spPr>
      </p:cxnSp>
      <p:sp>
        <p:nvSpPr>
          <p:cNvPr id="10" name="TextBox 9">
            <a:extLst>
              <a:ext uri="{FF2B5EF4-FFF2-40B4-BE49-F238E27FC236}">
                <a16:creationId xmlns:a16="http://schemas.microsoft.com/office/drawing/2014/main" id="{679690DE-3702-3A7E-1E75-835DD703FF98}"/>
              </a:ext>
            </a:extLst>
          </p:cNvPr>
          <p:cNvSpPr txBox="1"/>
          <p:nvPr/>
        </p:nvSpPr>
        <p:spPr>
          <a:xfrm>
            <a:off x="597343" y="6267223"/>
            <a:ext cx="6103344" cy="200055"/>
          </a:xfrm>
          <a:prstGeom prst="rect">
            <a:avLst/>
          </a:prstGeom>
          <a:noFill/>
        </p:spPr>
        <p:txBody>
          <a:bodyPr wrap="square" lIns="91440" tIns="45720" rIns="91440" bIns="45720" anchor="t">
            <a:spAutoFit/>
          </a:bodyPr>
          <a:lstStyle/>
          <a:p>
            <a:pPr algn="l"/>
            <a:r>
              <a:rPr lang="en-US" sz="700" dirty="0">
                <a:solidFill>
                  <a:schemeClr val="bg1">
                    <a:lumMod val="50000"/>
                  </a:schemeClr>
                </a:solidFill>
                <a:latin typeface="Arial"/>
                <a:ea typeface="ＭＳ Ｐゴシック"/>
                <a:cs typeface="Arial"/>
              </a:rPr>
              <a:t>Chuy V, et al. SABCS. 2025. Poster [#PS3-07-24].</a:t>
            </a:r>
          </a:p>
        </p:txBody>
      </p:sp>
    </p:spTree>
    <p:extLst>
      <p:ext uri="{BB962C8B-B14F-4D97-AF65-F5344CB8AC3E}">
        <p14:creationId xmlns:p14="http://schemas.microsoft.com/office/powerpoint/2010/main" val="1830886353"/>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934EC5D-841D-82AD-2688-2B1F14F53BB4}"/>
              </a:ext>
            </a:extLst>
          </p:cNvPr>
          <p:cNvCxnSpPr>
            <a:cxnSpLocks/>
          </p:cNvCxnSpPr>
          <p:nvPr/>
        </p:nvCxnSpPr>
        <p:spPr bwMode="auto">
          <a:xfrm flipV="1">
            <a:off x="5989359" y="1594771"/>
            <a:ext cx="0" cy="1858630"/>
          </a:xfrm>
          <a:prstGeom prst="line">
            <a:avLst/>
          </a:prstGeom>
          <a:noFill/>
          <a:ln w="19050" cap="flat" cmpd="sng" algn="ctr">
            <a:solidFill>
              <a:schemeClr val="bg2"/>
            </a:solidFill>
            <a:prstDash val="solid"/>
            <a:miter lim="800000"/>
            <a:headEnd type="none" w="med" len="med"/>
            <a:tailEnd type="none" w="med" len="med"/>
          </a:ln>
          <a:effectLst/>
        </p:spPr>
      </p:cxnSp>
      <p:sp>
        <p:nvSpPr>
          <p:cNvPr id="10" name="TextBox 9">
            <a:extLst>
              <a:ext uri="{FF2B5EF4-FFF2-40B4-BE49-F238E27FC236}">
                <a16:creationId xmlns:a16="http://schemas.microsoft.com/office/drawing/2014/main" id="{E6253362-E892-9E0C-38D7-C353764204AB}"/>
              </a:ext>
            </a:extLst>
          </p:cNvPr>
          <p:cNvSpPr txBox="1"/>
          <p:nvPr/>
        </p:nvSpPr>
        <p:spPr>
          <a:xfrm>
            <a:off x="2026239" y="1699075"/>
            <a:ext cx="3541085" cy="1446550"/>
          </a:xfrm>
          <a:prstGeom prst="rect">
            <a:avLst/>
          </a:prstGeom>
          <a:noFill/>
        </p:spPr>
        <p:txBody>
          <a:bodyPr wrap="square" lIns="91440" tIns="45720" rIns="91440" bIns="45720" rtlCol="0" anchor="t" anchorCtr="0">
            <a:spAutoFit/>
          </a:bodyPr>
          <a:lstStyle/>
          <a:p>
            <a:pPr marL="0" indent="0" algn="l">
              <a:spcBef>
                <a:spcPts val="0"/>
              </a:spcBef>
              <a:spcAft>
                <a:spcPts val="0"/>
              </a:spcAft>
              <a:buNone/>
            </a:pPr>
            <a:r>
              <a:rPr lang="en-US" sz="2800" b="1" kern="0">
                <a:solidFill>
                  <a:schemeClr val="accent1"/>
                </a:solidFill>
                <a:latin typeface="Arial"/>
                <a:ea typeface="Roboto"/>
                <a:cs typeface="Arial"/>
              </a:rPr>
              <a:t>45% </a:t>
            </a:r>
            <a:r>
              <a:rPr lang="en-US" sz="2000" kern="0">
                <a:latin typeface="Arial"/>
                <a:ea typeface="Roboto"/>
                <a:cs typeface="Arial"/>
              </a:rPr>
              <a:t>of patients </a:t>
            </a:r>
            <a:r>
              <a:rPr lang="en-US" sz="2000" b="1" kern="0">
                <a:solidFill>
                  <a:schemeClr val="accent1"/>
                </a:solidFill>
                <a:latin typeface="Arial"/>
                <a:ea typeface="Roboto"/>
                <a:cs typeface="Arial"/>
              </a:rPr>
              <a:t>changed their preference </a:t>
            </a:r>
            <a:r>
              <a:rPr lang="en-US" sz="2000" kern="0">
                <a:latin typeface="Arial"/>
                <a:ea typeface="Roboto"/>
                <a:cs typeface="Arial"/>
              </a:rPr>
              <a:t>related to extended endocrine therapy following BCI Testing</a:t>
            </a:r>
            <a:endParaRPr lang="en-US" sz="2000" kern="0" baseline="30000">
              <a:latin typeface="Arial" panose="020B0604020202020204" pitchFamily="34" charset="0"/>
              <a:ea typeface="Roboto" panose="020000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C71480EC-EFC4-8B4F-6D39-664DDF8413AC}"/>
              </a:ext>
            </a:extLst>
          </p:cNvPr>
          <p:cNvSpPr txBox="1"/>
          <p:nvPr/>
        </p:nvSpPr>
        <p:spPr>
          <a:xfrm>
            <a:off x="6610573" y="1699075"/>
            <a:ext cx="3703999" cy="1446550"/>
          </a:xfrm>
          <a:prstGeom prst="rect">
            <a:avLst/>
          </a:prstGeom>
          <a:noFill/>
        </p:spPr>
        <p:txBody>
          <a:bodyPr wrap="square" lIns="91440" tIns="45720" rIns="91440" bIns="45720" rtlCol="0" anchor="t" anchorCtr="0">
            <a:spAutoFit/>
          </a:bodyPr>
          <a:lstStyle/>
          <a:p>
            <a:pPr marL="0" indent="0" algn="l">
              <a:spcBef>
                <a:spcPts val="0"/>
              </a:spcBef>
              <a:spcAft>
                <a:spcPts val="0"/>
              </a:spcAft>
              <a:buNone/>
            </a:pPr>
            <a:r>
              <a:rPr lang="en-US" sz="2800" b="1" kern="0">
                <a:solidFill>
                  <a:schemeClr val="accent1"/>
                </a:solidFill>
                <a:latin typeface="Arial"/>
                <a:ea typeface="Roboto"/>
                <a:cs typeface="Arial"/>
              </a:rPr>
              <a:t>41% </a:t>
            </a:r>
            <a:r>
              <a:rPr lang="en-US" sz="2000" kern="0">
                <a:latin typeface="Arial"/>
                <a:ea typeface="Roboto"/>
                <a:cs typeface="Arial"/>
              </a:rPr>
              <a:t>of patients said they </a:t>
            </a:r>
            <a:r>
              <a:rPr lang="en-US" sz="2000" b="1" kern="0">
                <a:solidFill>
                  <a:schemeClr val="accent1"/>
                </a:solidFill>
                <a:latin typeface="Arial"/>
                <a:ea typeface="Roboto"/>
                <a:cs typeface="Arial"/>
              </a:rPr>
              <a:t>felt more comfortable</a:t>
            </a:r>
            <a:r>
              <a:rPr lang="en-US" sz="2000" kern="0">
                <a:solidFill>
                  <a:schemeClr val="accent1"/>
                </a:solidFill>
                <a:latin typeface="Arial"/>
                <a:ea typeface="Roboto"/>
                <a:cs typeface="Arial"/>
              </a:rPr>
              <a:t> </a:t>
            </a:r>
            <a:r>
              <a:rPr lang="en-US" sz="2000" kern="0">
                <a:latin typeface="Arial"/>
                <a:ea typeface="Roboto"/>
                <a:cs typeface="Arial"/>
              </a:rPr>
              <a:t>with their extended endocrine therapy decision following BCI Testing</a:t>
            </a:r>
            <a:endParaRPr lang="en-US" sz="2000" kern="0" baseline="30000">
              <a:latin typeface="Arial" panose="020B0604020202020204" pitchFamily="34" charset="0"/>
              <a:ea typeface="Roboto" panose="02000000000000000000" pitchFamily="2" charset="0"/>
              <a:cs typeface="Arial" panose="020B0604020202020204" pitchFamily="34" charset="0"/>
            </a:endParaRPr>
          </a:p>
        </p:txBody>
      </p:sp>
      <p:sp>
        <p:nvSpPr>
          <p:cNvPr id="12" name="Title 4">
            <a:extLst>
              <a:ext uri="{FF2B5EF4-FFF2-40B4-BE49-F238E27FC236}">
                <a16:creationId xmlns:a16="http://schemas.microsoft.com/office/drawing/2014/main" id="{D16AC876-F935-D99B-60F4-8729517F3767}"/>
              </a:ext>
            </a:extLst>
          </p:cNvPr>
          <p:cNvSpPr txBox="1">
            <a:spLocks/>
          </p:cNvSpPr>
          <p:nvPr/>
        </p:nvSpPr>
        <p:spPr bwMode="black">
          <a:xfrm>
            <a:off x="1788730" y="4168216"/>
            <a:ext cx="8614539"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90000"/>
              </a:lnSpc>
              <a:spcBef>
                <a:spcPct val="0"/>
              </a:spcBef>
              <a:spcAft>
                <a:spcPct val="0"/>
              </a:spcAft>
              <a:defRPr sz="2800" b="0" i="0" cap="none" spc="0" baseline="0">
                <a:solidFill>
                  <a:schemeClr val="tx1"/>
                </a:solidFill>
                <a:effectLst/>
                <a:latin typeface="Georgia" panose="02040502050405020303" pitchFamily="18" charset="0"/>
                <a:ea typeface="Tahoma" panose="020B0604030504040204" pitchFamily="34" charset="0"/>
                <a:cs typeface="Tahoma" panose="020B0604030504040204" pitchFamily="34" charset="0"/>
              </a:defRPr>
            </a:lvl1pPr>
            <a:lvl2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5pPr>
            <a:lvl6pPr marL="609585" algn="l" rtl="0" fontAlgn="base">
              <a:lnSpc>
                <a:spcPct val="95000"/>
              </a:lnSpc>
              <a:spcBef>
                <a:spcPct val="0"/>
              </a:spcBef>
              <a:spcAft>
                <a:spcPct val="0"/>
              </a:spcAft>
              <a:defRPr sz="2933">
                <a:solidFill>
                  <a:schemeClr val="bg1"/>
                </a:solidFill>
                <a:latin typeface="Arial" pitchFamily="23" charset="0"/>
              </a:defRPr>
            </a:lvl6pPr>
            <a:lvl7pPr marL="1219170" algn="l" rtl="0" fontAlgn="base">
              <a:lnSpc>
                <a:spcPct val="95000"/>
              </a:lnSpc>
              <a:spcBef>
                <a:spcPct val="0"/>
              </a:spcBef>
              <a:spcAft>
                <a:spcPct val="0"/>
              </a:spcAft>
              <a:defRPr sz="2933">
                <a:solidFill>
                  <a:schemeClr val="bg1"/>
                </a:solidFill>
                <a:latin typeface="Arial" pitchFamily="23" charset="0"/>
              </a:defRPr>
            </a:lvl7pPr>
            <a:lvl8pPr marL="1828754" algn="l" rtl="0" fontAlgn="base">
              <a:lnSpc>
                <a:spcPct val="95000"/>
              </a:lnSpc>
              <a:spcBef>
                <a:spcPct val="0"/>
              </a:spcBef>
              <a:spcAft>
                <a:spcPct val="0"/>
              </a:spcAft>
              <a:defRPr sz="2933">
                <a:solidFill>
                  <a:schemeClr val="bg1"/>
                </a:solidFill>
                <a:latin typeface="Arial" pitchFamily="23" charset="0"/>
              </a:defRPr>
            </a:lvl8pPr>
            <a:lvl9pPr marL="2438339" algn="l" rtl="0" fontAlgn="base">
              <a:lnSpc>
                <a:spcPct val="95000"/>
              </a:lnSpc>
              <a:spcBef>
                <a:spcPct val="0"/>
              </a:spcBef>
              <a:spcAft>
                <a:spcPct val="0"/>
              </a:spcAft>
              <a:defRPr sz="2933">
                <a:solidFill>
                  <a:schemeClr val="bg1"/>
                </a:solidFill>
                <a:latin typeface="Arial" pitchFamily="23" charset="0"/>
              </a:defRPr>
            </a:lvl9pPr>
          </a:lstStyle>
          <a:p>
            <a:pPr algn="ctr"/>
            <a:r>
              <a:rPr lang="en-US" sz="2000" i="1" kern="0" dirty="0">
                <a:latin typeface="Arial"/>
                <a:ea typeface="Tahoma"/>
                <a:cs typeface="Arial"/>
              </a:rPr>
              <a:t>“Of course it was disappointing, but I said, now I know I need to stick to it”</a:t>
            </a:r>
          </a:p>
          <a:p>
            <a:pPr algn="ctr"/>
            <a:r>
              <a:rPr lang="en-US" sz="2000" kern="0" dirty="0">
                <a:latin typeface="Arial"/>
                <a:ea typeface="Tahoma"/>
                <a:cs typeface="Arial"/>
              </a:rPr>
              <a:t> </a:t>
            </a:r>
            <a:r>
              <a:rPr lang="en-US" sz="1800" kern="0" dirty="0">
                <a:latin typeface="Arial"/>
                <a:ea typeface="Tahoma"/>
                <a:cs typeface="Arial"/>
              </a:rPr>
              <a:t>– Jelena Rogers (BCI Patient)</a:t>
            </a:r>
            <a:endParaRPr lang="en-US" kern="0" dirty="0">
              <a:latin typeface="Arial"/>
              <a:ea typeface="Tahoma"/>
              <a:cs typeface="Arial"/>
            </a:endParaRPr>
          </a:p>
        </p:txBody>
      </p:sp>
      <p:sp>
        <p:nvSpPr>
          <p:cNvPr id="4" name="TextBox 3">
            <a:extLst>
              <a:ext uri="{FF2B5EF4-FFF2-40B4-BE49-F238E27FC236}">
                <a16:creationId xmlns:a16="http://schemas.microsoft.com/office/drawing/2014/main" id="{CA1AF509-F253-80F4-CFF0-CE95F00AABB5}"/>
              </a:ext>
            </a:extLst>
          </p:cNvPr>
          <p:cNvSpPr txBox="1"/>
          <p:nvPr/>
        </p:nvSpPr>
        <p:spPr>
          <a:xfrm>
            <a:off x="472365" y="6407074"/>
            <a:ext cx="3826442" cy="200055"/>
          </a:xfrm>
          <a:prstGeom prst="rect">
            <a:avLst/>
          </a:prstGeom>
          <a:noFill/>
        </p:spPr>
        <p:txBody>
          <a:bodyPr wrap="square" lIns="91440" tIns="45720" rIns="91440" bIns="45720" rtlCol="0" anchor="t" anchorCtr="0">
            <a:spAutoFit/>
          </a:bodyPr>
          <a:lstStyle/>
          <a:p>
            <a:r>
              <a:rPr lang="en-US" sz="700" dirty="0">
                <a:solidFill>
                  <a:srgbClr val="A7A8A9"/>
                </a:solidFill>
                <a:latin typeface="Arial"/>
                <a:cs typeface="Arial"/>
              </a:rPr>
              <a:t>Sanft TB, et al. J Natl </a:t>
            </a:r>
            <a:r>
              <a:rPr lang="en-US" sz="700" dirty="0" err="1">
                <a:solidFill>
                  <a:srgbClr val="A7A8A9"/>
                </a:solidFill>
                <a:latin typeface="Arial"/>
                <a:cs typeface="Arial"/>
              </a:rPr>
              <a:t>Compr</a:t>
            </a:r>
            <a:r>
              <a:rPr lang="en-US" sz="700" dirty="0">
                <a:solidFill>
                  <a:srgbClr val="A7A8A9"/>
                </a:solidFill>
                <a:latin typeface="Arial"/>
                <a:cs typeface="Arial"/>
              </a:rPr>
              <a:t> </a:t>
            </a:r>
            <a:r>
              <a:rPr lang="en-US" sz="700" dirty="0" err="1">
                <a:solidFill>
                  <a:srgbClr val="A7A8A9"/>
                </a:solidFill>
                <a:latin typeface="Arial"/>
                <a:cs typeface="Arial"/>
              </a:rPr>
              <a:t>Canc</a:t>
            </a:r>
            <a:r>
              <a:rPr lang="en-US" sz="700" dirty="0">
                <a:solidFill>
                  <a:srgbClr val="A7A8A9"/>
                </a:solidFill>
                <a:latin typeface="Arial"/>
                <a:cs typeface="Arial"/>
              </a:rPr>
              <a:t> </a:t>
            </a:r>
            <a:r>
              <a:rPr lang="en-US" sz="700" dirty="0" err="1">
                <a:solidFill>
                  <a:srgbClr val="A7A8A9"/>
                </a:solidFill>
                <a:latin typeface="Arial"/>
                <a:cs typeface="Arial"/>
              </a:rPr>
              <a:t>Netw</a:t>
            </a:r>
            <a:r>
              <a:rPr lang="en-US" sz="700" dirty="0">
                <a:solidFill>
                  <a:srgbClr val="A7A8A9"/>
                </a:solidFill>
                <a:latin typeface="Arial"/>
                <a:cs typeface="Arial"/>
              </a:rPr>
              <a:t>. 2024; 22(2):99-107.</a:t>
            </a:r>
            <a:r>
              <a:rPr lang="en-US" sz="700" dirty="0">
                <a:solidFill>
                  <a:schemeClr val="bg1">
                    <a:lumMod val="65000"/>
                  </a:schemeClr>
                </a:solidFill>
                <a:latin typeface="Arial"/>
                <a:cs typeface="Arial"/>
              </a:rPr>
              <a:t> </a:t>
            </a:r>
            <a:endParaRPr lang="en-US" sz="700" kern="0" dirty="0">
              <a:solidFill>
                <a:schemeClr val="bg1">
                  <a:lumMod val="65000"/>
                </a:schemeClr>
              </a:solidFill>
              <a:latin typeface="Arial"/>
              <a:ea typeface="Tahoma" panose="020B0604030504040204" pitchFamily="34" charset="0"/>
              <a:cs typeface="Arial"/>
            </a:endParaRPr>
          </a:p>
        </p:txBody>
      </p:sp>
      <p:cxnSp>
        <p:nvCxnSpPr>
          <p:cNvPr id="6" name="Straight Connector 5">
            <a:extLst>
              <a:ext uri="{FF2B5EF4-FFF2-40B4-BE49-F238E27FC236}">
                <a16:creationId xmlns:a16="http://schemas.microsoft.com/office/drawing/2014/main" id="{19B0601F-C806-D5F4-0D2F-5CEC4369EA89}"/>
              </a:ext>
            </a:extLst>
          </p:cNvPr>
          <p:cNvCxnSpPr>
            <a:cxnSpLocks/>
          </p:cNvCxnSpPr>
          <p:nvPr/>
        </p:nvCxnSpPr>
        <p:spPr bwMode="auto">
          <a:xfrm>
            <a:off x="1919349" y="3860440"/>
            <a:ext cx="7840301" cy="0"/>
          </a:xfrm>
          <a:prstGeom prst="line">
            <a:avLst/>
          </a:prstGeom>
          <a:noFill/>
          <a:ln w="19050" cap="flat" cmpd="sng" algn="ctr">
            <a:solidFill>
              <a:schemeClr val="bg2"/>
            </a:solidFill>
            <a:prstDash val="solid"/>
            <a:miter lim="800000"/>
            <a:headEnd type="none" w="med" len="med"/>
            <a:tailEnd type="none" w="med" len="med"/>
          </a:ln>
          <a:effectLst/>
        </p:spPr>
      </p:cxnSp>
    </p:spTree>
    <p:extLst>
      <p:ext uri="{BB962C8B-B14F-4D97-AF65-F5344CB8AC3E}">
        <p14:creationId xmlns:p14="http://schemas.microsoft.com/office/powerpoint/2010/main" val="1803161002"/>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9549137-D29F-44F8-9356-7BED67121472}"/>
              </a:ext>
            </a:extLst>
          </p:cNvPr>
          <p:cNvSpPr/>
          <p:nvPr/>
        </p:nvSpPr>
        <p:spPr bwMode="gray">
          <a:xfrm>
            <a:off x="144132" y="27739"/>
            <a:ext cx="924380" cy="1082926"/>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BBFE719-5D1D-E847-82B2-B1B1F4DE9EC9}"/>
              </a:ext>
            </a:extLst>
          </p:cNvPr>
          <p:cNvSpPr/>
          <p:nvPr/>
        </p:nvSpPr>
        <p:spPr bwMode="gray">
          <a:xfrm>
            <a:off x="384361" y="1612392"/>
            <a:ext cx="5637336" cy="4258056"/>
          </a:xfrm>
          <a:prstGeom prst="rect">
            <a:avLst/>
          </a:prstGeom>
          <a:solidFill>
            <a:schemeClr val="bg1"/>
          </a:solidFill>
          <a:ln w="0"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 name="Title 1">
            <a:extLst>
              <a:ext uri="{FF2B5EF4-FFF2-40B4-BE49-F238E27FC236}">
                <a16:creationId xmlns:a16="http://schemas.microsoft.com/office/drawing/2014/main" id="{F58F556E-FE11-D644-96C5-66EFD7680504}"/>
              </a:ext>
            </a:extLst>
          </p:cNvPr>
          <p:cNvSpPr>
            <a:spLocks noGrp="1"/>
          </p:cNvSpPr>
          <p:nvPr>
            <p:ph type="title"/>
          </p:nvPr>
        </p:nvSpPr>
        <p:spPr>
          <a:xfrm>
            <a:off x="399129" y="332847"/>
            <a:ext cx="10817103" cy="480131"/>
          </a:xfrm>
        </p:spPr>
        <p:txBody>
          <a:bodyPr>
            <a:normAutofit/>
          </a:bodyPr>
          <a:lstStyle/>
          <a:p>
            <a:r>
              <a:rPr lang="en-US" sz="2400" b="1">
                <a:latin typeface="Arial" panose="020B0604020202020204" pitchFamily="34" charset="0"/>
                <a:cs typeface="Arial" panose="020B0604020202020204" pitchFamily="34" charset="0"/>
              </a:rPr>
              <a:t>The Role of BCI Testing in Improving Compliance </a:t>
            </a:r>
          </a:p>
        </p:txBody>
      </p:sp>
      <p:sp>
        <p:nvSpPr>
          <p:cNvPr id="15" name="Rectangle 14">
            <a:extLst>
              <a:ext uri="{FF2B5EF4-FFF2-40B4-BE49-F238E27FC236}">
                <a16:creationId xmlns:a16="http://schemas.microsoft.com/office/drawing/2014/main" id="{A164D700-52C6-A74C-886D-5B9706757A90}"/>
              </a:ext>
            </a:extLst>
          </p:cNvPr>
          <p:cNvSpPr/>
          <p:nvPr/>
        </p:nvSpPr>
        <p:spPr bwMode="gray">
          <a:xfrm rot="5400000">
            <a:off x="441668" y="2928852"/>
            <a:ext cx="2964970" cy="2655046"/>
          </a:xfrm>
          <a:prstGeom prst="rect">
            <a:avLst/>
          </a:prstGeom>
          <a:solidFill>
            <a:schemeClr val="bg1">
              <a:lumMod val="95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F23BB306-7E73-2B4E-8C1D-8CD062613D2D}"/>
              </a:ext>
            </a:extLst>
          </p:cNvPr>
          <p:cNvSpPr/>
          <p:nvPr/>
        </p:nvSpPr>
        <p:spPr bwMode="gray">
          <a:xfrm>
            <a:off x="1560584" y="1382625"/>
            <a:ext cx="3284889" cy="575369"/>
          </a:xfrm>
          <a:prstGeom prst="rect">
            <a:avLst/>
          </a:prstGeom>
          <a:solidFill>
            <a:schemeClr val="accent1"/>
          </a:solidFill>
          <a:ln w="38100"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algn="ctr">
              <a:lnSpc>
                <a:spcPct val="95000"/>
              </a:lnSpc>
            </a:pPr>
            <a:r>
              <a:rPr lang="en-US" sz="1600" b="1" dirty="0">
                <a:solidFill>
                  <a:schemeClr val="bg1"/>
                </a:solidFill>
                <a:latin typeface="Arial" panose="020B0604020202020204" pitchFamily="34" charset="0"/>
                <a:ea typeface="Roboto" panose="02000000000000000000" pitchFamily="2" charset="0"/>
                <a:cs typeface="Arial" panose="020B0604020202020204" pitchFamily="34" charset="0"/>
              </a:rPr>
              <a:t>REASONS </a:t>
            </a:r>
            <a:br>
              <a:rPr lang="en-US" sz="1600" b="1"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600" b="1" dirty="0">
                <a:solidFill>
                  <a:schemeClr val="bg1"/>
                </a:solidFill>
                <a:latin typeface="Arial" panose="020B0604020202020204" pitchFamily="34" charset="0"/>
                <a:ea typeface="Roboto" panose="02000000000000000000" pitchFamily="2" charset="0"/>
                <a:cs typeface="Arial" panose="020B0604020202020204" pitchFamily="34" charset="0"/>
              </a:rPr>
              <a:t>FOR DISCONTINUATION</a:t>
            </a:r>
            <a:r>
              <a:rPr lang="en-US" sz="1600" b="1" baseline="30000" dirty="0">
                <a:solidFill>
                  <a:schemeClr val="bg1"/>
                </a:solidFill>
                <a:latin typeface="Arial" panose="020B0604020202020204" pitchFamily="34" charset="0"/>
                <a:ea typeface="Roboto" panose="02000000000000000000" pitchFamily="2" charset="0"/>
                <a:cs typeface="Arial" panose="020B0604020202020204" pitchFamily="34" charset="0"/>
              </a:rPr>
              <a:t>1</a:t>
            </a:r>
            <a:r>
              <a:rPr lang="en-US" sz="1200" b="1" baseline="50000" dirty="0">
                <a:solidFill>
                  <a:schemeClr val="bg1"/>
                </a:solidFill>
                <a:latin typeface="Arial" panose="020B0604020202020204" pitchFamily="34" charset="0"/>
                <a:ea typeface="Roboto" panose="02000000000000000000" pitchFamily="2" charset="0"/>
                <a:cs typeface="Arial" panose="020B0604020202020204" pitchFamily="34" charset="0"/>
              </a:rPr>
              <a:t>*</a:t>
            </a:r>
          </a:p>
        </p:txBody>
      </p:sp>
      <p:graphicFrame>
        <p:nvGraphicFramePr>
          <p:cNvPr id="19" name="Content Placeholder 3">
            <a:extLst>
              <a:ext uri="{FF2B5EF4-FFF2-40B4-BE49-F238E27FC236}">
                <a16:creationId xmlns:a16="http://schemas.microsoft.com/office/drawing/2014/main" id="{2EB3A63C-4C19-D64F-918F-4FF47372DBD0}"/>
              </a:ext>
            </a:extLst>
          </p:cNvPr>
          <p:cNvGraphicFramePr>
            <a:graphicFrameLocks noChangeAspect="1"/>
          </p:cNvGraphicFramePr>
          <p:nvPr>
            <p:extLst>
              <p:ext uri="{D42A27DB-BD31-4B8C-83A1-F6EECF244321}">
                <p14:modId xmlns:p14="http://schemas.microsoft.com/office/powerpoint/2010/main" val="3102259842"/>
              </p:ext>
            </p:extLst>
          </p:nvPr>
        </p:nvGraphicFramePr>
        <p:xfrm>
          <a:off x="395958" y="2163300"/>
          <a:ext cx="5614143" cy="3435688"/>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 Box 17">
            <a:extLst>
              <a:ext uri="{FF2B5EF4-FFF2-40B4-BE49-F238E27FC236}">
                <a16:creationId xmlns:a16="http://schemas.microsoft.com/office/drawing/2014/main" id="{F39538D7-0019-8946-B066-A997260B8279}"/>
              </a:ext>
            </a:extLst>
          </p:cNvPr>
          <p:cNvSpPr txBox="1">
            <a:spLocks noChangeArrowheads="1"/>
          </p:cNvSpPr>
          <p:nvPr/>
        </p:nvSpPr>
        <p:spPr bwMode="auto">
          <a:xfrm>
            <a:off x="384361" y="6394314"/>
            <a:ext cx="10202182" cy="307777"/>
          </a:xfrm>
          <a:prstGeom prst="rect">
            <a:avLst/>
          </a:prstGeom>
          <a:noFill/>
        </p:spPr>
        <p:txBody>
          <a:bodyPr wrap="square" rtlCol="0" anchor="ctr" anchorCtr="0">
            <a:spAutoFit/>
          </a:bodyPr>
          <a:lstStyle>
            <a:defPPr>
              <a:defRPr lang="en-US"/>
            </a:defPPr>
            <a:lvl1pPr algn="l">
              <a:defRPr sz="800">
                <a:latin typeface="Verdana" panose="020B0604030504040204" pitchFamily="34" charset="0"/>
                <a:ea typeface="Tahoma" panose="020B0604030504040204" pitchFamily="34" charset="0"/>
                <a:cs typeface="Tahoma" panose="020B0604030504040204" pitchFamily="34" charset="0"/>
              </a:defRPr>
            </a:lvl1pPr>
          </a:lstStyle>
          <a:p>
            <a:r>
              <a:rPr lang="en-US" sz="700" dirty="0">
                <a:solidFill>
                  <a:schemeClr val="bg1">
                    <a:lumMod val="65000"/>
                  </a:schemeClr>
                </a:solidFill>
                <a:latin typeface="Arial" panose="020B0604020202020204" pitchFamily="34" charset="0"/>
                <a:cs typeface="Arial" panose="020B0604020202020204" pitchFamily="34" charset="0"/>
              </a:rPr>
              <a:t>*In the adjuvant setting</a:t>
            </a:r>
          </a:p>
          <a:p>
            <a:r>
              <a:rPr lang="en-US" sz="700" dirty="0">
                <a:solidFill>
                  <a:schemeClr val="bg1">
                    <a:lumMod val="65000"/>
                  </a:schemeClr>
                </a:solidFill>
                <a:latin typeface="Arial" panose="020B0604020202020204" pitchFamily="34" charset="0"/>
                <a:cs typeface="Arial" panose="020B0604020202020204" pitchFamily="34" charset="0"/>
              </a:rPr>
              <a:t>1. Friese CR et al. Breast Can Res Treat 2013; 138(3):931-39. 2. </a:t>
            </a:r>
            <a:r>
              <a:rPr lang="fr-FR" sz="700" dirty="0" err="1">
                <a:solidFill>
                  <a:schemeClr val="bg1">
                    <a:lumMod val="65000"/>
                  </a:schemeClr>
                </a:solidFill>
                <a:latin typeface="Arial" panose="020B0604020202020204" pitchFamily="34" charset="0"/>
                <a:cs typeface="Arial" panose="020B0604020202020204" pitchFamily="34" charset="0"/>
              </a:rPr>
              <a:t>Sanft</a:t>
            </a:r>
            <a:r>
              <a:rPr lang="fr-FR" sz="700" dirty="0">
                <a:solidFill>
                  <a:schemeClr val="bg1">
                    <a:lumMod val="65000"/>
                  </a:schemeClr>
                </a:solidFill>
                <a:latin typeface="Arial" panose="020B0604020202020204" pitchFamily="34" charset="0"/>
                <a:cs typeface="Arial" panose="020B0604020202020204" pitchFamily="34" charset="0"/>
              </a:rPr>
              <a:t> T, et al. </a:t>
            </a:r>
            <a:r>
              <a:rPr lang="fr-FR" sz="700" dirty="0" err="1">
                <a:solidFill>
                  <a:schemeClr val="bg1">
                    <a:lumMod val="65000"/>
                  </a:schemeClr>
                </a:solidFill>
                <a:latin typeface="Arial" panose="020B0604020202020204" pitchFamily="34" charset="0"/>
                <a:cs typeface="Arial" panose="020B0604020202020204" pitchFamily="34" charset="0"/>
              </a:rPr>
              <a:t>Breast</a:t>
            </a:r>
            <a:r>
              <a:rPr lang="fr-FR" sz="700" dirty="0">
                <a:solidFill>
                  <a:schemeClr val="bg1">
                    <a:lumMod val="65000"/>
                  </a:schemeClr>
                </a:solidFill>
                <a:latin typeface="Arial" panose="020B0604020202020204" pitchFamily="34" charset="0"/>
                <a:cs typeface="Arial" panose="020B0604020202020204" pitchFamily="34" charset="0"/>
              </a:rPr>
              <a:t> Cancer Management. 2019;8(1).</a:t>
            </a:r>
            <a:endParaRPr lang="en-US" altLang="en-US" sz="700" dirty="0">
              <a:solidFill>
                <a:schemeClr val="bg1">
                  <a:lumMod val="65000"/>
                </a:schemeClr>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CD6375F-393E-A97B-6CF3-DC233DF3A8CF}"/>
              </a:ext>
            </a:extLst>
          </p:cNvPr>
          <p:cNvSpPr/>
          <p:nvPr/>
        </p:nvSpPr>
        <p:spPr bwMode="gray">
          <a:xfrm>
            <a:off x="2525486" y="2308621"/>
            <a:ext cx="737787" cy="3430239"/>
          </a:xfrm>
          <a:prstGeom prst="roundRect">
            <a:avLst/>
          </a:prstGeom>
          <a:noFill/>
          <a:ln w="9525" cap="flat" cmpd="sng" algn="ctr">
            <a:solidFill>
              <a:srgbClr val="0F477B"/>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68B97E3-48AE-C370-3AC3-7C8EBEACF8F5}"/>
              </a:ext>
            </a:extLst>
          </p:cNvPr>
          <p:cNvSpPr/>
          <p:nvPr/>
        </p:nvSpPr>
        <p:spPr bwMode="gray">
          <a:xfrm>
            <a:off x="6366021" y="1585350"/>
            <a:ext cx="5637336" cy="4258056"/>
          </a:xfrm>
          <a:prstGeom prst="rect">
            <a:avLst/>
          </a:prstGeom>
          <a:solidFill>
            <a:schemeClr val="bg1"/>
          </a:solidFill>
          <a:ln w="0"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B44710D-A102-80EB-80B5-619200F3DCC0}"/>
              </a:ext>
            </a:extLst>
          </p:cNvPr>
          <p:cNvGrpSpPr/>
          <p:nvPr/>
        </p:nvGrpSpPr>
        <p:grpSpPr>
          <a:xfrm>
            <a:off x="7554229" y="2174302"/>
            <a:ext cx="3159762" cy="2633134"/>
            <a:chOff x="868680" y="1981201"/>
            <a:chExt cx="3342640" cy="2785532"/>
          </a:xfrm>
        </p:grpSpPr>
        <p:graphicFrame>
          <p:nvGraphicFramePr>
            <p:cNvPr id="7" name="Chart 6">
              <a:extLst>
                <a:ext uri="{FF2B5EF4-FFF2-40B4-BE49-F238E27FC236}">
                  <a16:creationId xmlns:a16="http://schemas.microsoft.com/office/drawing/2014/main" id="{C30D8977-D774-AA76-327E-A039045C6D9F}"/>
                </a:ext>
              </a:extLst>
            </p:cNvPr>
            <p:cNvGraphicFramePr/>
            <p:nvPr/>
          </p:nvGraphicFramePr>
          <p:xfrm>
            <a:off x="868680" y="1981201"/>
            <a:ext cx="3342640" cy="278553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ardrop 11">
              <a:extLst>
                <a:ext uri="{FF2B5EF4-FFF2-40B4-BE49-F238E27FC236}">
                  <a16:creationId xmlns:a16="http://schemas.microsoft.com/office/drawing/2014/main" id="{18950276-7D23-626B-D56F-730A09D87A9E}"/>
                </a:ext>
              </a:extLst>
            </p:cNvPr>
            <p:cNvSpPr/>
            <p:nvPr/>
          </p:nvSpPr>
          <p:spPr bwMode="gray">
            <a:xfrm flipH="1">
              <a:off x="1956816" y="2802466"/>
              <a:ext cx="1143000" cy="1143000"/>
            </a:xfrm>
            <a:prstGeom prst="teardrop">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D3CBF849-9D51-759A-08DC-1BF62A79D386}"/>
                </a:ext>
              </a:extLst>
            </p:cNvPr>
            <p:cNvSpPr txBox="1"/>
            <p:nvPr/>
          </p:nvSpPr>
          <p:spPr>
            <a:xfrm>
              <a:off x="1880616" y="3124200"/>
              <a:ext cx="1295400" cy="488385"/>
            </a:xfrm>
            <a:prstGeom prst="rect">
              <a:avLst/>
            </a:prstGeom>
            <a:noFill/>
          </p:spPr>
          <p:txBody>
            <a:bodyPr wrap="square" rtlCol="0" anchor="t" anchorCtr="0">
              <a:spAutoFit/>
            </a:bodyPr>
            <a:lstStyle/>
            <a:p>
              <a:pPr marL="0" indent="0" algn="ctr">
                <a:spcBef>
                  <a:spcPts val="0"/>
                </a:spcBef>
                <a:spcAft>
                  <a:spcPts val="0"/>
                </a:spcAft>
                <a:buNone/>
              </a:pPr>
              <a:r>
                <a:rPr lang="en-US" sz="2400" b="1" kern="0">
                  <a:solidFill>
                    <a:schemeClr val="accent1"/>
                  </a:solidFill>
                  <a:latin typeface="Arial" panose="020B0604020202020204" pitchFamily="34" charset="0"/>
                  <a:ea typeface="Roboto" panose="02000000000000000000" pitchFamily="2" charset="0"/>
                  <a:cs typeface="Arial" panose="020B0604020202020204" pitchFamily="34" charset="0"/>
                </a:rPr>
                <a:t>82%</a:t>
              </a:r>
            </a:p>
          </p:txBody>
        </p:sp>
      </p:grpSp>
      <p:sp>
        <p:nvSpPr>
          <p:cNvPr id="14" name="TextBox 13">
            <a:extLst>
              <a:ext uri="{FF2B5EF4-FFF2-40B4-BE49-F238E27FC236}">
                <a16:creationId xmlns:a16="http://schemas.microsoft.com/office/drawing/2014/main" id="{1842170B-FA23-CFED-F00F-AED8AD61F391}"/>
              </a:ext>
            </a:extLst>
          </p:cNvPr>
          <p:cNvSpPr txBox="1"/>
          <p:nvPr/>
        </p:nvSpPr>
        <p:spPr>
          <a:xfrm>
            <a:off x="6588758" y="4807382"/>
            <a:ext cx="5414599" cy="886461"/>
          </a:xfrm>
          <a:prstGeom prst="rect">
            <a:avLst/>
          </a:prstGeom>
          <a:noFill/>
        </p:spPr>
        <p:txBody>
          <a:bodyPr wrap="square" rtlCol="0" anchor="t" anchorCtr="0">
            <a:spAutoFit/>
          </a:bodyPr>
          <a:lstStyle/>
          <a:p>
            <a:pPr lvl="0">
              <a:lnSpc>
                <a:spcPct val="110000"/>
              </a:lnSpc>
              <a:spcBef>
                <a:spcPts val="0"/>
              </a:spcBef>
              <a:spcAft>
                <a:spcPts val="0"/>
              </a:spcAft>
            </a:pPr>
            <a:r>
              <a:rPr lang="en-US" sz="2000" b="1" kern="0" dirty="0">
                <a:solidFill>
                  <a:schemeClr val="accent1"/>
                </a:solidFill>
                <a:latin typeface="Arial" panose="020B0604020202020204" pitchFamily="34" charset="0"/>
                <a:ea typeface="Roboto" panose="02000000000000000000" pitchFamily="2" charset="0"/>
                <a:cs typeface="Arial" panose="020B0604020202020204" pitchFamily="34" charset="0"/>
              </a:rPr>
              <a:t>82% of patients</a:t>
            </a:r>
            <a:br>
              <a:rPr lang="en-US" sz="2000" b="1" kern="0" dirty="0">
                <a:solidFill>
                  <a:srgbClr val="000000"/>
                </a:solidFill>
                <a:latin typeface="Arial" panose="020B0604020202020204" pitchFamily="34" charset="0"/>
                <a:ea typeface="Roboto" panose="02000000000000000000" pitchFamily="2" charset="0"/>
                <a:cs typeface="Arial" panose="020B0604020202020204" pitchFamily="34" charset="0"/>
              </a:rPr>
            </a:br>
            <a:r>
              <a:rPr lang="en-US" sz="1400" kern="0" dirty="0">
                <a:solidFill>
                  <a:srgbClr val="646464"/>
                </a:solidFill>
                <a:latin typeface="Arial" panose="020B0604020202020204" pitchFamily="34" charset="0"/>
                <a:ea typeface="Roboto" panose="02000000000000000000" pitchFamily="2" charset="0"/>
                <a:cs typeface="Arial" panose="020B0604020202020204" pitchFamily="34" charset="0"/>
              </a:rPr>
              <a:t>recommended for extended endocrine therapy stated they would be </a:t>
            </a:r>
            <a:r>
              <a:rPr lang="en-US" sz="1400" b="1" kern="0" dirty="0">
                <a:solidFill>
                  <a:srgbClr val="000000"/>
                </a:solidFill>
                <a:latin typeface="Arial" panose="020B0604020202020204" pitchFamily="34" charset="0"/>
                <a:ea typeface="Roboto" panose="02000000000000000000" pitchFamily="2" charset="0"/>
                <a:cs typeface="Arial" panose="020B0604020202020204" pitchFamily="34" charset="0"/>
              </a:rPr>
              <a:t>more likely to be compliant based on the BCI </a:t>
            </a:r>
            <a:r>
              <a:rPr lang="en-US" sz="1400" b="1" kern="0">
                <a:solidFill>
                  <a:srgbClr val="000000"/>
                </a:solidFill>
                <a:latin typeface="Arial" panose="020B0604020202020204" pitchFamily="34" charset="0"/>
                <a:ea typeface="Roboto" panose="02000000000000000000" pitchFamily="2" charset="0"/>
                <a:cs typeface="Arial" panose="020B0604020202020204" pitchFamily="34" charset="0"/>
              </a:rPr>
              <a:t>Results</a:t>
            </a:r>
            <a:r>
              <a:rPr lang="en-US" sz="1400" b="1" kern="0" baseline="30000">
                <a:solidFill>
                  <a:srgbClr val="000000"/>
                </a:solidFill>
                <a:latin typeface="Arial" panose="020B0604020202020204" pitchFamily="34" charset="0"/>
                <a:ea typeface="Roboto" panose="02000000000000000000" pitchFamily="2" charset="0"/>
                <a:cs typeface="Arial" panose="020B0604020202020204" pitchFamily="34" charset="0"/>
              </a:rPr>
              <a:t>2</a:t>
            </a:r>
            <a:endParaRPr lang="en-US" sz="1400" b="1" kern="0" baseline="30000" dirty="0">
              <a:solidFill>
                <a:srgbClr val="000000"/>
              </a:solidFill>
              <a:latin typeface="Arial" panose="020B0604020202020204" pitchFamily="34" charset="0"/>
              <a:ea typeface="Roboto"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6FD30100-8702-EB5D-47D0-6D6B1C1BD4A0}"/>
              </a:ext>
            </a:extLst>
          </p:cNvPr>
          <p:cNvSpPr/>
          <p:nvPr/>
        </p:nvSpPr>
        <p:spPr bwMode="gray">
          <a:xfrm>
            <a:off x="7542244" y="1382625"/>
            <a:ext cx="3284889" cy="575369"/>
          </a:xfrm>
          <a:prstGeom prst="rect">
            <a:avLst/>
          </a:prstGeom>
          <a:solidFill>
            <a:schemeClr val="accent1"/>
          </a:solidFill>
          <a:ln w="38100"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algn="ctr">
              <a:lnSpc>
                <a:spcPct val="95000"/>
              </a:lnSpc>
            </a:pPr>
            <a:r>
              <a:rPr lang="en-US" sz="1600" b="1">
                <a:solidFill>
                  <a:schemeClr val="bg1"/>
                </a:solidFill>
                <a:latin typeface="Arial" panose="020B0604020202020204" pitchFamily="34" charset="0"/>
                <a:ea typeface="Roboto" panose="02000000000000000000" pitchFamily="2" charset="0"/>
                <a:cs typeface="Arial" panose="020B0604020202020204" pitchFamily="34" charset="0"/>
              </a:rPr>
              <a:t>BCI IMPACT ON PATIENT ADHERENCE</a:t>
            </a:r>
            <a:r>
              <a:rPr lang="en-US" sz="1600" b="1" baseline="30000">
                <a:solidFill>
                  <a:schemeClr val="bg1"/>
                </a:solidFill>
                <a:latin typeface="Arial" panose="020B0604020202020204" pitchFamily="34" charset="0"/>
                <a:ea typeface="Roboto" panose="02000000000000000000" pitchFamily="2" charset="0"/>
                <a:cs typeface="Arial" panose="020B0604020202020204" pitchFamily="34" charset="0"/>
              </a:rPr>
              <a:t>2</a:t>
            </a:r>
            <a:endParaRPr lang="en-US" sz="1200" b="1" baseline="3000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090400965"/>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D07409-F1EF-61D7-B26F-A6A9647DBB8B}"/>
              </a:ext>
            </a:extLst>
          </p:cNvPr>
          <p:cNvSpPr/>
          <p:nvPr/>
        </p:nvSpPr>
        <p:spPr bwMode="gray">
          <a:xfrm>
            <a:off x="0" y="6270171"/>
            <a:ext cx="12192000" cy="228600"/>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77DB04A-9F51-482C-9BB3-A66DCC6C4B37}"/>
              </a:ext>
            </a:extLst>
          </p:cNvPr>
          <p:cNvGrpSpPr/>
          <p:nvPr/>
        </p:nvGrpSpPr>
        <p:grpSpPr>
          <a:xfrm>
            <a:off x="494406" y="1042092"/>
            <a:ext cx="11013163" cy="4220260"/>
            <a:chOff x="495300" y="1695909"/>
            <a:chExt cx="7011924" cy="4220260"/>
          </a:xfrm>
        </p:grpSpPr>
        <p:sp>
          <p:nvSpPr>
            <p:cNvPr id="13" name="Round Diagonal Corner Rectangle 14">
              <a:extLst>
                <a:ext uri="{FF2B5EF4-FFF2-40B4-BE49-F238E27FC236}">
                  <a16:creationId xmlns:a16="http://schemas.microsoft.com/office/drawing/2014/main" id="{03F188BE-2185-4D41-8F93-DB1C374864CE}"/>
                </a:ext>
              </a:extLst>
            </p:cNvPr>
            <p:cNvSpPr/>
            <p:nvPr/>
          </p:nvSpPr>
          <p:spPr bwMode="gray">
            <a:xfrm>
              <a:off x="737617" y="2269423"/>
              <a:ext cx="6527291" cy="956058"/>
            </a:xfrm>
            <a:prstGeom prst="round2DiagRect">
              <a:avLst>
                <a:gd name="adj1" fmla="val 0"/>
                <a:gd name="adj2" fmla="val 0"/>
              </a:avLst>
            </a:prstGeom>
            <a:solidFill>
              <a:schemeClr val="bg2">
                <a:alpha val="56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b="1" dirty="0">
                  <a:latin typeface="Arial" panose="020B0604020202020204" pitchFamily="34" charset="0"/>
                  <a:ea typeface="Roboto" panose="02000000000000000000" pitchFamily="2" charset="0"/>
                  <a:cs typeface="Arial" panose="020B0604020202020204" pitchFamily="34" charset="0"/>
                </a:rPr>
                <a:t>The BCI Test is the only test recognized by ASCO and NCCN Guidelines </a:t>
              </a:r>
            </a:p>
            <a:p>
              <a:pPr algn="ctr"/>
              <a:r>
                <a:rPr lang="en-US" sz="1600" dirty="0">
                  <a:latin typeface="Arial" panose="020B0604020202020204" pitchFamily="34" charset="0"/>
                  <a:ea typeface="Roboto" panose="02000000000000000000" pitchFamily="2" charset="0"/>
                  <a:cs typeface="Arial" panose="020B0604020202020204" pitchFamily="34" charset="0"/>
                </a:rPr>
                <a:t>to predict which patients are likely to benefit from extended endocrine therapy</a:t>
              </a:r>
              <a:r>
                <a:rPr lang="en-US" sz="1600" baseline="30000" dirty="0">
                  <a:latin typeface="Arial" panose="020B0604020202020204" pitchFamily="34" charset="0"/>
                  <a:ea typeface="Roboto" panose="02000000000000000000" pitchFamily="2" charset="0"/>
                  <a:cs typeface="Arial" panose="020B0604020202020204" pitchFamily="34" charset="0"/>
                </a:rPr>
                <a:t>1,2</a:t>
              </a:r>
            </a:p>
          </p:txBody>
        </p:sp>
        <p:sp>
          <p:nvSpPr>
            <p:cNvPr id="14" name="Round Diagonal Corner Rectangle 15">
              <a:extLst>
                <a:ext uri="{FF2B5EF4-FFF2-40B4-BE49-F238E27FC236}">
                  <a16:creationId xmlns:a16="http://schemas.microsoft.com/office/drawing/2014/main" id="{2A03A5B9-BAF6-46D5-9F8B-31A136F308BB}"/>
                </a:ext>
              </a:extLst>
            </p:cNvPr>
            <p:cNvSpPr/>
            <p:nvPr/>
          </p:nvSpPr>
          <p:spPr bwMode="gray">
            <a:xfrm>
              <a:off x="737617" y="4613582"/>
              <a:ext cx="6527291" cy="956058"/>
            </a:xfrm>
            <a:prstGeom prst="round2DiagRect">
              <a:avLst>
                <a:gd name="adj1" fmla="val 0"/>
                <a:gd name="adj2" fmla="val 0"/>
              </a:avLst>
            </a:prstGeom>
            <a:solidFill>
              <a:schemeClr val="bg2">
                <a:alpha val="56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a:r>
                <a:rPr lang="en-US" sz="1600" dirty="0">
                  <a:latin typeface="Arial" panose="020B0604020202020204" pitchFamily="34" charset="0"/>
                  <a:ea typeface="Roboto" panose="02000000000000000000" pitchFamily="2" charset="0"/>
                  <a:cs typeface="Arial" panose="020B0604020202020204" pitchFamily="34" charset="0"/>
                </a:rPr>
                <a:t>The Breast Cancer Index Test can help </a:t>
              </a:r>
              <a:r>
                <a:rPr lang="en-US" sz="1600" b="1" dirty="0">
                  <a:latin typeface="Arial" panose="020B0604020202020204" pitchFamily="34" charset="0"/>
                  <a:ea typeface="Roboto" panose="02000000000000000000" pitchFamily="2" charset="0"/>
                  <a:cs typeface="Arial" panose="020B0604020202020204" pitchFamily="34" charset="0"/>
                </a:rPr>
                <a:t>avoid under- and over-treatment </a:t>
              </a:r>
              <a:r>
                <a:rPr lang="en-US" sz="1600" dirty="0">
                  <a:latin typeface="Arial" panose="020B0604020202020204" pitchFamily="34" charset="0"/>
                  <a:ea typeface="Roboto" panose="02000000000000000000" pitchFamily="2" charset="0"/>
                  <a:cs typeface="Arial" panose="020B0604020202020204" pitchFamily="34" charset="0"/>
                </a:rPr>
                <a:t>of patients who may be missed with decision-making based on clinicopathologic factors alone.</a:t>
              </a:r>
              <a:r>
                <a:rPr lang="en-US" sz="1600" baseline="30000" dirty="0">
                  <a:latin typeface="Arial" panose="020B0604020202020204" pitchFamily="34" charset="0"/>
                  <a:ea typeface="Roboto" panose="02000000000000000000" pitchFamily="2" charset="0"/>
                  <a:cs typeface="Arial" panose="020B0604020202020204" pitchFamily="34" charset="0"/>
                </a:rPr>
                <a:t>8-10</a:t>
              </a:r>
              <a:endParaRPr lang="en-US" sz="1600" dirty="0">
                <a:latin typeface="Arial" panose="020B0604020202020204" pitchFamily="34" charset="0"/>
                <a:ea typeface="Roboto" panose="02000000000000000000" pitchFamily="2" charset="0"/>
                <a:cs typeface="Arial" panose="020B0604020202020204" pitchFamily="34" charset="0"/>
              </a:endParaRPr>
            </a:p>
          </p:txBody>
        </p:sp>
        <p:sp>
          <p:nvSpPr>
            <p:cNvPr id="19" name="Round Diagonal Corner Rectangle 16">
              <a:extLst>
                <a:ext uri="{FF2B5EF4-FFF2-40B4-BE49-F238E27FC236}">
                  <a16:creationId xmlns:a16="http://schemas.microsoft.com/office/drawing/2014/main" id="{9AE60D1B-9CD8-4843-82C6-9834318509BF}"/>
                </a:ext>
              </a:extLst>
            </p:cNvPr>
            <p:cNvSpPr/>
            <p:nvPr/>
          </p:nvSpPr>
          <p:spPr bwMode="gray">
            <a:xfrm>
              <a:off x="737616" y="3441933"/>
              <a:ext cx="6527291" cy="956058"/>
            </a:xfrm>
            <a:prstGeom prst="round2DiagRect">
              <a:avLst>
                <a:gd name="adj1" fmla="val 0"/>
                <a:gd name="adj2" fmla="val 0"/>
              </a:avLst>
            </a:prstGeom>
            <a:solidFill>
              <a:schemeClr val="bg2">
                <a:alpha val="56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a:r>
                <a:rPr lang="en-US" sz="1600" b="1" dirty="0">
                  <a:latin typeface="Arial" panose="020B0604020202020204" pitchFamily="34" charset="0"/>
                  <a:ea typeface="Roboto" panose="02000000000000000000" pitchFamily="2" charset="0"/>
                  <a:cs typeface="Arial" panose="020B0604020202020204" pitchFamily="34" charset="0"/>
                </a:rPr>
                <a:t>Comprehensive validation across 5 predictive studies and over 4,700 patients</a:t>
              </a:r>
              <a:r>
                <a:rPr lang="en-US" sz="1600" baseline="30000" dirty="0">
                  <a:latin typeface="Arial" panose="020B0604020202020204" pitchFamily="34" charset="0"/>
                  <a:ea typeface="Roboto" panose="02000000000000000000" pitchFamily="2" charset="0"/>
                  <a:cs typeface="Arial" panose="020B0604020202020204" pitchFamily="34" charset="0"/>
                </a:rPr>
                <a:t>3-7</a:t>
              </a:r>
              <a:endParaRPr lang="en-US" sz="1600" dirty="0">
                <a:latin typeface="Arial" panose="020B0604020202020204" pitchFamily="34" charset="0"/>
                <a:ea typeface="Roboto"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39497B9E-AB0E-4519-9B2B-522B17EC9166}"/>
                </a:ext>
              </a:extLst>
            </p:cNvPr>
            <p:cNvSpPr/>
            <p:nvPr/>
          </p:nvSpPr>
          <p:spPr bwMode="gray">
            <a:xfrm>
              <a:off x="495300" y="1817583"/>
              <a:ext cx="7011924" cy="4098586"/>
            </a:xfrm>
            <a:prstGeom prst="rect">
              <a:avLst/>
            </a:prstGeom>
            <a:noFill/>
            <a:ln w="25400" cap="flat" cmpd="sng" algn="ctr">
              <a:solidFill>
                <a:srgbClr val="0F477B"/>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889C350-726E-4C4C-97DB-EC551C38DAB6}"/>
                </a:ext>
              </a:extLst>
            </p:cNvPr>
            <p:cNvSpPr/>
            <p:nvPr/>
          </p:nvSpPr>
          <p:spPr bwMode="gray">
            <a:xfrm>
              <a:off x="2478677" y="1695909"/>
              <a:ext cx="3128277" cy="247415"/>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FA79AC6F-E097-501D-E331-E8667D37BD4E}"/>
              </a:ext>
            </a:extLst>
          </p:cNvPr>
          <p:cNvSpPr txBox="1"/>
          <p:nvPr/>
        </p:nvSpPr>
        <p:spPr>
          <a:xfrm>
            <a:off x="3582133" y="913351"/>
            <a:ext cx="4913377" cy="523220"/>
          </a:xfrm>
          <a:prstGeom prst="rect">
            <a:avLst/>
          </a:prstGeom>
          <a:noFill/>
        </p:spPr>
        <p:txBody>
          <a:bodyPr wrap="square" rtlCol="0" anchor="t" anchorCtr="0">
            <a:spAutoFit/>
          </a:bodyPr>
          <a:lstStyle/>
          <a:p>
            <a:pPr marL="0" indent="0" algn="ctr">
              <a:spcBef>
                <a:spcPts val="0"/>
              </a:spcBef>
              <a:spcAft>
                <a:spcPts val="0"/>
              </a:spcAft>
              <a:buNone/>
            </a:pPr>
            <a:r>
              <a:rPr lang="en-US" sz="2800" b="1" kern="0" dirty="0">
                <a:latin typeface="Arial" panose="020B0604020202020204" pitchFamily="34" charset="0"/>
                <a:ea typeface="Tahoma" panose="020B0604030504040204" pitchFamily="34" charset="0"/>
                <a:cs typeface="Arial" panose="020B0604020202020204" pitchFamily="34" charset="0"/>
              </a:rPr>
              <a:t>Breast Cancer Index</a:t>
            </a:r>
            <a:r>
              <a:rPr lang="en-US" sz="2800" b="1" i="0" baseline="30000" dirty="0">
                <a:effectLst/>
                <a:latin typeface="Arial" panose="020B0604020202020204" pitchFamily="34" charset="0"/>
                <a:cs typeface="Arial" panose="020B0604020202020204" pitchFamily="34" charset="0"/>
              </a:rPr>
              <a:t>®</a:t>
            </a:r>
            <a:endParaRPr lang="en-US" sz="2800" b="1" kern="0" dirty="0">
              <a:latin typeface="Arial" panose="020B0604020202020204" pitchFamily="34" charset="0"/>
              <a:ea typeface="Tahoma" panose="020B0604030504040204" pitchFamily="34" charset="0"/>
              <a:cs typeface="Arial" panose="020B0604020202020204" pitchFamily="34" charset="0"/>
            </a:endParaRPr>
          </a:p>
        </p:txBody>
      </p:sp>
      <p:sp>
        <p:nvSpPr>
          <p:cNvPr id="3" name="object 8">
            <a:extLst>
              <a:ext uri="{FF2B5EF4-FFF2-40B4-BE49-F238E27FC236}">
                <a16:creationId xmlns:a16="http://schemas.microsoft.com/office/drawing/2014/main" id="{0268A4B0-2A32-53A6-9F1A-F1E4EFF2DE50}"/>
              </a:ext>
            </a:extLst>
          </p:cNvPr>
          <p:cNvSpPr txBox="1"/>
          <p:nvPr/>
        </p:nvSpPr>
        <p:spPr>
          <a:xfrm>
            <a:off x="284400" y="6014101"/>
            <a:ext cx="11433175" cy="779701"/>
          </a:xfrm>
          <a:prstGeom prst="rect">
            <a:avLst/>
          </a:prstGeom>
        </p:spPr>
        <p:txBody>
          <a:bodyPr vert="horz" wrap="square" lIns="0" tIns="12700" rIns="0" bIns="0" rtlCol="0" anchor="t">
            <a:spAutoFit/>
          </a:bodyPr>
          <a:lstStyle/>
          <a:p>
            <a:pPr marL="38100" marR="30480">
              <a:spcBef>
                <a:spcPts val="100"/>
              </a:spcBef>
            </a:pPr>
            <a:r>
              <a:rPr lang="en-US" sz="700" spc="-10" dirty="0">
                <a:solidFill>
                  <a:schemeClr val="bg1">
                    <a:lumMod val="65000"/>
                  </a:schemeClr>
                </a:solidFill>
                <a:latin typeface="Arial"/>
                <a:ea typeface="Roboto"/>
                <a:cs typeface="Arial"/>
              </a:rPr>
              <a:t>1.Referenced with permission from the NCCN Clinical Practice Guidelines in Oncology (NCCN Guidelines®) for Breast Cancer V.2.2026. © National Comprehensive Cancer Network, Inc. 2026. All rights reserved. Accessed April 6, 2026. To view the most recent and complete version of the guideline, go online to NCCN.org. NCCN makes no warranties of any kind whatsoever regarding their content, use or application and disclaims any responsibility for their application or use in any way. 2. Andre F, et al. J Clin Oncol. Published online April 19, 2022. Referenced with permission from the American Society of Clinical Oncology (ASCO®) Clinical Practice Guideline Biomarkers for Adjuvant Endocrine and Chemotherapy in Early-Stage Breast Cancer. © American Society of Clinical Oncology. 2026. All rights reserved. To view the most recent and complete version of the guideline, go online tohttps://ascopubs.org/jco/special/guidelines[ascopubs.org]. ASCO makes no warranties of any kind whatsoever regarding their content, use of application and disclaims any responsibility for their application or use in any way. 3. Zhang Y, et al. Clin Cancer Res. 2013;19(15):4196-4205. 4. Sgroi DC, et al. J Natl Cancer Inst. 2013;105(14):1036-1042. 5. Bartlett JMS, et al. Clin Cancer Res. 2022;28(9):1871-1880. 6. Noordhoek I, et al. Clin Cancer Res. 2021;27(1):311-319. 7. Mamounas EP, et al. Clin Cancer Res. 2024;30(9):1984-1991. 8. Zhang Y, et al. Clin Cancer Res.2017;23(23):7217-7224. 9. Data on file; pulled from raw, unpublished data in the MGH validation study (Zhang Y, et al. Clin Cancer Res. 2017;23(23):7172-7224). 10. Schroeder B, et al. NPJ Breast Cancer. 2017;3:28.</a:t>
            </a:r>
            <a:endParaRPr lang="en-US" sz="700" spc="-10" dirty="0">
              <a:solidFill>
                <a:schemeClr val="bg1">
                  <a:lumMod val="65000"/>
                </a:schemeClr>
              </a:solidFill>
              <a:latin typeface="Arial" panose="020B0604020202020204" pitchFamily="34" charset="0"/>
              <a:ea typeface="Roboto" panose="02000000000000000000" pitchFamily="2" charset="0"/>
              <a:cs typeface="Arial" panose="020B0604020202020204" pitchFamily="34" charset="0"/>
            </a:endParaRPr>
          </a:p>
          <a:p>
            <a:pPr marL="38100" marR="30480" algn="l">
              <a:lnSpc>
                <a:spcPct val="100000"/>
              </a:lnSpc>
              <a:spcBef>
                <a:spcPts val="100"/>
              </a:spcBef>
            </a:pPr>
            <a:endParaRPr lang="en-US" sz="700" dirty="0">
              <a:solidFill>
                <a:schemeClr val="bg1">
                  <a:lumMod val="6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393554519"/>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45A0A-88BB-B187-D2CC-9068CE132BD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BA3B5CC-1B8B-9865-405C-8B7506D73D47}"/>
              </a:ext>
            </a:extLst>
          </p:cNvPr>
          <p:cNvSpPr>
            <a:spLocks noGrp="1"/>
          </p:cNvSpPr>
          <p:nvPr>
            <p:ph type="title"/>
          </p:nvPr>
        </p:nvSpPr>
        <p:spPr>
          <a:xfrm>
            <a:off x="838200" y="520573"/>
            <a:ext cx="10436352" cy="434975"/>
          </a:xfrm>
        </p:spPr>
        <p:txBody>
          <a:bodyPr vert="horz" lIns="0" tIns="0" rIns="0" bIns="0" rtlCol="0" anchor="ctr">
            <a:noAutofit/>
          </a:bodyPr>
          <a:lstStyle/>
          <a:p>
            <a:pPr marL="0" indent="0"/>
            <a:r>
              <a:rPr lang="en-US" sz="2400" dirty="0">
                <a:solidFill>
                  <a:schemeClr val="tx1"/>
                </a:solidFill>
                <a:latin typeface="Arial"/>
                <a:cs typeface="Arial"/>
              </a:rPr>
              <a:t>Identification of Patients at Minimal Risk of </a:t>
            </a:r>
            <a:r>
              <a:rPr lang="en-US" sz="2400">
                <a:solidFill>
                  <a:schemeClr val="tx1"/>
                </a:solidFill>
                <a:latin typeface="Arial"/>
                <a:cs typeface="Arial"/>
              </a:rPr>
              <a:t>10-Year Distant</a:t>
            </a:r>
            <a:r>
              <a:rPr lang="en-US" sz="2400" dirty="0">
                <a:solidFill>
                  <a:schemeClr val="tx1"/>
                </a:solidFill>
                <a:latin typeface="Arial"/>
                <a:cs typeface="Arial"/>
              </a:rPr>
              <a:t> Recurrence</a:t>
            </a:r>
            <a:r>
              <a:rPr lang="en-US" sz="2400" baseline="30000" dirty="0">
                <a:solidFill>
                  <a:schemeClr val="tx1"/>
                </a:solidFill>
                <a:latin typeface="Arial"/>
                <a:cs typeface="Arial"/>
              </a:rPr>
              <a:t>*</a:t>
            </a:r>
            <a:endParaRPr lang="en-US" sz="2400" baseline="30000" dirty="0">
              <a:solidFill>
                <a:schemeClr val="tx1"/>
              </a:solidFill>
              <a:latin typeface="Arial"/>
            </a:endParaRPr>
          </a:p>
        </p:txBody>
      </p:sp>
      <p:sp>
        <p:nvSpPr>
          <p:cNvPr id="9" name="Text Placeholder 8">
            <a:extLst>
              <a:ext uri="{FF2B5EF4-FFF2-40B4-BE49-F238E27FC236}">
                <a16:creationId xmlns:a16="http://schemas.microsoft.com/office/drawing/2014/main" id="{9CCBBC28-94C6-0495-28B0-041D583041A0}"/>
              </a:ext>
            </a:extLst>
          </p:cNvPr>
          <p:cNvSpPr>
            <a:spLocks noGrp="1"/>
          </p:cNvSpPr>
          <p:nvPr>
            <p:ph type="body" sz="quarter" idx="13"/>
          </p:nvPr>
        </p:nvSpPr>
        <p:spPr>
          <a:xfrm>
            <a:off x="838199" y="2065906"/>
            <a:ext cx="10436351" cy="1620030"/>
          </a:xfrm>
        </p:spPr>
        <p:txBody>
          <a:bodyPr>
            <a:noAutofit/>
          </a:bodyPr>
          <a:lstStyle/>
          <a:p>
            <a:pPr marL="285750" indent="-285750">
              <a:buFont typeface="Arial" panose="020B0604020202020204" pitchFamily="34" charset="0"/>
              <a:buChar char="•"/>
            </a:pPr>
            <a:r>
              <a:rPr lang="en-US" sz="1800" b="1" dirty="0">
                <a:solidFill>
                  <a:schemeClr val="tx1"/>
                </a:solidFill>
                <a:latin typeface="Arial" panose="020B0604020202020204" pitchFamily="34" charset="0"/>
                <a:cs typeface="Arial" panose="020B0604020202020204" pitchFamily="34" charset="0"/>
              </a:rPr>
              <a:t>Postmenopausal Patients: </a:t>
            </a:r>
            <a:r>
              <a:rPr lang="en-US" sz="1800" dirty="0">
                <a:solidFill>
                  <a:schemeClr val="tx1"/>
                </a:solidFill>
                <a:latin typeface="Arial" panose="020B0604020202020204" pitchFamily="34" charset="0"/>
                <a:cs typeface="Arial" panose="020B0604020202020204" pitchFamily="34" charset="0"/>
              </a:rPr>
              <a:t>Identify which patients are at Minimal Risk</a:t>
            </a:r>
            <a:r>
              <a:rPr lang="en-US" sz="1800" baseline="30000" dirty="0">
                <a:solidFill>
                  <a:schemeClr val="tx1"/>
                </a:solidFill>
                <a:latin typeface="Arial" panose="020B0604020202020204" pitchFamily="34" charset="0"/>
                <a:cs typeface="Arial" panose="020B0604020202020204" pitchFamily="34" charset="0"/>
              </a:rPr>
              <a:t>†</a:t>
            </a:r>
            <a:r>
              <a:rPr lang="en-US" sz="1800" dirty="0">
                <a:solidFill>
                  <a:schemeClr val="tx1"/>
                </a:solidFill>
                <a:latin typeface="Arial" panose="020B0604020202020204" pitchFamily="34" charset="0"/>
                <a:cs typeface="Arial" panose="020B0604020202020204" pitchFamily="34" charset="0"/>
              </a:rPr>
              <a:t> of 10-year distant recurrence who may be spared side effects and adverse events with a shorter duration or omission of endocrine therapy</a:t>
            </a:r>
            <a:r>
              <a:rPr lang="en-US" sz="1800" baseline="30000" dirty="0">
                <a:solidFill>
                  <a:schemeClr val="tx1"/>
                </a:solidFill>
                <a:latin typeface="Arial" panose="020B0604020202020204" pitchFamily="34" charset="0"/>
                <a:cs typeface="Arial" panose="020B0604020202020204" pitchFamily="34" charset="0"/>
              </a:rPr>
              <a:t>1,2*†</a:t>
            </a:r>
          </a:p>
          <a:p>
            <a:pPr marL="285750" indent="-285750">
              <a:buFont typeface="Arial" panose="020B0604020202020204" pitchFamily="34" charset="0"/>
              <a:buChar char="•"/>
            </a:pPr>
            <a:endParaRPr lang="en-US" sz="1800" baseline="300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1" dirty="0">
                <a:solidFill>
                  <a:schemeClr val="tx1"/>
                </a:solidFill>
                <a:latin typeface="Arial" panose="020B0604020202020204" pitchFamily="34" charset="0"/>
                <a:cs typeface="Arial" panose="020B0604020202020204" pitchFamily="34" charset="0"/>
              </a:rPr>
              <a:t>Premenopausal Patients: </a:t>
            </a:r>
            <a:r>
              <a:rPr lang="en-US" sz="1800" dirty="0">
                <a:solidFill>
                  <a:schemeClr val="tx1"/>
                </a:solidFill>
                <a:latin typeface="Arial" panose="020B0604020202020204" pitchFamily="34" charset="0"/>
                <a:cs typeface="Arial" panose="020B0604020202020204" pitchFamily="34" charset="0"/>
              </a:rPr>
              <a:t>Identify which patients are at Minimal Risk</a:t>
            </a:r>
            <a:r>
              <a:rPr lang="en-US" sz="1800" baseline="30000" dirty="0">
                <a:solidFill>
                  <a:schemeClr val="tx1"/>
                </a:solidFill>
                <a:latin typeface="Arial" panose="020B0604020202020204" pitchFamily="34" charset="0"/>
                <a:cs typeface="Arial" panose="020B0604020202020204" pitchFamily="34" charset="0"/>
              </a:rPr>
              <a:t>†</a:t>
            </a:r>
            <a:r>
              <a:rPr lang="en-US" sz="1800" dirty="0">
                <a:solidFill>
                  <a:schemeClr val="tx1"/>
                </a:solidFill>
                <a:latin typeface="Arial" panose="020B0604020202020204" pitchFamily="34" charset="0"/>
                <a:cs typeface="Arial" panose="020B0604020202020204" pitchFamily="34" charset="0"/>
              </a:rPr>
              <a:t> of recurrence without the addition of ovarian function suppression (OFS) to primary adjuvant endocrine therapy</a:t>
            </a:r>
            <a:r>
              <a:rPr lang="en-US" sz="1800" baseline="30000" dirty="0">
                <a:solidFill>
                  <a:schemeClr val="tx1"/>
                </a:solidFill>
                <a:latin typeface="Arial" panose="020B0604020202020204" pitchFamily="34" charset="0"/>
                <a:cs typeface="Arial" panose="020B0604020202020204" pitchFamily="34" charset="0"/>
              </a:rPr>
              <a:t>3</a:t>
            </a:r>
            <a:r>
              <a:rPr lang="en-US" sz="1800" dirty="0">
                <a:solidFill>
                  <a:schemeClr val="tx1"/>
                </a:solidFill>
                <a:latin typeface="Arial" panose="020B0604020202020204" pitchFamily="34" charset="0"/>
                <a:cs typeface="Arial" panose="020B0604020202020204" pitchFamily="34" charset="0"/>
              </a:rPr>
              <a:t>*</a:t>
            </a:r>
            <a:r>
              <a:rPr lang="en-US" sz="1800" baseline="30000" dirty="0">
                <a:solidFill>
                  <a:schemeClr val="tx1"/>
                </a:solidFill>
                <a:latin typeface="Arial" panose="020B0604020202020204" pitchFamily="34" charset="0"/>
                <a:cs typeface="Arial" panose="020B0604020202020204" pitchFamily="34" charset="0"/>
              </a:rPr>
              <a:t>†</a:t>
            </a:r>
            <a:endParaRPr lang="en-US" sz="1800" dirty="0">
              <a:solidFill>
                <a:schemeClr val="tx1"/>
              </a:solidFill>
              <a:latin typeface="Arial" panose="020B0604020202020204" pitchFamily="34" charset="0"/>
              <a:cs typeface="Arial" panose="020B0604020202020204" pitchFamily="34" charset="0"/>
            </a:endParaRPr>
          </a:p>
        </p:txBody>
      </p:sp>
      <p:sp>
        <p:nvSpPr>
          <p:cNvPr id="19" name="Footer Placeholder 18">
            <a:extLst>
              <a:ext uri="{FF2B5EF4-FFF2-40B4-BE49-F238E27FC236}">
                <a16:creationId xmlns:a16="http://schemas.microsoft.com/office/drawing/2014/main" id="{9A58F497-5DF9-C7A9-D56A-545A3B83B382}"/>
              </a:ext>
            </a:extLst>
          </p:cNvPr>
          <p:cNvSpPr>
            <a:spLocks noGrp="1"/>
          </p:cNvSpPr>
          <p:nvPr>
            <p:ph type="ftr" sz="quarter" idx="3"/>
          </p:nvPr>
        </p:nvSpPr>
        <p:spPr>
          <a:xfrm>
            <a:off x="515014" y="6038851"/>
            <a:ext cx="4290449" cy="636480"/>
          </a:xfrm>
        </p:spPr>
        <p:txBody>
          <a:bodyPr/>
          <a:lstStyle/>
          <a:p>
            <a:pPr>
              <a:spcAft>
                <a:spcPts val="200"/>
              </a:spcAft>
            </a:pPr>
            <a:r>
              <a:rPr lang="en-US" sz="800" dirty="0">
                <a:solidFill>
                  <a:schemeClr val="bg1">
                    <a:lumMod val="65000"/>
                  </a:schemeClr>
                </a:solidFill>
                <a:latin typeface="Arial"/>
                <a:cs typeface="Arial"/>
              </a:rPr>
              <a:t>*Not currently available to order</a:t>
            </a:r>
          </a:p>
          <a:p>
            <a:pPr>
              <a:spcAft>
                <a:spcPts val="200"/>
              </a:spcAft>
            </a:pPr>
            <a:endParaRPr lang="en-US" sz="800" dirty="0">
              <a:solidFill>
                <a:schemeClr val="bg1">
                  <a:lumMod val="65000"/>
                </a:schemeClr>
              </a:solidFill>
              <a:latin typeface="Arial"/>
              <a:cs typeface="Arial"/>
            </a:endParaRPr>
          </a:p>
          <a:p>
            <a:pPr marL="228600" indent="-228600">
              <a:spcAft>
                <a:spcPts val="200"/>
              </a:spcAft>
              <a:buAutoNum type="arabicPeriod"/>
            </a:pPr>
            <a:r>
              <a:rPr lang="en-US" dirty="0">
                <a:solidFill>
                  <a:schemeClr val="bg1">
                    <a:lumMod val="65000"/>
                  </a:schemeClr>
                </a:solidFill>
                <a:latin typeface="Arial"/>
                <a:cs typeface="Arial"/>
              </a:rPr>
              <a:t>Jilderda MF, et al. Clin Cancer Res. 2025;3;31(11):2222-2229.</a:t>
            </a:r>
          </a:p>
          <a:p>
            <a:pPr marL="228600" indent="-228600">
              <a:spcAft>
                <a:spcPts val="200"/>
              </a:spcAft>
              <a:buAutoNum type="arabicPeriod"/>
            </a:pPr>
            <a:r>
              <a:rPr lang="da-DK" dirty="0">
                <a:solidFill>
                  <a:schemeClr val="bg1">
                    <a:lumMod val="65000"/>
                  </a:schemeClr>
                </a:solidFill>
                <a:highlight>
                  <a:srgbClr val="FFFFFF"/>
                </a:highlight>
                <a:latin typeface="Arial"/>
                <a:cs typeface="Arial"/>
              </a:rPr>
              <a:t>Jilderda MF, et al. npj Breast Cancer. 2026; 12(1):21. </a:t>
            </a:r>
          </a:p>
          <a:p>
            <a:pPr marL="228600" indent="-228600">
              <a:spcAft>
                <a:spcPts val="200"/>
              </a:spcAft>
              <a:buAutoNum type="arabicPeriod"/>
            </a:pPr>
            <a:r>
              <a:rPr lang="da-DK" dirty="0">
                <a:solidFill>
                  <a:schemeClr val="bg1">
                    <a:lumMod val="65000"/>
                  </a:schemeClr>
                </a:solidFill>
                <a:highlight>
                  <a:srgbClr val="FFFFFF"/>
                </a:highlight>
                <a:latin typeface="Arial"/>
                <a:cs typeface="Arial"/>
              </a:rPr>
              <a:t>O'Regan RM, et al. Breast. 2026;86:104714.</a:t>
            </a:r>
            <a:endParaRPr lang="en-US" dirty="0">
              <a:solidFill>
                <a:schemeClr val="bg1">
                  <a:lumMod val="65000"/>
                </a:schemeClr>
              </a:solidFill>
              <a:highlight>
                <a:srgbClr val="FFFFFF"/>
              </a:highlight>
              <a:latin typeface="Arial"/>
              <a:cs typeface="Arial"/>
            </a:endParaRPr>
          </a:p>
        </p:txBody>
      </p:sp>
      <p:sp>
        <p:nvSpPr>
          <p:cNvPr id="7" name="TextBox 6">
            <a:extLst>
              <a:ext uri="{FF2B5EF4-FFF2-40B4-BE49-F238E27FC236}">
                <a16:creationId xmlns:a16="http://schemas.microsoft.com/office/drawing/2014/main" id="{FF20E7FA-2957-33BE-4233-7FB382E36302}"/>
              </a:ext>
            </a:extLst>
          </p:cNvPr>
          <p:cNvSpPr txBox="1"/>
          <p:nvPr/>
        </p:nvSpPr>
        <p:spPr>
          <a:xfrm>
            <a:off x="957146" y="4446895"/>
            <a:ext cx="9735891" cy="276999"/>
          </a:xfrm>
          <a:prstGeom prst="rect">
            <a:avLst/>
          </a:prstGeom>
          <a:noFill/>
        </p:spPr>
        <p:txBody>
          <a:bodyPr wrap="square" lIns="91440" tIns="45720" rIns="91440" bIns="45720" rtlCol="0" anchor="t">
            <a:spAutoFit/>
          </a:bodyPr>
          <a:lstStyle/>
          <a:p>
            <a:r>
              <a:rPr lang="en-US" sz="1200" baseline="30000" dirty="0">
                <a:latin typeface="Arial"/>
                <a:cs typeface="Arial"/>
              </a:rPr>
              <a:t>†</a:t>
            </a:r>
            <a:r>
              <a:rPr lang="en-US" sz="1200" dirty="0">
                <a:latin typeface="Arial"/>
                <a:cs typeface="Arial"/>
              </a:rPr>
              <a:t>Early-stage, HR+, N0 patients with &lt;5% risk of 10-year distant recurrence</a:t>
            </a:r>
          </a:p>
        </p:txBody>
      </p:sp>
    </p:spTree>
    <p:extLst>
      <p:ext uri="{BB962C8B-B14F-4D97-AF65-F5344CB8AC3E}">
        <p14:creationId xmlns:p14="http://schemas.microsoft.com/office/powerpoint/2010/main" val="20851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03F4C1-3524-87E4-B2A6-1EF87C73E587}"/>
              </a:ext>
            </a:extLst>
          </p:cNvPr>
          <p:cNvSpPr>
            <a:spLocks noGrp="1"/>
          </p:cNvSpPr>
          <p:nvPr>
            <p:ph type="title"/>
          </p:nvPr>
        </p:nvSpPr>
        <p:spPr/>
        <p:txBody>
          <a:bodyPr vert="horz" lIns="0" tIns="0" rIns="0" bIns="0" rtlCol="0" anchor="ctr">
            <a:noAutofit/>
          </a:bodyPr>
          <a:lstStyle/>
          <a:p>
            <a:pPr marL="0" indent="0"/>
            <a:r>
              <a:rPr lang="en-US" sz="2400" dirty="0">
                <a:solidFill>
                  <a:schemeClr val="tx1"/>
                </a:solidFill>
                <a:latin typeface="Arial"/>
                <a:cs typeface="Arial"/>
              </a:rPr>
              <a:t>A New BCI™ Minimal Risk Result</a:t>
            </a:r>
            <a:r>
              <a:rPr lang="en-US" sz="2400" baseline="30000" dirty="0">
                <a:solidFill>
                  <a:schemeClr val="tx1"/>
                </a:solidFill>
                <a:latin typeface="Arial"/>
                <a:cs typeface="Arial"/>
              </a:rPr>
              <a:t>*</a:t>
            </a:r>
          </a:p>
        </p:txBody>
      </p:sp>
      <p:sp>
        <p:nvSpPr>
          <p:cNvPr id="9" name="Text Placeholder 8">
            <a:extLst>
              <a:ext uri="{FF2B5EF4-FFF2-40B4-BE49-F238E27FC236}">
                <a16:creationId xmlns:a16="http://schemas.microsoft.com/office/drawing/2014/main" id="{1724B85C-6FEB-C5FC-71B0-B2CE588568A6}"/>
              </a:ext>
            </a:extLst>
          </p:cNvPr>
          <p:cNvSpPr>
            <a:spLocks noGrp="1"/>
          </p:cNvSpPr>
          <p:nvPr>
            <p:ph type="body" sz="quarter" idx="13"/>
          </p:nvPr>
        </p:nvSpPr>
        <p:spPr/>
        <p:txBody>
          <a:bodyPr/>
          <a:lstStyle/>
          <a:p>
            <a:r>
              <a:rPr lang="en-US" dirty="0">
                <a:latin typeface="Arial"/>
                <a:cs typeface="Arial"/>
              </a:rPr>
              <a:t>Identification and validation of a new BCI Prognostic cut point</a:t>
            </a:r>
            <a:r>
              <a:rPr lang="en-US" baseline="30000" dirty="0">
                <a:latin typeface="Arial"/>
                <a:cs typeface="Arial"/>
              </a:rPr>
              <a:t>†</a:t>
            </a:r>
            <a:endParaRPr lang="en-US" sz="1100" baseline="30000" dirty="0">
              <a:latin typeface="Arial"/>
              <a:cs typeface="Arial"/>
            </a:endParaRPr>
          </a:p>
        </p:txBody>
      </p:sp>
      <p:sp>
        <p:nvSpPr>
          <p:cNvPr id="19" name="Footer Placeholder 18">
            <a:extLst>
              <a:ext uri="{FF2B5EF4-FFF2-40B4-BE49-F238E27FC236}">
                <a16:creationId xmlns:a16="http://schemas.microsoft.com/office/drawing/2014/main" id="{21FEC9EC-716B-3E63-9640-7889FCF5EF7F}"/>
              </a:ext>
            </a:extLst>
          </p:cNvPr>
          <p:cNvSpPr>
            <a:spLocks noGrp="1"/>
          </p:cNvSpPr>
          <p:nvPr>
            <p:ph type="ftr" sz="quarter" idx="3"/>
          </p:nvPr>
        </p:nvSpPr>
        <p:spPr>
          <a:xfrm>
            <a:off x="515014" y="6038851"/>
            <a:ext cx="4733665" cy="636480"/>
          </a:xfrm>
        </p:spPr>
        <p:txBody>
          <a:bodyPr/>
          <a:lstStyle/>
          <a:p>
            <a:pPr>
              <a:spcAft>
                <a:spcPts val="200"/>
              </a:spcAft>
            </a:pPr>
            <a:r>
              <a:rPr lang="en-US" sz="800" dirty="0">
                <a:solidFill>
                  <a:schemeClr val="bg1">
                    <a:lumMod val="65000"/>
                  </a:schemeClr>
                </a:solidFill>
                <a:latin typeface="Arial"/>
                <a:cs typeface="Arial"/>
              </a:rPr>
              <a:t>*Not currently available to order </a:t>
            </a:r>
          </a:p>
          <a:p>
            <a:pPr>
              <a:spcAft>
                <a:spcPts val="200"/>
              </a:spcAft>
            </a:pPr>
            <a:endParaRPr lang="en-US" dirty="0">
              <a:solidFill>
                <a:schemeClr val="bg1">
                  <a:lumMod val="65000"/>
                </a:schemeClr>
              </a:solidFill>
              <a:latin typeface="Arial"/>
              <a:cs typeface="Arial"/>
            </a:endParaRPr>
          </a:p>
          <a:p>
            <a:pPr>
              <a:spcAft>
                <a:spcPts val="200"/>
              </a:spcAft>
            </a:pPr>
            <a:r>
              <a:rPr lang="en-US" dirty="0">
                <a:solidFill>
                  <a:schemeClr val="tx1"/>
                </a:solidFill>
                <a:latin typeface="Arial"/>
                <a:cs typeface="Arial"/>
              </a:rPr>
              <a:t>NCR = Netherlands Cancer Registry, TEAM = Tamoxifen Exemestane Adjuvant Multinational Trial</a:t>
            </a:r>
          </a:p>
          <a:p>
            <a:pPr>
              <a:spcAft>
                <a:spcPts val="200"/>
              </a:spcAft>
            </a:pPr>
            <a:endParaRPr lang="en-US" dirty="0">
              <a:solidFill>
                <a:schemeClr val="bg1">
                  <a:lumMod val="65000"/>
                </a:schemeClr>
              </a:solidFill>
              <a:latin typeface="Arial"/>
              <a:cs typeface="Arial"/>
            </a:endParaRPr>
          </a:p>
          <a:p>
            <a:pPr marL="228600" indent="-228600">
              <a:spcAft>
                <a:spcPts val="200"/>
              </a:spcAft>
              <a:buAutoNum type="arabicPeriod"/>
            </a:pPr>
            <a:r>
              <a:rPr lang="en-US" dirty="0" err="1">
                <a:solidFill>
                  <a:schemeClr val="bg1">
                    <a:lumMod val="65000"/>
                  </a:schemeClr>
                </a:solidFill>
                <a:latin typeface="Arial"/>
                <a:cs typeface="Arial"/>
              </a:rPr>
              <a:t>Jilderda</a:t>
            </a:r>
            <a:r>
              <a:rPr lang="en-US" dirty="0">
                <a:solidFill>
                  <a:schemeClr val="bg1">
                    <a:lumMod val="65000"/>
                  </a:schemeClr>
                </a:solidFill>
                <a:latin typeface="Arial"/>
                <a:cs typeface="Arial"/>
              </a:rPr>
              <a:t> MF, et al. Clin Cancer Res. 2025;3;31(11):2222-2229.</a:t>
            </a:r>
          </a:p>
          <a:p>
            <a:pPr marL="228600" indent="-228600">
              <a:spcAft>
                <a:spcPts val="200"/>
              </a:spcAft>
              <a:buAutoNum type="arabicPeriod"/>
            </a:pPr>
            <a:r>
              <a:rPr lang="da-DK" dirty="0">
                <a:solidFill>
                  <a:schemeClr val="bg1">
                    <a:lumMod val="65000"/>
                  </a:schemeClr>
                </a:solidFill>
                <a:highlight>
                  <a:srgbClr val="FFFFFF"/>
                </a:highlight>
                <a:latin typeface="Arial"/>
                <a:cs typeface="Arial"/>
              </a:rPr>
              <a:t>Jilderda MF, et al. npj Breast Cancer. 2026; 12(1):21. </a:t>
            </a:r>
            <a:endParaRPr lang="en-US" dirty="0">
              <a:solidFill>
                <a:schemeClr val="bg1">
                  <a:lumMod val="65000"/>
                </a:schemeClr>
              </a:solidFill>
              <a:latin typeface="Arial"/>
              <a:cs typeface="Arial"/>
            </a:endParaRPr>
          </a:p>
        </p:txBody>
      </p:sp>
      <p:grpSp>
        <p:nvGrpSpPr>
          <p:cNvPr id="4" name="Group 3">
            <a:extLst>
              <a:ext uri="{FF2B5EF4-FFF2-40B4-BE49-F238E27FC236}">
                <a16:creationId xmlns:a16="http://schemas.microsoft.com/office/drawing/2014/main" id="{B09E54FE-F233-D5BE-8BEA-4278A2237EDC}"/>
              </a:ext>
            </a:extLst>
          </p:cNvPr>
          <p:cNvGrpSpPr/>
          <p:nvPr/>
        </p:nvGrpSpPr>
        <p:grpSpPr>
          <a:xfrm>
            <a:off x="667969" y="1924666"/>
            <a:ext cx="11220226" cy="3033467"/>
            <a:chOff x="715594" y="2162483"/>
            <a:chExt cx="11220226" cy="3033467"/>
          </a:xfrm>
        </p:grpSpPr>
        <p:sp>
          <p:nvSpPr>
            <p:cNvPr id="5" name="Arrow: Pentagon 4">
              <a:extLst>
                <a:ext uri="{FF2B5EF4-FFF2-40B4-BE49-F238E27FC236}">
                  <a16:creationId xmlns:a16="http://schemas.microsoft.com/office/drawing/2014/main" id="{F927D452-A211-DB3A-5ADD-F2B8E1E4738C}"/>
                </a:ext>
              </a:extLst>
            </p:cNvPr>
            <p:cNvSpPr/>
            <p:nvPr/>
          </p:nvSpPr>
          <p:spPr>
            <a:xfrm>
              <a:off x="2286000" y="3515767"/>
              <a:ext cx="9402394" cy="1371532"/>
            </a:xfrm>
            <a:prstGeom prst="homePlate">
              <a:avLst>
                <a:gd name="adj" fmla="val 26789"/>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a:cs typeface="Arial"/>
              </a:endParaRPr>
            </a:p>
          </p:txBody>
        </p:sp>
        <p:sp>
          <p:nvSpPr>
            <p:cNvPr id="2" name="Arrow: Pentagon 1">
              <a:extLst>
                <a:ext uri="{FF2B5EF4-FFF2-40B4-BE49-F238E27FC236}">
                  <a16:creationId xmlns:a16="http://schemas.microsoft.com/office/drawing/2014/main" id="{C585DAE5-46C1-6044-7D9C-D7CB39B0D747}"/>
                </a:ext>
              </a:extLst>
            </p:cNvPr>
            <p:cNvSpPr/>
            <p:nvPr/>
          </p:nvSpPr>
          <p:spPr>
            <a:xfrm>
              <a:off x="1041302" y="3515767"/>
              <a:ext cx="2103254" cy="1371532"/>
            </a:xfrm>
            <a:prstGeom prst="homePlate">
              <a:avLst>
                <a:gd name="adj" fmla="val 26789"/>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a:cs typeface="Arial"/>
              </a:endParaRPr>
            </a:p>
          </p:txBody>
        </p:sp>
        <p:sp>
          <p:nvSpPr>
            <p:cNvPr id="52" name="Rectangle: Rounded Corners 51">
              <a:extLst>
                <a:ext uri="{FF2B5EF4-FFF2-40B4-BE49-F238E27FC236}">
                  <a16:creationId xmlns:a16="http://schemas.microsoft.com/office/drawing/2014/main" id="{A39EAA31-781A-C797-C7E0-872DFC808CF3}"/>
                </a:ext>
              </a:extLst>
            </p:cNvPr>
            <p:cNvSpPr/>
            <p:nvPr/>
          </p:nvSpPr>
          <p:spPr>
            <a:xfrm>
              <a:off x="715594" y="2682374"/>
              <a:ext cx="11220226" cy="2513576"/>
            </a:xfrm>
            <a:prstGeom prst="roundRect">
              <a:avLst>
                <a:gd name="adj" fmla="val 11163"/>
              </a:avLst>
            </a:prstGeom>
            <a:noFill/>
            <a:ln w="25400" cap="rnd">
              <a:solidFill>
                <a:schemeClr val="bg1">
                  <a:lumMod val="50000"/>
                </a:schemeClr>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a:cs typeface="Arial"/>
              </a:endParaRPr>
            </a:p>
          </p:txBody>
        </p:sp>
        <p:sp>
          <p:nvSpPr>
            <p:cNvPr id="8" name="TextBox 34">
              <a:extLst>
                <a:ext uri="{FF2B5EF4-FFF2-40B4-BE49-F238E27FC236}">
                  <a16:creationId xmlns:a16="http://schemas.microsoft.com/office/drawing/2014/main" id="{52E56B6E-1C87-9A24-AFD1-7B1E2B341037}"/>
                </a:ext>
              </a:extLst>
            </p:cNvPr>
            <p:cNvSpPr txBox="1"/>
            <p:nvPr/>
          </p:nvSpPr>
          <p:spPr>
            <a:xfrm>
              <a:off x="1338907" y="3945914"/>
              <a:ext cx="1358893" cy="564391"/>
            </a:xfrm>
            <a:prstGeom prst="rect">
              <a:avLst/>
            </a:prstGeom>
            <a:noFill/>
            <a:ln cap="flat">
              <a:noFill/>
            </a:ln>
          </p:spPr>
          <p:txBody>
            <a:bodyPr lIns="0" tIns="0" rIns="0" bIns="0" anchor="ctr" anchorCtr="0">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n-US" sz="1600" b="1" kern="0">
                  <a:latin typeface="Arial"/>
                  <a:ea typeface="Roboto"/>
                  <a:cs typeface="Arial"/>
                </a:rPr>
                <a:t>Minimal risk cut point determined</a:t>
              </a:r>
              <a:r>
                <a:rPr lang="en-US" sz="1600" baseline="30000">
                  <a:latin typeface="Arial"/>
                  <a:cs typeface="Arial"/>
                </a:rPr>
                <a:t> †</a:t>
              </a:r>
              <a:endParaRPr lang="en-US" sz="1600" b="1" kern="0">
                <a:latin typeface="Arial"/>
                <a:ea typeface="Roboto" pitchFamily="2"/>
                <a:cs typeface="Arial"/>
              </a:endParaRPr>
            </a:p>
          </p:txBody>
        </p:sp>
        <p:grpSp>
          <p:nvGrpSpPr>
            <p:cNvPr id="17" name="Group 16">
              <a:extLst>
                <a:ext uri="{FF2B5EF4-FFF2-40B4-BE49-F238E27FC236}">
                  <a16:creationId xmlns:a16="http://schemas.microsoft.com/office/drawing/2014/main" id="{0D19CAAA-50E6-80ED-808E-021C2BA679C0}"/>
                </a:ext>
              </a:extLst>
            </p:cNvPr>
            <p:cNvGrpSpPr/>
            <p:nvPr/>
          </p:nvGrpSpPr>
          <p:grpSpPr>
            <a:xfrm>
              <a:off x="1355351" y="2162483"/>
              <a:ext cx="1326004" cy="1326004"/>
              <a:chOff x="1192367" y="3763638"/>
              <a:chExt cx="1052431" cy="1052431"/>
            </a:xfrm>
          </p:grpSpPr>
          <p:sp>
            <p:nvSpPr>
              <p:cNvPr id="25" name="Teardrop 24">
                <a:extLst>
                  <a:ext uri="{FF2B5EF4-FFF2-40B4-BE49-F238E27FC236}">
                    <a16:creationId xmlns:a16="http://schemas.microsoft.com/office/drawing/2014/main" id="{29FE08A8-9F94-0A9C-F5EE-F51DE62B3FA6}"/>
                  </a:ext>
                </a:extLst>
              </p:cNvPr>
              <p:cNvSpPr/>
              <p:nvPr/>
            </p:nvSpPr>
            <p:spPr>
              <a:xfrm rot="8020318">
                <a:off x="1192367" y="3763638"/>
                <a:ext cx="1052431" cy="1052431"/>
              </a:xfrm>
              <a:prstGeom prst="teardrop">
                <a:avLst/>
              </a:prstGeom>
              <a:gradFill flip="none" rotWithShape="1">
                <a:gsLst>
                  <a:gs pos="32000">
                    <a:schemeClr val="tx2"/>
                  </a:gs>
                  <a:gs pos="100000">
                    <a:schemeClr val="tx2">
                      <a:lumMod val="40000"/>
                      <a:lumOff val="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Arial"/>
                  <a:cs typeface="Arial"/>
                </a:endParaRPr>
              </a:p>
            </p:txBody>
          </p:sp>
          <p:sp>
            <p:nvSpPr>
              <p:cNvPr id="26" name="TextBox 25">
                <a:extLst>
                  <a:ext uri="{FF2B5EF4-FFF2-40B4-BE49-F238E27FC236}">
                    <a16:creationId xmlns:a16="http://schemas.microsoft.com/office/drawing/2014/main" id="{9F2B3217-4362-1A3C-6FA0-F15D66436EC8}"/>
                  </a:ext>
                </a:extLst>
              </p:cNvPr>
              <p:cNvSpPr txBox="1"/>
              <p:nvPr/>
            </p:nvSpPr>
            <p:spPr>
              <a:xfrm>
                <a:off x="1298469" y="4079624"/>
                <a:ext cx="840226" cy="407424"/>
              </a:xfrm>
              <a:prstGeom prst="rect">
                <a:avLst/>
              </a:prstGeom>
              <a:noFill/>
            </p:spPr>
            <p:txBody>
              <a:bodyPr wrap="square" lIns="0" tIns="0" rIns="0" bIns="0" anchor="ctr" anchorCtr="0">
                <a:noAutofit/>
              </a:bodyPr>
              <a:lstStyle/>
              <a:p>
                <a:pPr algn="ctr"/>
                <a:r>
                  <a:rPr lang="en-US" sz="1400" b="1">
                    <a:solidFill>
                      <a:schemeClr val="bg1"/>
                    </a:solidFill>
                    <a:latin typeface="Arial" panose="020B0604020202020204" pitchFamily="34" charset="0"/>
                    <a:cs typeface="Arial" panose="020B0604020202020204" pitchFamily="34" charset="0"/>
                  </a:rPr>
                  <a:t>Stockholm </a:t>
                </a:r>
              </a:p>
              <a:p>
                <a:pPr algn="ctr"/>
                <a:r>
                  <a:rPr lang="en-US" sz="1400" b="1">
                    <a:solidFill>
                      <a:schemeClr val="bg1"/>
                    </a:solidFill>
                    <a:latin typeface="Arial" panose="020B0604020202020204" pitchFamily="34" charset="0"/>
                    <a:cs typeface="Arial" panose="020B0604020202020204" pitchFamily="34" charset="0"/>
                  </a:rPr>
                  <a:t>Untreated</a:t>
                </a:r>
                <a:r>
                  <a:rPr lang="en-US" sz="1400" b="1" baseline="30000">
                    <a:solidFill>
                      <a:schemeClr val="bg1"/>
                    </a:solidFill>
                    <a:latin typeface="Arial" panose="020B0604020202020204" pitchFamily="34" charset="0"/>
                    <a:cs typeface="Arial" panose="020B0604020202020204" pitchFamily="34" charset="0"/>
                  </a:rPr>
                  <a:t>1</a:t>
                </a:r>
              </a:p>
            </p:txBody>
          </p:sp>
        </p:grpSp>
        <p:grpSp>
          <p:nvGrpSpPr>
            <p:cNvPr id="31" name="Group 30">
              <a:extLst>
                <a:ext uri="{FF2B5EF4-FFF2-40B4-BE49-F238E27FC236}">
                  <a16:creationId xmlns:a16="http://schemas.microsoft.com/office/drawing/2014/main" id="{66C891AB-6756-3889-A58F-92C33D18FE4F}"/>
                </a:ext>
              </a:extLst>
            </p:cNvPr>
            <p:cNvGrpSpPr/>
            <p:nvPr/>
          </p:nvGrpSpPr>
          <p:grpSpPr>
            <a:xfrm>
              <a:off x="3463014" y="2162483"/>
              <a:ext cx="1326004" cy="1326004"/>
              <a:chOff x="1192367" y="3763638"/>
              <a:chExt cx="1052431" cy="1052431"/>
            </a:xfrm>
          </p:grpSpPr>
          <p:sp>
            <p:nvSpPr>
              <p:cNvPr id="32" name="Teardrop 31">
                <a:extLst>
                  <a:ext uri="{FF2B5EF4-FFF2-40B4-BE49-F238E27FC236}">
                    <a16:creationId xmlns:a16="http://schemas.microsoft.com/office/drawing/2014/main" id="{C55125B7-66B7-0BB1-BC8F-88C84BE6D4D4}"/>
                  </a:ext>
                </a:extLst>
              </p:cNvPr>
              <p:cNvSpPr/>
              <p:nvPr/>
            </p:nvSpPr>
            <p:spPr>
              <a:xfrm rot="8020318">
                <a:off x="1192367" y="3763638"/>
                <a:ext cx="1052431" cy="1052431"/>
              </a:xfrm>
              <a:prstGeom prst="teardrop">
                <a:avLst/>
              </a:prstGeom>
              <a:gradFill flip="none" rotWithShape="1">
                <a:gsLst>
                  <a:gs pos="0">
                    <a:schemeClr val="bg2"/>
                  </a:gs>
                  <a:gs pos="100000">
                    <a:schemeClr val="tx2"/>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Arial"/>
                  <a:cs typeface="Arial"/>
                </a:endParaRPr>
              </a:p>
            </p:txBody>
          </p:sp>
          <p:sp>
            <p:nvSpPr>
              <p:cNvPr id="33" name="TextBox 32">
                <a:extLst>
                  <a:ext uri="{FF2B5EF4-FFF2-40B4-BE49-F238E27FC236}">
                    <a16:creationId xmlns:a16="http://schemas.microsoft.com/office/drawing/2014/main" id="{8A0DC8ED-9775-7B3B-578C-C0DAD07F594A}"/>
                  </a:ext>
                </a:extLst>
              </p:cNvPr>
              <p:cNvSpPr txBox="1"/>
              <p:nvPr/>
            </p:nvSpPr>
            <p:spPr>
              <a:xfrm>
                <a:off x="1298469" y="4079624"/>
                <a:ext cx="840226" cy="407424"/>
              </a:xfrm>
              <a:prstGeom prst="rect">
                <a:avLst/>
              </a:prstGeom>
              <a:noFill/>
            </p:spPr>
            <p:txBody>
              <a:bodyPr wrap="square" lIns="0" tIns="0" rIns="0" bIns="0" anchor="ctr" anchorCtr="0">
                <a:noAutofit/>
              </a:bodyPr>
              <a:lstStyle/>
              <a:p>
                <a:pPr algn="ctr"/>
                <a:r>
                  <a:rPr lang="en-US" sz="1400" b="1">
                    <a:solidFill>
                      <a:schemeClr val="bg1"/>
                    </a:solidFill>
                    <a:latin typeface="Arial" panose="020B0604020202020204" pitchFamily="34" charset="0"/>
                    <a:cs typeface="Arial" panose="020B0604020202020204" pitchFamily="34" charset="0"/>
                  </a:rPr>
                  <a:t>Stockholm </a:t>
                </a:r>
              </a:p>
              <a:p>
                <a:pPr algn="ctr"/>
                <a:r>
                  <a:rPr lang="en-US" sz="1400" b="1">
                    <a:solidFill>
                      <a:schemeClr val="bg1"/>
                    </a:solidFill>
                    <a:latin typeface="Arial" panose="020B0604020202020204" pitchFamily="34" charset="0"/>
                    <a:cs typeface="Arial" panose="020B0604020202020204" pitchFamily="34" charset="0"/>
                  </a:rPr>
                  <a:t>Treated</a:t>
                </a:r>
                <a:r>
                  <a:rPr lang="en-US" sz="1400" b="1" baseline="30000">
                    <a:solidFill>
                      <a:schemeClr val="bg1"/>
                    </a:solidFill>
                    <a:latin typeface="Arial" panose="020B0604020202020204" pitchFamily="34" charset="0"/>
                    <a:cs typeface="Arial" panose="020B0604020202020204" pitchFamily="34" charset="0"/>
                  </a:rPr>
                  <a:t>1</a:t>
                </a:r>
              </a:p>
            </p:txBody>
          </p:sp>
        </p:grpSp>
        <p:sp>
          <p:nvSpPr>
            <p:cNvPr id="43" name="TextBox 34">
              <a:extLst>
                <a:ext uri="{FF2B5EF4-FFF2-40B4-BE49-F238E27FC236}">
                  <a16:creationId xmlns:a16="http://schemas.microsoft.com/office/drawing/2014/main" id="{3526F6D0-B05C-A2EB-E1F2-D209550F636C}"/>
                </a:ext>
              </a:extLst>
            </p:cNvPr>
            <p:cNvSpPr txBox="1"/>
            <p:nvPr/>
          </p:nvSpPr>
          <p:spPr>
            <a:xfrm>
              <a:off x="3446570" y="3945914"/>
              <a:ext cx="1358893" cy="564391"/>
            </a:xfrm>
            <a:prstGeom prst="rect">
              <a:avLst/>
            </a:prstGeom>
            <a:noFill/>
            <a:ln cap="flat">
              <a:noFill/>
            </a:ln>
          </p:spPr>
          <p:txBody>
            <a:bodyPr lIns="0" tIns="0" rIns="0" bIns="0" anchor="ctr" anchorCtr="0">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n-US" sz="1600" b="1" kern="0">
                  <a:latin typeface="Arial"/>
                  <a:ea typeface="Roboto"/>
                  <a:cs typeface="Arial"/>
                </a:rPr>
                <a:t>Adjusted BCI model validation</a:t>
              </a:r>
              <a:endParaRPr lang="en-US" sz="1600" b="1" kern="0">
                <a:latin typeface="Arial"/>
                <a:ea typeface="Roboto" pitchFamily="2"/>
                <a:cs typeface="Arial"/>
              </a:endParaRPr>
            </a:p>
          </p:txBody>
        </p:sp>
        <p:grpSp>
          <p:nvGrpSpPr>
            <p:cNvPr id="34" name="Group 33">
              <a:extLst>
                <a:ext uri="{FF2B5EF4-FFF2-40B4-BE49-F238E27FC236}">
                  <a16:creationId xmlns:a16="http://schemas.microsoft.com/office/drawing/2014/main" id="{D0B0C8F5-17C5-FCBE-FE22-7348F3B7B59C}"/>
                </a:ext>
              </a:extLst>
            </p:cNvPr>
            <p:cNvGrpSpPr/>
            <p:nvPr/>
          </p:nvGrpSpPr>
          <p:grpSpPr>
            <a:xfrm>
              <a:off x="5570677" y="2162483"/>
              <a:ext cx="1326004" cy="1326004"/>
              <a:chOff x="1192367" y="3763638"/>
              <a:chExt cx="1052431" cy="1052431"/>
            </a:xfrm>
          </p:grpSpPr>
          <p:sp>
            <p:nvSpPr>
              <p:cNvPr id="35" name="Teardrop 34">
                <a:extLst>
                  <a:ext uri="{FF2B5EF4-FFF2-40B4-BE49-F238E27FC236}">
                    <a16:creationId xmlns:a16="http://schemas.microsoft.com/office/drawing/2014/main" id="{6C9BFBB6-9D1A-CF0C-0419-D0EC68EF4701}"/>
                  </a:ext>
                </a:extLst>
              </p:cNvPr>
              <p:cNvSpPr/>
              <p:nvPr/>
            </p:nvSpPr>
            <p:spPr>
              <a:xfrm rot="8020318">
                <a:off x="1192367" y="3763638"/>
                <a:ext cx="1052431" cy="1052431"/>
              </a:xfrm>
              <a:prstGeom prst="teardrop">
                <a:avLst/>
              </a:prstGeom>
              <a:gradFill flip="none" rotWithShape="1">
                <a:gsLst>
                  <a:gs pos="0">
                    <a:schemeClr val="bg2"/>
                  </a:gs>
                  <a:gs pos="100000">
                    <a:schemeClr val="tx2"/>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Arial"/>
                  <a:cs typeface="Arial"/>
                </a:endParaRPr>
              </a:p>
            </p:txBody>
          </p:sp>
          <p:sp>
            <p:nvSpPr>
              <p:cNvPr id="36" name="TextBox 35">
                <a:extLst>
                  <a:ext uri="{FF2B5EF4-FFF2-40B4-BE49-F238E27FC236}">
                    <a16:creationId xmlns:a16="http://schemas.microsoft.com/office/drawing/2014/main" id="{873777C3-7465-6A73-B9C9-137025D48477}"/>
                  </a:ext>
                </a:extLst>
              </p:cNvPr>
              <p:cNvSpPr txBox="1"/>
              <p:nvPr/>
            </p:nvSpPr>
            <p:spPr>
              <a:xfrm>
                <a:off x="1298469" y="4079624"/>
                <a:ext cx="840226" cy="407424"/>
              </a:xfrm>
              <a:prstGeom prst="rect">
                <a:avLst/>
              </a:prstGeom>
              <a:noFill/>
            </p:spPr>
            <p:txBody>
              <a:bodyPr wrap="square" lIns="0" tIns="0" rIns="0" bIns="0" anchor="ctr" anchorCtr="0">
                <a:noAutofit/>
              </a:bodyPr>
              <a:lstStyle/>
              <a:p>
                <a:pPr algn="ctr"/>
                <a:r>
                  <a:rPr lang="en-US" sz="1400" b="1">
                    <a:solidFill>
                      <a:schemeClr val="bg1"/>
                    </a:solidFill>
                    <a:latin typeface="Arial" panose="020B0604020202020204" pitchFamily="34" charset="0"/>
                    <a:cs typeface="Arial" panose="020B0604020202020204" pitchFamily="34" charset="0"/>
                  </a:rPr>
                  <a:t>NCR </a:t>
                </a:r>
              </a:p>
              <a:p>
                <a:pPr algn="ctr"/>
                <a:r>
                  <a:rPr lang="en-US" sz="1400" b="1">
                    <a:solidFill>
                      <a:schemeClr val="bg1"/>
                    </a:solidFill>
                    <a:latin typeface="Arial" panose="020B0604020202020204" pitchFamily="34" charset="0"/>
                    <a:cs typeface="Arial" panose="020B0604020202020204" pitchFamily="34" charset="0"/>
                  </a:rPr>
                  <a:t>Untreated</a:t>
                </a:r>
                <a:r>
                  <a:rPr lang="en-US" sz="1400" b="1" baseline="30000">
                    <a:solidFill>
                      <a:schemeClr val="bg1"/>
                    </a:solidFill>
                    <a:latin typeface="Arial" panose="020B0604020202020204" pitchFamily="34" charset="0"/>
                    <a:cs typeface="Arial" panose="020B0604020202020204" pitchFamily="34" charset="0"/>
                  </a:rPr>
                  <a:t>1</a:t>
                </a:r>
              </a:p>
            </p:txBody>
          </p:sp>
        </p:grpSp>
        <p:sp>
          <p:nvSpPr>
            <p:cNvPr id="44" name="TextBox 34">
              <a:extLst>
                <a:ext uri="{FF2B5EF4-FFF2-40B4-BE49-F238E27FC236}">
                  <a16:creationId xmlns:a16="http://schemas.microsoft.com/office/drawing/2014/main" id="{D5424EC5-9081-B626-F501-BD84466CE924}"/>
                </a:ext>
              </a:extLst>
            </p:cNvPr>
            <p:cNvSpPr txBox="1"/>
            <p:nvPr/>
          </p:nvSpPr>
          <p:spPr>
            <a:xfrm>
              <a:off x="5554233" y="3945914"/>
              <a:ext cx="1358893" cy="564391"/>
            </a:xfrm>
            <a:prstGeom prst="rect">
              <a:avLst/>
            </a:prstGeom>
            <a:noFill/>
            <a:ln cap="flat">
              <a:noFill/>
            </a:ln>
          </p:spPr>
          <p:txBody>
            <a:bodyPr lIns="0" tIns="0" rIns="0" bIns="0" anchor="ctr" anchorCtr="0">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n-US" sz="1600" b="1" kern="0">
                  <a:latin typeface="Arial"/>
                  <a:ea typeface="Roboto"/>
                  <a:cs typeface="Arial"/>
                </a:rPr>
                <a:t>Adjusted BCI model validation</a:t>
              </a:r>
              <a:endParaRPr lang="en-US" sz="1600" b="1" kern="0">
                <a:latin typeface="Arial"/>
                <a:ea typeface="Roboto" pitchFamily="2"/>
                <a:cs typeface="Arial"/>
              </a:endParaRPr>
            </a:p>
          </p:txBody>
        </p:sp>
        <p:grpSp>
          <p:nvGrpSpPr>
            <p:cNvPr id="37" name="Group 36">
              <a:extLst>
                <a:ext uri="{FF2B5EF4-FFF2-40B4-BE49-F238E27FC236}">
                  <a16:creationId xmlns:a16="http://schemas.microsoft.com/office/drawing/2014/main" id="{AAEA8473-299B-B1C0-4A03-035F5BD0B73B}"/>
                </a:ext>
              </a:extLst>
            </p:cNvPr>
            <p:cNvGrpSpPr/>
            <p:nvPr/>
          </p:nvGrpSpPr>
          <p:grpSpPr>
            <a:xfrm>
              <a:off x="7678340" y="2162483"/>
              <a:ext cx="1326004" cy="1326004"/>
              <a:chOff x="1192367" y="3763638"/>
              <a:chExt cx="1052431" cy="1052431"/>
            </a:xfrm>
          </p:grpSpPr>
          <p:sp>
            <p:nvSpPr>
              <p:cNvPr id="38" name="Teardrop 37">
                <a:extLst>
                  <a:ext uri="{FF2B5EF4-FFF2-40B4-BE49-F238E27FC236}">
                    <a16:creationId xmlns:a16="http://schemas.microsoft.com/office/drawing/2014/main" id="{1667F747-CE09-035B-F87C-6CEF4CAB058F}"/>
                  </a:ext>
                </a:extLst>
              </p:cNvPr>
              <p:cNvSpPr/>
              <p:nvPr/>
            </p:nvSpPr>
            <p:spPr>
              <a:xfrm rot="8020318">
                <a:off x="1192367" y="3763638"/>
                <a:ext cx="1052431" cy="1052431"/>
              </a:xfrm>
              <a:prstGeom prst="teardrop">
                <a:avLst/>
              </a:prstGeom>
              <a:gradFill flip="none" rotWithShape="1">
                <a:gsLst>
                  <a:gs pos="0">
                    <a:schemeClr val="bg2"/>
                  </a:gs>
                  <a:gs pos="100000">
                    <a:schemeClr val="tx2"/>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Arial"/>
                  <a:cs typeface="Arial"/>
                </a:endParaRPr>
              </a:p>
            </p:txBody>
          </p:sp>
          <p:sp>
            <p:nvSpPr>
              <p:cNvPr id="39" name="TextBox 38">
                <a:extLst>
                  <a:ext uri="{FF2B5EF4-FFF2-40B4-BE49-F238E27FC236}">
                    <a16:creationId xmlns:a16="http://schemas.microsoft.com/office/drawing/2014/main" id="{F0554134-5EA9-B891-862F-BD3860CF9B92}"/>
                  </a:ext>
                </a:extLst>
              </p:cNvPr>
              <p:cNvSpPr txBox="1"/>
              <p:nvPr/>
            </p:nvSpPr>
            <p:spPr>
              <a:xfrm>
                <a:off x="1298469" y="4079624"/>
                <a:ext cx="840226" cy="407424"/>
              </a:xfrm>
              <a:prstGeom prst="rect">
                <a:avLst/>
              </a:prstGeom>
              <a:noFill/>
            </p:spPr>
            <p:txBody>
              <a:bodyPr wrap="square" lIns="0" tIns="0" rIns="0" bIns="0" anchor="ctr" anchorCtr="0">
                <a:noAutofit/>
              </a:bodyPr>
              <a:lstStyle/>
              <a:p>
                <a:pPr algn="ctr"/>
                <a:r>
                  <a:rPr lang="en-US" sz="1400" b="1">
                    <a:solidFill>
                      <a:schemeClr val="bg1"/>
                    </a:solidFill>
                    <a:latin typeface="Arial" panose="020B0604020202020204" pitchFamily="34" charset="0"/>
                    <a:cs typeface="Arial" panose="020B0604020202020204" pitchFamily="34" charset="0"/>
                  </a:rPr>
                  <a:t>NCR </a:t>
                </a:r>
              </a:p>
              <a:p>
                <a:pPr algn="ctr"/>
                <a:r>
                  <a:rPr lang="en-US" sz="1400" b="1">
                    <a:solidFill>
                      <a:schemeClr val="bg1"/>
                    </a:solidFill>
                    <a:latin typeface="Arial" panose="020B0604020202020204" pitchFamily="34" charset="0"/>
                    <a:cs typeface="Arial" panose="020B0604020202020204" pitchFamily="34" charset="0"/>
                  </a:rPr>
                  <a:t>Treated</a:t>
                </a:r>
                <a:r>
                  <a:rPr lang="en-US" sz="1400" b="1" baseline="30000">
                    <a:solidFill>
                      <a:schemeClr val="bg1"/>
                    </a:solidFill>
                    <a:latin typeface="Arial" panose="020B0604020202020204" pitchFamily="34" charset="0"/>
                    <a:cs typeface="Arial" panose="020B0604020202020204" pitchFamily="34" charset="0"/>
                  </a:rPr>
                  <a:t>2</a:t>
                </a:r>
              </a:p>
            </p:txBody>
          </p:sp>
        </p:grpSp>
        <p:sp>
          <p:nvSpPr>
            <p:cNvPr id="45" name="TextBox 34">
              <a:extLst>
                <a:ext uri="{FF2B5EF4-FFF2-40B4-BE49-F238E27FC236}">
                  <a16:creationId xmlns:a16="http://schemas.microsoft.com/office/drawing/2014/main" id="{0422E028-5404-E3FF-2B4E-B91585CA5FD3}"/>
                </a:ext>
              </a:extLst>
            </p:cNvPr>
            <p:cNvSpPr txBox="1"/>
            <p:nvPr/>
          </p:nvSpPr>
          <p:spPr>
            <a:xfrm>
              <a:off x="7661896" y="3945914"/>
              <a:ext cx="1358893" cy="564391"/>
            </a:xfrm>
            <a:prstGeom prst="rect">
              <a:avLst/>
            </a:prstGeom>
            <a:noFill/>
            <a:ln cap="flat">
              <a:noFill/>
            </a:ln>
          </p:spPr>
          <p:txBody>
            <a:bodyPr lIns="0" tIns="0" rIns="0" bIns="0" anchor="ctr" anchorCtr="0">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n-US" sz="1600" b="1" kern="0">
                  <a:latin typeface="Arial"/>
                  <a:ea typeface="Roboto"/>
                  <a:cs typeface="Arial"/>
                </a:rPr>
                <a:t>Adjusted BCI model validation</a:t>
              </a:r>
              <a:endParaRPr lang="en-US" sz="1600" b="1" kern="0">
                <a:latin typeface="Arial"/>
                <a:ea typeface="Roboto" pitchFamily="2"/>
                <a:cs typeface="Arial"/>
              </a:endParaRPr>
            </a:p>
          </p:txBody>
        </p:sp>
        <p:grpSp>
          <p:nvGrpSpPr>
            <p:cNvPr id="40" name="Group 39">
              <a:extLst>
                <a:ext uri="{FF2B5EF4-FFF2-40B4-BE49-F238E27FC236}">
                  <a16:creationId xmlns:a16="http://schemas.microsoft.com/office/drawing/2014/main" id="{32D19C44-3460-DD66-8FEF-682BC4841914}"/>
                </a:ext>
              </a:extLst>
            </p:cNvPr>
            <p:cNvGrpSpPr/>
            <p:nvPr/>
          </p:nvGrpSpPr>
          <p:grpSpPr>
            <a:xfrm>
              <a:off x="9786003" y="2162483"/>
              <a:ext cx="1326004" cy="1326004"/>
              <a:chOff x="1192367" y="3763638"/>
              <a:chExt cx="1052431" cy="1052431"/>
            </a:xfrm>
          </p:grpSpPr>
          <p:sp>
            <p:nvSpPr>
              <p:cNvPr id="41" name="Teardrop 40">
                <a:extLst>
                  <a:ext uri="{FF2B5EF4-FFF2-40B4-BE49-F238E27FC236}">
                    <a16:creationId xmlns:a16="http://schemas.microsoft.com/office/drawing/2014/main" id="{CDC0C11F-D56F-97DE-B06F-A9E6FDCFA1C2}"/>
                  </a:ext>
                </a:extLst>
              </p:cNvPr>
              <p:cNvSpPr/>
              <p:nvPr/>
            </p:nvSpPr>
            <p:spPr>
              <a:xfrm rot="8020318">
                <a:off x="1192367" y="3763638"/>
                <a:ext cx="1052431" cy="1052431"/>
              </a:xfrm>
              <a:prstGeom prst="teardrop">
                <a:avLst/>
              </a:prstGeom>
              <a:gradFill flip="none" rotWithShape="1">
                <a:gsLst>
                  <a:gs pos="0">
                    <a:schemeClr val="bg2"/>
                  </a:gs>
                  <a:gs pos="100000">
                    <a:schemeClr val="tx2"/>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Arial"/>
                  <a:cs typeface="Arial"/>
                </a:endParaRPr>
              </a:p>
            </p:txBody>
          </p:sp>
          <p:sp>
            <p:nvSpPr>
              <p:cNvPr id="42" name="TextBox 41">
                <a:extLst>
                  <a:ext uri="{FF2B5EF4-FFF2-40B4-BE49-F238E27FC236}">
                    <a16:creationId xmlns:a16="http://schemas.microsoft.com/office/drawing/2014/main" id="{A21BAC66-0AC7-9F3B-164A-CA81D84BE9E1}"/>
                  </a:ext>
                </a:extLst>
              </p:cNvPr>
              <p:cNvSpPr txBox="1"/>
              <p:nvPr/>
            </p:nvSpPr>
            <p:spPr>
              <a:xfrm>
                <a:off x="1298469" y="4079624"/>
                <a:ext cx="840226" cy="407424"/>
              </a:xfrm>
              <a:prstGeom prst="rect">
                <a:avLst/>
              </a:prstGeom>
              <a:noFill/>
            </p:spPr>
            <p:txBody>
              <a:bodyPr wrap="square" lIns="0" tIns="0" rIns="0" bIns="0" anchor="ctr" anchorCtr="0">
                <a:noAutofit/>
              </a:bodyPr>
              <a:lstStyle/>
              <a:p>
                <a:pPr algn="ctr"/>
                <a:r>
                  <a:rPr lang="en-US" sz="1400" b="1">
                    <a:solidFill>
                      <a:schemeClr val="bg1"/>
                    </a:solidFill>
                    <a:latin typeface="Arial" panose="020B0604020202020204" pitchFamily="34" charset="0"/>
                    <a:cs typeface="Arial" panose="020B0604020202020204" pitchFamily="34" charset="0"/>
                  </a:rPr>
                  <a:t>TEAM</a:t>
                </a:r>
                <a:r>
                  <a:rPr lang="en-US" sz="1400" b="1" baseline="30000">
                    <a:solidFill>
                      <a:schemeClr val="bg1"/>
                    </a:solidFill>
                    <a:latin typeface="Arial" panose="020B0604020202020204" pitchFamily="34" charset="0"/>
                    <a:cs typeface="Arial" panose="020B0604020202020204" pitchFamily="34" charset="0"/>
                  </a:rPr>
                  <a:t>2</a:t>
                </a:r>
              </a:p>
            </p:txBody>
          </p:sp>
        </p:grpSp>
        <p:sp>
          <p:nvSpPr>
            <p:cNvPr id="46" name="TextBox 34">
              <a:extLst>
                <a:ext uri="{FF2B5EF4-FFF2-40B4-BE49-F238E27FC236}">
                  <a16:creationId xmlns:a16="http://schemas.microsoft.com/office/drawing/2014/main" id="{BB7F19B6-0058-8723-DA1A-C013BB84109A}"/>
                </a:ext>
              </a:extLst>
            </p:cNvPr>
            <p:cNvSpPr txBox="1"/>
            <p:nvPr/>
          </p:nvSpPr>
          <p:spPr>
            <a:xfrm>
              <a:off x="9769559" y="3945914"/>
              <a:ext cx="1358893" cy="564391"/>
            </a:xfrm>
            <a:prstGeom prst="rect">
              <a:avLst/>
            </a:prstGeom>
            <a:noFill/>
            <a:ln cap="flat">
              <a:noFill/>
            </a:ln>
          </p:spPr>
          <p:txBody>
            <a:bodyPr lIns="0" tIns="0" rIns="0" bIns="0" anchor="ctr" anchorCtr="0">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n-US" sz="1600" b="1" kern="0">
                  <a:latin typeface="Arial"/>
                  <a:ea typeface="Roboto"/>
                  <a:cs typeface="Arial"/>
                </a:rPr>
                <a:t>Adjusted BCI model validation</a:t>
              </a:r>
              <a:endParaRPr lang="en-US" sz="1600" b="1" kern="0">
                <a:latin typeface="Arial"/>
                <a:ea typeface="Roboto" pitchFamily="2"/>
                <a:cs typeface="Arial"/>
              </a:endParaRPr>
            </a:p>
          </p:txBody>
        </p:sp>
      </p:grpSp>
      <p:sp>
        <p:nvSpPr>
          <p:cNvPr id="7" name="TextBox 6">
            <a:extLst>
              <a:ext uri="{FF2B5EF4-FFF2-40B4-BE49-F238E27FC236}">
                <a16:creationId xmlns:a16="http://schemas.microsoft.com/office/drawing/2014/main" id="{D92514BD-F0A9-775C-513D-4E879F47F740}"/>
              </a:ext>
            </a:extLst>
          </p:cNvPr>
          <p:cNvSpPr txBox="1"/>
          <p:nvPr/>
        </p:nvSpPr>
        <p:spPr>
          <a:xfrm>
            <a:off x="920672" y="5091310"/>
            <a:ext cx="9735891" cy="276999"/>
          </a:xfrm>
          <a:prstGeom prst="rect">
            <a:avLst/>
          </a:prstGeom>
          <a:noFill/>
        </p:spPr>
        <p:txBody>
          <a:bodyPr wrap="square" rtlCol="0">
            <a:spAutoFit/>
          </a:bodyPr>
          <a:lstStyle/>
          <a:p>
            <a:r>
              <a:rPr lang="en-US" sz="1200" baseline="30000" dirty="0">
                <a:latin typeface="Arial"/>
                <a:cs typeface="Arial"/>
              </a:rPr>
              <a:t>†</a:t>
            </a:r>
            <a:r>
              <a:rPr lang="en-US" sz="1200" dirty="0">
                <a:latin typeface="Arial"/>
                <a:cs typeface="Arial"/>
              </a:rPr>
              <a:t>Early-stage, HR+, N0 patients with &lt;5% risk of 10-year distant recurrence, even without receiving adjuvant endocrine therapy</a:t>
            </a:r>
          </a:p>
        </p:txBody>
      </p:sp>
    </p:spTree>
    <p:extLst>
      <p:ext uri="{BB962C8B-B14F-4D97-AF65-F5344CB8AC3E}">
        <p14:creationId xmlns:p14="http://schemas.microsoft.com/office/powerpoint/2010/main" val="374343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4BD87-537C-BF74-26AC-53392C9C785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F1759D1-73F0-FC01-1ACE-3979221747AC}"/>
              </a:ext>
            </a:extLst>
          </p:cNvPr>
          <p:cNvSpPr>
            <a:spLocks noGrp="1"/>
          </p:cNvSpPr>
          <p:nvPr>
            <p:ph type="title"/>
          </p:nvPr>
        </p:nvSpPr>
        <p:spPr>
          <a:xfrm>
            <a:off x="838200" y="251589"/>
            <a:ext cx="10764094" cy="434975"/>
          </a:xfrm>
        </p:spPr>
        <p:txBody>
          <a:bodyPr vert="horz" lIns="0" tIns="0" rIns="0" bIns="0" rtlCol="0" anchor="ctr">
            <a:noAutofit/>
          </a:bodyPr>
          <a:lstStyle/>
          <a:p>
            <a:r>
              <a:rPr lang="en-US" altLang="en-US" sz="2400" dirty="0">
                <a:solidFill>
                  <a:schemeClr val="tx1"/>
                </a:solidFill>
                <a:latin typeface="Arial"/>
                <a:cs typeface="Arial"/>
              </a:rPr>
              <a:t>Minimal Risk Identification and Validation: Postmenopausal Patients</a:t>
            </a:r>
            <a:endParaRPr lang="en-US" sz="2400" dirty="0">
              <a:solidFill>
                <a:schemeClr val="tx1"/>
              </a:solidFill>
              <a:latin typeface="Arial"/>
              <a:cs typeface="Arial"/>
            </a:endParaRPr>
          </a:p>
        </p:txBody>
      </p:sp>
      <p:sp>
        <p:nvSpPr>
          <p:cNvPr id="13" name="Text Placeholder 12">
            <a:extLst>
              <a:ext uri="{FF2B5EF4-FFF2-40B4-BE49-F238E27FC236}">
                <a16:creationId xmlns:a16="http://schemas.microsoft.com/office/drawing/2014/main" id="{BA258371-73DD-BF4B-370B-62BD8081BBEB}"/>
              </a:ext>
            </a:extLst>
          </p:cNvPr>
          <p:cNvSpPr>
            <a:spLocks noGrp="1"/>
          </p:cNvSpPr>
          <p:nvPr>
            <p:ph type="body" sz="quarter" idx="13"/>
          </p:nvPr>
        </p:nvSpPr>
        <p:spPr>
          <a:xfrm>
            <a:off x="838200" y="766294"/>
            <a:ext cx="8877300" cy="434975"/>
          </a:xfrm>
        </p:spPr>
        <p:txBody>
          <a:bodyPr>
            <a:normAutofit fontScale="92500" lnSpcReduction="10000"/>
          </a:bodyPr>
          <a:lstStyle/>
          <a:p>
            <a:r>
              <a:rPr lang="en-US" dirty="0">
                <a:latin typeface="Arial"/>
                <a:cs typeface="Arial"/>
              </a:rPr>
              <a:t>Evaluated across prospective-retrospective studies with over 4,000 patients </a:t>
            </a:r>
          </a:p>
          <a:p>
            <a:r>
              <a:rPr lang="en-US" dirty="0">
                <a:latin typeface="Arial"/>
                <a:cs typeface="Arial"/>
              </a:rPr>
              <a:t>Postmenopausal, early-stage, HR+, N0, no adjuvant chemotherapy</a:t>
            </a:r>
          </a:p>
        </p:txBody>
      </p:sp>
      <p:sp>
        <p:nvSpPr>
          <p:cNvPr id="16" name="Footer Placeholder 15">
            <a:extLst>
              <a:ext uri="{FF2B5EF4-FFF2-40B4-BE49-F238E27FC236}">
                <a16:creationId xmlns:a16="http://schemas.microsoft.com/office/drawing/2014/main" id="{7720F34A-BE9C-FAAC-E0FD-35F004BAC275}"/>
              </a:ext>
            </a:extLst>
          </p:cNvPr>
          <p:cNvSpPr>
            <a:spLocks noGrp="1"/>
          </p:cNvSpPr>
          <p:nvPr>
            <p:ph type="ftr" sz="quarter" idx="3"/>
          </p:nvPr>
        </p:nvSpPr>
        <p:spPr>
          <a:xfrm>
            <a:off x="514350" y="6240463"/>
            <a:ext cx="5581650" cy="434975"/>
          </a:xfrm>
        </p:spPr>
        <p:txBody>
          <a:bodyPr/>
          <a:lstStyle/>
          <a:p>
            <a:pPr marL="228600" indent="-228600">
              <a:spcAft>
                <a:spcPts val="200"/>
              </a:spcAft>
              <a:buAutoNum type="arabicPeriod"/>
            </a:pPr>
            <a:endParaRPr lang="en-US" dirty="0">
              <a:solidFill>
                <a:schemeClr val="bg1">
                  <a:lumMod val="65000"/>
                </a:schemeClr>
              </a:solidFill>
              <a:latin typeface="Arial"/>
              <a:cs typeface="Arial"/>
            </a:endParaRPr>
          </a:p>
          <a:p>
            <a:pPr>
              <a:spcAft>
                <a:spcPts val="200"/>
              </a:spcAft>
            </a:pPr>
            <a:r>
              <a:rPr lang="en-US" dirty="0">
                <a:solidFill>
                  <a:schemeClr val="tx1"/>
                </a:solidFill>
                <a:latin typeface="Arial"/>
                <a:cs typeface="Arial"/>
              </a:rPr>
              <a:t>NCR = Netherlands Cancer Registry; TEAM = Tamoxifen Exemestane Adjuvant Multinational Trial</a:t>
            </a:r>
          </a:p>
          <a:p>
            <a:pPr>
              <a:spcAft>
                <a:spcPts val="200"/>
              </a:spcAft>
            </a:pPr>
            <a:r>
              <a:rPr lang="en-US" dirty="0">
                <a:solidFill>
                  <a:schemeClr val="tx1"/>
                </a:solidFill>
                <a:latin typeface="Arial"/>
                <a:cs typeface="Arial"/>
              </a:rPr>
              <a:t>TAM = Tamoxifen; AI = Aromatase Inhibitors</a:t>
            </a:r>
          </a:p>
          <a:p>
            <a:pPr>
              <a:spcAft>
                <a:spcPts val="200"/>
              </a:spcAft>
            </a:pPr>
            <a:endParaRPr lang="en-US" dirty="0">
              <a:solidFill>
                <a:schemeClr val="bg1">
                  <a:lumMod val="65000"/>
                </a:schemeClr>
              </a:solidFill>
              <a:latin typeface="Arial"/>
              <a:cs typeface="Arial"/>
            </a:endParaRPr>
          </a:p>
          <a:p>
            <a:pPr marL="228600" indent="-228600">
              <a:spcAft>
                <a:spcPts val="200"/>
              </a:spcAft>
              <a:buAutoNum type="arabicPeriod"/>
            </a:pPr>
            <a:r>
              <a:rPr lang="en-US" dirty="0" err="1">
                <a:solidFill>
                  <a:schemeClr val="bg1">
                    <a:lumMod val="65000"/>
                  </a:schemeClr>
                </a:solidFill>
                <a:latin typeface="Arial"/>
                <a:cs typeface="Arial"/>
              </a:rPr>
              <a:t>Jilderda</a:t>
            </a:r>
            <a:r>
              <a:rPr lang="en-US" dirty="0">
                <a:solidFill>
                  <a:schemeClr val="bg1">
                    <a:lumMod val="65000"/>
                  </a:schemeClr>
                </a:solidFill>
                <a:latin typeface="Arial"/>
                <a:cs typeface="Arial"/>
              </a:rPr>
              <a:t> MF, et al. Clin Cancer Res. 2025;3;31(11):2222-2229.</a:t>
            </a:r>
          </a:p>
          <a:p>
            <a:pPr marL="228600" indent="-228600">
              <a:buAutoNum type="arabicPeriod"/>
            </a:pPr>
            <a:r>
              <a:rPr lang="da-DK" altLang="en-US" dirty="0">
                <a:solidFill>
                  <a:schemeClr val="bg1">
                    <a:lumMod val="65000"/>
                  </a:schemeClr>
                </a:solidFill>
                <a:latin typeface="Arial" panose="020B0604020202020204" pitchFamily="34" charset="0"/>
                <a:cs typeface="Arial" panose="020B0604020202020204" pitchFamily="34" charset="0"/>
              </a:rPr>
              <a:t>Jilderda MF, et al. npj Breast Cancer. 2026; 12(1):21. </a:t>
            </a:r>
          </a:p>
          <a:p>
            <a:pPr marL="228600" indent="-228600">
              <a:buAutoNum type="arabicPeriod"/>
            </a:pPr>
            <a:r>
              <a:rPr lang="en-US" dirty="0">
                <a:solidFill>
                  <a:schemeClr val="bg1">
                    <a:lumMod val="65000"/>
                  </a:schemeClr>
                </a:solidFill>
                <a:latin typeface="Arial"/>
                <a:cs typeface="Arial"/>
              </a:rPr>
              <a:t>Simon RM, et al. J Natl Cancer Inst. 2009;101(21):1446-1452.</a:t>
            </a:r>
          </a:p>
        </p:txBody>
      </p:sp>
      <p:graphicFrame>
        <p:nvGraphicFramePr>
          <p:cNvPr id="3" name="Content Placeholder 4">
            <a:extLst>
              <a:ext uri="{FF2B5EF4-FFF2-40B4-BE49-F238E27FC236}">
                <a16:creationId xmlns:a16="http://schemas.microsoft.com/office/drawing/2014/main" id="{63F8D414-E8AC-D5EF-0523-61B12EA03EB3}"/>
              </a:ext>
            </a:extLst>
          </p:cNvPr>
          <p:cNvGraphicFramePr>
            <a:graphicFrameLocks noGrp="1"/>
          </p:cNvGraphicFramePr>
          <p:nvPr>
            <p:extLst>
              <p:ext uri="{D42A27DB-BD31-4B8C-83A1-F6EECF244321}">
                <p14:modId xmlns:p14="http://schemas.microsoft.com/office/powerpoint/2010/main" val="2781439650"/>
              </p:ext>
            </p:extLst>
          </p:nvPr>
        </p:nvGraphicFramePr>
        <p:xfrm>
          <a:off x="838200" y="1408144"/>
          <a:ext cx="10554544" cy="3955668"/>
        </p:xfrm>
        <a:graphic>
          <a:graphicData uri="http://schemas.openxmlformats.org/drawingml/2006/table">
            <a:tbl>
              <a:tblPr firstRow="1" firstCol="1" bandRow="1">
                <a:tableStyleId>{B301B821-A1FF-4177-AEE7-76D212191A09}</a:tableStyleId>
              </a:tblPr>
              <a:tblGrid>
                <a:gridCol w="1649749">
                  <a:extLst>
                    <a:ext uri="{9D8B030D-6E8A-4147-A177-3AD203B41FA5}">
                      <a16:colId xmlns:a16="http://schemas.microsoft.com/office/drawing/2014/main" val="20000"/>
                    </a:ext>
                  </a:extLst>
                </a:gridCol>
                <a:gridCol w="1955355">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gridCol w="1554480">
                  <a:extLst>
                    <a:ext uri="{9D8B030D-6E8A-4147-A177-3AD203B41FA5}">
                      <a16:colId xmlns:a16="http://schemas.microsoft.com/office/drawing/2014/main" val="3460087434"/>
                    </a:ext>
                  </a:extLst>
                </a:gridCol>
                <a:gridCol w="1463040">
                  <a:extLst>
                    <a:ext uri="{9D8B030D-6E8A-4147-A177-3AD203B41FA5}">
                      <a16:colId xmlns:a16="http://schemas.microsoft.com/office/drawing/2014/main" val="20005"/>
                    </a:ext>
                  </a:extLst>
                </a:gridCol>
              </a:tblGrid>
              <a:tr h="321694">
                <a:tc gridSpan="6">
                  <a:txBody>
                    <a:bodyPr/>
                    <a:lstStyle/>
                    <a:p>
                      <a:pPr marL="0" marR="0" lvl="0" indent="0" algn="ctr" defTabSz="914400" rtl="0" fontAlgn="auto" hangingPunct="1">
                        <a:lnSpc>
                          <a:spcPct val="100000"/>
                        </a:lnSpc>
                        <a:spcBef>
                          <a:spcPts val="0"/>
                        </a:spcBef>
                        <a:spcAft>
                          <a:spcPts val="0"/>
                        </a:spcAft>
                        <a:buNone/>
                        <a:tabLst/>
                      </a:pPr>
                      <a:r>
                        <a:rPr lang="en-US" sz="1400" b="1" cap="none" dirty="0">
                          <a:solidFill>
                            <a:schemeClr val="bg1"/>
                          </a:solidFill>
                        </a:rPr>
                        <a:t>10-Year Distant Recurrence (%)</a:t>
                      </a:r>
                      <a:endParaRPr lang="en-US" sz="1400" b="1" i="0" cap="none" baseline="30000" dirty="0">
                        <a:solidFill>
                          <a:schemeClr val="bg1"/>
                        </a:solidFill>
                        <a:latin typeface="Arial" pitchFamily="34"/>
                        <a:ea typeface="Roboto" pitchFamily="2"/>
                        <a:cs typeface="Arial" pitchFamily="34"/>
                      </a:endParaRPr>
                    </a:p>
                  </a:txBody>
                  <a:tcPr marL="182880" marR="182880" marT="0" marB="0" anchor="ctr"/>
                </a:tc>
                <a:tc hMerge="1">
                  <a:txBody>
                    <a:bodyPr/>
                    <a:lstStyle/>
                    <a:p>
                      <a:endParaRPr/>
                    </a:p>
                  </a:txBody>
                  <a:tcPr marL="91446" marR="91446" marT="45730" marB="4573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fontAlgn="auto" hangingPunct="1">
                        <a:lnSpc>
                          <a:spcPct val="100000"/>
                        </a:lnSpc>
                        <a:spcBef>
                          <a:spcPts val="0"/>
                        </a:spcBef>
                        <a:spcAft>
                          <a:spcPts val="0"/>
                        </a:spcAft>
                        <a:buNone/>
                        <a:tabLst/>
                      </a:pPr>
                      <a:endParaRPr lang="en-US" sz="1200" b="1" i="0" cap="none" baseline="30000">
                        <a:solidFill>
                          <a:srgbClr val="FFFFFF"/>
                        </a:solidFill>
                        <a:latin typeface="Arial" pitchFamily="34"/>
                        <a:ea typeface="Roboto" pitchFamily="2"/>
                        <a:cs typeface="Arial" pitchFamily="34"/>
                      </a:endParaRPr>
                    </a:p>
                  </a:txBody>
                  <a:tcPr marL="91446" marR="91446" marT="45730" marB="4573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fontAlgn="auto" hangingPunct="1">
                        <a:lnSpc>
                          <a:spcPct val="100000"/>
                        </a:lnSpc>
                        <a:spcBef>
                          <a:spcPts val="0"/>
                        </a:spcBef>
                        <a:spcAft>
                          <a:spcPts val="0"/>
                        </a:spcAft>
                        <a:buNone/>
                        <a:tabLst/>
                      </a:pPr>
                      <a:endParaRPr lang="en-US" sz="1200" b="1" i="0" cap="none" baseline="30000">
                        <a:solidFill>
                          <a:srgbClr val="FFFFFF"/>
                        </a:solidFill>
                        <a:latin typeface="Arial" pitchFamily="34"/>
                        <a:ea typeface="Roboto" pitchFamily="2"/>
                        <a:cs typeface="Arial" pitchFamily="34"/>
                      </a:endParaRPr>
                    </a:p>
                  </a:txBody>
                  <a:tcPr marL="91446" marR="91446" marT="45730" marB="4573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tc hMerge="1">
                  <a:txBody>
                    <a:bodyPr/>
                    <a:lstStyle/>
                    <a:p>
                      <a:pPr marL="0" marR="0" lvl="0" indent="0" algn="ctr" defTabSz="914400" rtl="0" fontAlgn="auto" hangingPunct="1">
                        <a:lnSpc>
                          <a:spcPct val="100000"/>
                        </a:lnSpc>
                        <a:spcBef>
                          <a:spcPts val="0"/>
                        </a:spcBef>
                        <a:spcAft>
                          <a:spcPts val="0"/>
                        </a:spcAft>
                        <a:buNone/>
                        <a:tabLst/>
                      </a:pPr>
                      <a:endParaRPr lang="en-US" sz="1200" b="1" i="0" cap="none" baseline="30000">
                        <a:solidFill>
                          <a:srgbClr val="FFFFFF"/>
                        </a:solidFill>
                        <a:latin typeface="Arial" pitchFamily="34"/>
                        <a:ea typeface="Roboto" pitchFamily="2"/>
                        <a:cs typeface="Arial" pitchFamily="34"/>
                      </a:endParaRPr>
                    </a:p>
                  </a:txBody>
                  <a:tcPr marL="91446" marR="91446" marT="45730" marB="45730" anchor="ctr">
                    <a:lnL w="3175" cap="flat" cmpd="sng" algn="ctr">
                      <a:solidFill>
                        <a:schemeClr val="bg1">
                          <a:lumMod val="50000"/>
                        </a:schemeClr>
                      </a:solidFill>
                      <a:prstDash val="solid"/>
                      <a:round/>
                      <a:headEnd type="none" w="med" len="med"/>
                      <a:tailEnd type="none" w="med" len="med"/>
                    </a:lnL>
                    <a:lnR w="12700" cmpd="sng">
                      <a:noFill/>
                      <a:prstDash val="soli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321694">
                <a:tc>
                  <a:txBody>
                    <a:bodyPr/>
                    <a:lstStyle/>
                    <a:p>
                      <a:pPr lvl="0" algn="ctr">
                        <a:lnSpc>
                          <a:spcPct val="85000"/>
                        </a:lnSpc>
                      </a:pPr>
                      <a:r>
                        <a:rPr lang="en-US" sz="1400" b="1" cap="none" baseline="0">
                          <a:solidFill>
                            <a:schemeClr val="tx1"/>
                          </a:solidFill>
                          <a:latin typeface="Arial"/>
                          <a:cs typeface="Arial"/>
                        </a:rPr>
                        <a:t>Study</a:t>
                      </a:r>
                      <a:endParaRPr lang="en-US" sz="1400" b="1" i="0" cap="none" baseline="0">
                        <a:solidFill>
                          <a:schemeClr val="tx1"/>
                        </a:solidFill>
                        <a:latin typeface="Arial"/>
                        <a:ea typeface="Roboto"/>
                        <a:cs typeface="Arial"/>
                      </a:endParaRPr>
                    </a:p>
                  </a:txBody>
                  <a:tcPr marL="0" marR="0" marT="0" marB="0" anchor="ctr"/>
                </a:tc>
                <a:tc>
                  <a:txBody>
                    <a:bodyPr/>
                    <a:lstStyle/>
                    <a:p>
                      <a:pPr marL="0" marR="0" lvl="0" indent="0" algn="ctr" defTabSz="914400" rtl="0" fontAlgn="auto" hangingPunct="1">
                        <a:lnSpc>
                          <a:spcPct val="100000"/>
                        </a:lnSpc>
                        <a:spcBef>
                          <a:spcPts val="0"/>
                        </a:spcBef>
                        <a:spcAft>
                          <a:spcPts val="0"/>
                        </a:spcAft>
                        <a:buNone/>
                        <a:tabLst/>
                      </a:pPr>
                      <a:r>
                        <a:rPr lang="en-US" sz="1400" b="1" cap="none" baseline="0">
                          <a:solidFill>
                            <a:schemeClr val="tx1"/>
                          </a:solidFill>
                          <a:latin typeface="Arial"/>
                          <a:cs typeface="Arial"/>
                        </a:rPr>
                        <a:t>N</a:t>
                      </a:r>
                      <a:endParaRPr lang="en-US" sz="1400" b="1" i="0" cap="none" baseline="30000">
                        <a:solidFill>
                          <a:schemeClr val="tx1"/>
                        </a:solidFill>
                        <a:latin typeface="Arial"/>
                        <a:ea typeface="Roboto"/>
                        <a:cs typeface="Arial"/>
                      </a:endParaRPr>
                    </a:p>
                  </a:txBody>
                  <a:tcPr marL="0" marR="0" marT="0" marB="0" anchor="ctr"/>
                </a:tc>
                <a:tc>
                  <a:txBody>
                    <a:bodyPr/>
                    <a:lstStyle/>
                    <a:p>
                      <a:pPr marL="0" marR="0" lvl="0" indent="0" algn="ctr" defTabSz="914400" rtl="0" fontAlgn="auto" hangingPunct="1">
                        <a:lnSpc>
                          <a:spcPct val="100000"/>
                        </a:lnSpc>
                        <a:spcBef>
                          <a:spcPts val="0"/>
                        </a:spcBef>
                        <a:spcAft>
                          <a:spcPts val="0"/>
                        </a:spcAft>
                        <a:buNone/>
                        <a:tabLst/>
                      </a:pPr>
                      <a:r>
                        <a:rPr lang="en-US" sz="1400" b="1" cap="none" baseline="0">
                          <a:solidFill>
                            <a:schemeClr val="tx1"/>
                          </a:solidFill>
                          <a:latin typeface="Arial"/>
                          <a:cs typeface="Arial"/>
                        </a:rPr>
                        <a:t>Endocrine Regimen</a:t>
                      </a:r>
                      <a:endParaRPr lang="en-US" sz="1400" b="1" i="0" cap="none" baseline="30000">
                        <a:solidFill>
                          <a:schemeClr val="tx1"/>
                        </a:solidFill>
                        <a:latin typeface="Arial"/>
                        <a:ea typeface="Roboto"/>
                        <a:cs typeface="Arial"/>
                      </a:endParaRPr>
                    </a:p>
                  </a:txBody>
                  <a:tcPr marT="0" marB="0" anchor="ctr"/>
                </a:tc>
                <a:tc>
                  <a:txBody>
                    <a:bodyPr/>
                    <a:lstStyle/>
                    <a:p>
                      <a:pPr marL="0" marR="0" lvl="0" indent="0" algn="ctr" defTabSz="914400" rtl="0" fontAlgn="auto" hangingPunct="1">
                        <a:lnSpc>
                          <a:spcPct val="100000"/>
                        </a:lnSpc>
                        <a:spcBef>
                          <a:spcPts val="0"/>
                        </a:spcBef>
                        <a:spcAft>
                          <a:spcPts val="0"/>
                        </a:spcAft>
                        <a:buNone/>
                        <a:tabLst/>
                      </a:pPr>
                      <a:r>
                        <a:rPr lang="en-US" sz="1400" b="1" cap="none" baseline="0">
                          <a:solidFill>
                            <a:schemeClr val="tx1"/>
                          </a:solidFill>
                          <a:latin typeface="Arial"/>
                          <a:cs typeface="Arial"/>
                        </a:rPr>
                        <a:t>% of Patients</a:t>
                      </a:r>
                      <a:endParaRPr lang="en-US" sz="1400" b="1" i="0" cap="none" baseline="30000">
                        <a:solidFill>
                          <a:schemeClr val="tx1"/>
                        </a:solidFill>
                        <a:latin typeface="Arial"/>
                        <a:ea typeface="Roboto"/>
                        <a:cs typeface="Arial"/>
                      </a:endParaRPr>
                    </a:p>
                  </a:txBody>
                  <a:tcPr marL="0" marR="0" marT="0" marB="0" anchor="ctr"/>
                </a:tc>
                <a:tc>
                  <a:txBody>
                    <a:bodyPr/>
                    <a:lstStyle/>
                    <a:p>
                      <a:pPr marL="0" marR="0" lvl="0" indent="0" algn="ctr" defTabSz="914400" rtl="0" fontAlgn="auto" hangingPunct="1">
                        <a:lnSpc>
                          <a:spcPct val="100000"/>
                        </a:lnSpc>
                        <a:spcBef>
                          <a:spcPts val="0"/>
                        </a:spcBef>
                        <a:spcAft>
                          <a:spcPts val="0"/>
                        </a:spcAft>
                        <a:buNone/>
                        <a:tabLst/>
                      </a:pPr>
                      <a:r>
                        <a:rPr lang="en-US" sz="1400" b="1" cap="none" baseline="0">
                          <a:solidFill>
                            <a:schemeClr val="tx1"/>
                          </a:solidFill>
                          <a:latin typeface="Arial"/>
                          <a:cs typeface="Arial"/>
                        </a:rPr>
                        <a:t>Minimal Risk</a:t>
                      </a:r>
                      <a:endParaRPr lang="en-US" sz="1400" b="1" i="0" cap="none" baseline="30000">
                        <a:solidFill>
                          <a:schemeClr val="tx1"/>
                        </a:solidFill>
                        <a:latin typeface="Arial"/>
                        <a:ea typeface="Roboto"/>
                        <a:cs typeface="Arial"/>
                      </a:endParaRPr>
                    </a:p>
                  </a:txBody>
                  <a:tcPr marL="0" marR="0" marT="0" marB="0" anchor="ctr"/>
                </a:tc>
                <a:tc>
                  <a:txBody>
                    <a:bodyPr/>
                    <a:lstStyle/>
                    <a:p>
                      <a:pPr marL="0" marR="0" lvl="0" indent="0" algn="ctr" defTabSz="914400" rtl="0" fontAlgn="auto" hangingPunct="1">
                        <a:lnSpc>
                          <a:spcPct val="100000"/>
                        </a:lnSpc>
                        <a:spcBef>
                          <a:spcPts val="0"/>
                        </a:spcBef>
                        <a:spcAft>
                          <a:spcPts val="0"/>
                        </a:spcAft>
                        <a:buNone/>
                        <a:tabLst/>
                      </a:pPr>
                      <a:r>
                        <a:rPr lang="en-US" sz="1400" b="1" cap="none" baseline="0">
                          <a:solidFill>
                            <a:schemeClr val="tx1"/>
                          </a:solidFill>
                          <a:latin typeface="Arial"/>
                          <a:cs typeface="Arial"/>
                        </a:rPr>
                        <a:t>95% CI</a:t>
                      </a:r>
                      <a:endParaRPr lang="en-US" sz="1400" b="1" i="0" cap="none" baseline="30000">
                        <a:solidFill>
                          <a:schemeClr val="tx1"/>
                        </a:solidFill>
                        <a:latin typeface="Arial"/>
                        <a:ea typeface="Roboto"/>
                        <a:cs typeface="Arial"/>
                      </a:endParaRPr>
                    </a:p>
                  </a:txBody>
                  <a:tcPr marL="0" marR="0" marT="0" marB="0" anchor="ctr"/>
                </a:tc>
                <a:extLst>
                  <a:ext uri="{0D108BD9-81ED-4DB2-BD59-A6C34878D82A}">
                    <a16:rowId xmlns:a16="http://schemas.microsoft.com/office/drawing/2014/main" val="3262445148"/>
                  </a:ext>
                </a:extLst>
              </a:tr>
              <a:tr h="452180">
                <a:tc rowSpan="2">
                  <a:txBody>
                    <a:bodyPr/>
                    <a:lstStyle/>
                    <a:p>
                      <a:pPr marL="0" marR="0" lvl="0" indent="0" algn="ctr" defTabSz="609584" rtl="0" fontAlgn="ctr" hangingPunct="1">
                        <a:lnSpc>
                          <a:spcPct val="100000"/>
                        </a:lnSpc>
                        <a:spcBef>
                          <a:spcPts val="0"/>
                        </a:spcBef>
                        <a:spcAft>
                          <a:spcPts val="0"/>
                        </a:spcAft>
                        <a:buNone/>
                        <a:tabLst/>
                      </a:pPr>
                      <a:r>
                        <a:rPr lang="en-US" sz="1400" b="1" kern="1200" dirty="0">
                          <a:solidFill>
                            <a:schemeClr val="bg1">
                              <a:lumMod val="50000"/>
                            </a:schemeClr>
                          </a:solidFill>
                          <a:latin typeface="Arial"/>
                          <a:cs typeface="Arial"/>
                        </a:rPr>
                        <a:t>Training Set</a:t>
                      </a:r>
                      <a:r>
                        <a:rPr lang="en-US" sz="1400" b="1" kern="1200" baseline="30000" dirty="0">
                          <a:solidFill>
                            <a:schemeClr val="bg1">
                              <a:lumMod val="50000"/>
                            </a:schemeClr>
                          </a:solidFill>
                          <a:latin typeface="Arial"/>
                          <a:cs typeface="Arial"/>
                        </a:rPr>
                        <a:t>1</a:t>
                      </a:r>
                      <a:endParaRPr lang="en-US" sz="1400" b="1" kern="1200" dirty="0">
                        <a:solidFill>
                          <a:schemeClr val="bg1">
                            <a:lumMod val="50000"/>
                          </a:schemeClr>
                        </a:solidFill>
                        <a:latin typeface="Arial"/>
                        <a:cs typeface="Arial"/>
                      </a:endParaRPr>
                    </a:p>
                    <a:p>
                      <a:pPr marL="0" marR="0" lvl="0" indent="0" algn="ctr" defTabSz="609584" rtl="0" fontAlgn="ctr" hangingPunct="1">
                        <a:lnSpc>
                          <a:spcPct val="100000"/>
                        </a:lnSpc>
                        <a:spcBef>
                          <a:spcPts val="0"/>
                        </a:spcBef>
                        <a:spcAft>
                          <a:spcPts val="0"/>
                        </a:spcAft>
                        <a:buNone/>
                        <a:tabLst/>
                      </a:pPr>
                      <a:endParaRPr lang="en-US" sz="1400" b="1" kern="1200" dirty="0">
                        <a:solidFill>
                          <a:schemeClr val="tx1"/>
                        </a:solidFill>
                        <a:latin typeface="Arial"/>
                        <a:cs typeface="Arial"/>
                      </a:endParaRPr>
                    </a:p>
                    <a:p>
                      <a:pPr marL="0" marR="0" lvl="0" indent="0" algn="ctr" defTabSz="609584" rtl="0" fontAlgn="ctr" hangingPunct="1">
                        <a:lnSpc>
                          <a:spcPct val="100000"/>
                        </a:lnSpc>
                        <a:spcBef>
                          <a:spcPts val="0"/>
                        </a:spcBef>
                        <a:spcAft>
                          <a:spcPts val="0"/>
                        </a:spcAft>
                        <a:buNone/>
                        <a:tabLst/>
                      </a:pPr>
                      <a:r>
                        <a:rPr lang="en-US" sz="1400" b="1" kern="1200" dirty="0">
                          <a:solidFill>
                            <a:schemeClr val="tx1"/>
                          </a:solidFill>
                          <a:latin typeface="Arial"/>
                          <a:cs typeface="Arial"/>
                        </a:rPr>
                        <a:t>Stockholm</a:t>
                      </a:r>
                      <a:r>
                        <a:rPr lang="en-US" sz="1400" b="1" kern="1200" baseline="30000" dirty="0">
                          <a:solidFill>
                            <a:schemeClr val="tx1"/>
                          </a:solidFill>
                          <a:latin typeface="Arial"/>
                          <a:cs typeface="Arial"/>
                        </a:rPr>
                        <a:t>1</a:t>
                      </a:r>
                      <a:endParaRPr lang="en-US" sz="1400" b="1" i="0" kern="1200" baseline="30000" dirty="0">
                        <a:solidFill>
                          <a:schemeClr val="tx1"/>
                        </a:solidFill>
                        <a:latin typeface="Arial"/>
                        <a:ea typeface="Roboto"/>
                        <a:cs typeface="Arial"/>
                      </a:endParaRPr>
                    </a:p>
                  </a:txBody>
                  <a:tcPr marL="182880" marR="182880" marT="0" marB="0" anchor="ctr"/>
                </a:tc>
                <a:tc>
                  <a:txBody>
                    <a:bodyPr/>
                    <a:lstStyle/>
                    <a:p>
                      <a:pPr algn="ctr" fontAlgn="ctr"/>
                      <a:r>
                        <a:rPr lang="en-US" sz="1400" b="0" u="none" strike="noStrike" dirty="0">
                          <a:solidFill>
                            <a:schemeClr val="bg1">
                              <a:lumMod val="50000"/>
                            </a:schemeClr>
                          </a:solidFill>
                          <a:effectLst/>
                          <a:latin typeface="Arial"/>
                          <a:cs typeface="Arial"/>
                        </a:rPr>
                        <a:t>283</a:t>
                      </a:r>
                      <a:endParaRPr lang="en-US" sz="1400" b="0" i="0" u="none" strike="noStrike" dirty="0">
                        <a:solidFill>
                          <a:schemeClr val="bg1">
                            <a:lumMod val="50000"/>
                          </a:schemeClr>
                        </a:solidFill>
                        <a:effectLst/>
                        <a:latin typeface="Arial"/>
                        <a:cs typeface="Arial"/>
                      </a:endParaRPr>
                    </a:p>
                  </a:txBody>
                  <a:tcPr marL="0" marR="0" marT="0" marB="0" anchor="ctr"/>
                </a:tc>
                <a:tc>
                  <a:txBody>
                    <a:bodyPr/>
                    <a:lstStyle/>
                    <a:p>
                      <a:pPr algn="ctr" fontAlgn="ctr"/>
                      <a:r>
                        <a:rPr lang="en-US" sz="1400" b="0" u="none" strike="noStrike" dirty="0">
                          <a:solidFill>
                            <a:schemeClr val="bg1">
                              <a:lumMod val="50000"/>
                            </a:schemeClr>
                          </a:solidFill>
                          <a:effectLst/>
                          <a:latin typeface="Arial"/>
                          <a:cs typeface="Arial"/>
                        </a:rPr>
                        <a:t>Untreated</a:t>
                      </a:r>
                      <a:endParaRPr lang="en-US" sz="1400" b="0" i="0" u="none" strike="noStrike" dirty="0">
                        <a:solidFill>
                          <a:schemeClr val="bg1">
                            <a:lumMod val="50000"/>
                          </a:schemeClr>
                        </a:solidFill>
                        <a:effectLst/>
                        <a:latin typeface="Arial"/>
                        <a:cs typeface="Arial"/>
                      </a:endParaRPr>
                    </a:p>
                  </a:txBody>
                  <a:tcPr marT="0" marB="0" anchor="ctr"/>
                </a:tc>
                <a:tc>
                  <a:txBody>
                    <a:bodyPr/>
                    <a:lstStyle/>
                    <a:p>
                      <a:pPr algn="ctr" fontAlgn="ctr"/>
                      <a:r>
                        <a:rPr lang="en-US" sz="1400" b="0" u="none" strike="noStrike" dirty="0">
                          <a:solidFill>
                            <a:schemeClr val="bg1">
                              <a:lumMod val="50000"/>
                            </a:schemeClr>
                          </a:solidFill>
                          <a:effectLst/>
                          <a:latin typeface="Arial"/>
                          <a:cs typeface="Arial"/>
                        </a:rPr>
                        <a:t>17.3</a:t>
                      </a:r>
                      <a:endParaRPr lang="en-US" sz="1400" b="0" i="0" u="none" strike="noStrike" dirty="0">
                        <a:solidFill>
                          <a:schemeClr val="bg1">
                            <a:lumMod val="50000"/>
                          </a:schemeClr>
                        </a:solidFill>
                        <a:effectLst/>
                        <a:latin typeface="Arial"/>
                        <a:cs typeface="Arial"/>
                      </a:endParaRPr>
                    </a:p>
                  </a:txBody>
                  <a:tcPr marL="0" marR="0" marT="0" marB="0" anchor="ctr"/>
                </a:tc>
                <a:tc>
                  <a:txBody>
                    <a:bodyPr/>
                    <a:lstStyle/>
                    <a:p>
                      <a:pPr algn="ctr" fontAlgn="ctr"/>
                      <a:r>
                        <a:rPr lang="en-US" sz="1400" b="0" u="none" strike="noStrike" dirty="0">
                          <a:solidFill>
                            <a:schemeClr val="bg1">
                              <a:lumMod val="50000"/>
                            </a:schemeClr>
                          </a:solidFill>
                          <a:effectLst/>
                          <a:latin typeface="Arial"/>
                          <a:cs typeface="Arial"/>
                        </a:rPr>
                        <a:t>2.3</a:t>
                      </a:r>
                      <a:endParaRPr lang="en-US" sz="1400" b="0" i="0" u="none" strike="noStrike" dirty="0">
                        <a:solidFill>
                          <a:schemeClr val="bg1">
                            <a:lumMod val="50000"/>
                          </a:schemeClr>
                        </a:solidFill>
                        <a:effectLst/>
                        <a:latin typeface="Arial"/>
                        <a:cs typeface="Arial"/>
                      </a:endParaRPr>
                    </a:p>
                  </a:txBody>
                  <a:tcPr marL="0" marR="0" marT="0" marB="0" anchor="ctr"/>
                </a:tc>
                <a:tc>
                  <a:txBody>
                    <a:bodyPr/>
                    <a:lstStyle/>
                    <a:p>
                      <a:pPr algn="ctr" fontAlgn="ctr"/>
                      <a:r>
                        <a:rPr lang="en-US" sz="1400" b="0" u="none" strike="noStrike" dirty="0">
                          <a:solidFill>
                            <a:schemeClr val="bg1">
                              <a:lumMod val="50000"/>
                            </a:schemeClr>
                          </a:solidFill>
                          <a:effectLst/>
                          <a:latin typeface="Arial"/>
                          <a:cs typeface="Arial"/>
                        </a:rPr>
                        <a:t>0.0-6.6</a:t>
                      </a:r>
                      <a:endParaRPr lang="en-US" sz="1400" b="0" i="0" u="none" strike="noStrike" dirty="0">
                        <a:solidFill>
                          <a:schemeClr val="bg1">
                            <a:lumMod val="50000"/>
                          </a:schemeClr>
                        </a:solidFill>
                        <a:effectLst/>
                        <a:latin typeface="Arial"/>
                        <a:cs typeface="Arial"/>
                      </a:endParaRPr>
                    </a:p>
                  </a:txBody>
                  <a:tcPr marL="0" marR="0" marT="0" marB="0" anchor="ctr"/>
                </a:tc>
                <a:extLst>
                  <a:ext uri="{0D108BD9-81ED-4DB2-BD59-A6C34878D82A}">
                    <a16:rowId xmlns:a16="http://schemas.microsoft.com/office/drawing/2014/main" val="10001"/>
                  </a:ext>
                </a:extLst>
              </a:tr>
              <a:tr h="452180">
                <a:tc vMerge="1">
                  <a:txBody>
                    <a:bodyPr/>
                    <a:lstStyle/>
                    <a:p>
                      <a:endParaRPr lang="en-US"/>
                    </a:p>
                  </a:txBody>
                  <a:tcPr/>
                </a:tc>
                <a:tc>
                  <a:txBody>
                    <a:bodyPr/>
                    <a:lstStyle/>
                    <a:p>
                      <a:pPr algn="ctr" fontAlgn="ctr"/>
                      <a:r>
                        <a:rPr lang="en-US" sz="1400" b="0" u="none" strike="noStrike" dirty="0">
                          <a:solidFill>
                            <a:schemeClr val="tx1"/>
                          </a:solidFill>
                          <a:effectLst/>
                          <a:latin typeface="Arial"/>
                          <a:cs typeface="Arial"/>
                        </a:rPr>
                        <a:t>317</a:t>
                      </a:r>
                      <a:endParaRPr lang="en-US" sz="1400" b="0" i="0" u="none" strike="noStrike" dirty="0">
                        <a:solidFill>
                          <a:schemeClr val="tx1"/>
                        </a:solidFill>
                        <a:effectLst/>
                        <a:latin typeface="Arial"/>
                        <a:cs typeface="Arial"/>
                      </a:endParaRPr>
                    </a:p>
                  </a:txBody>
                  <a:tcPr marL="0" marR="0" marT="0" marB="0" anchor="ctr"/>
                </a:tc>
                <a:tc>
                  <a:txBody>
                    <a:bodyPr/>
                    <a:lstStyle/>
                    <a:p>
                      <a:pPr algn="ctr" fontAlgn="ctr"/>
                      <a:r>
                        <a:rPr lang="en-US" sz="1400" b="0" u="none" strike="noStrike" dirty="0">
                          <a:solidFill>
                            <a:schemeClr val="tx1"/>
                          </a:solidFill>
                          <a:effectLst/>
                          <a:latin typeface="Arial"/>
                          <a:cs typeface="Arial"/>
                        </a:rPr>
                        <a:t>2 or 5 years of TAM</a:t>
                      </a:r>
                      <a:endParaRPr lang="en-US" sz="1400" b="0" i="0" u="none" strike="noStrike" dirty="0">
                        <a:solidFill>
                          <a:schemeClr val="tx1"/>
                        </a:solidFill>
                        <a:effectLst/>
                        <a:latin typeface="Arial"/>
                        <a:cs typeface="Arial"/>
                      </a:endParaRPr>
                    </a:p>
                  </a:txBody>
                  <a:tcPr marT="0" marB="0" anchor="ctr"/>
                </a:tc>
                <a:tc>
                  <a:txBody>
                    <a:bodyPr/>
                    <a:lstStyle/>
                    <a:p>
                      <a:pPr algn="ctr" fontAlgn="ctr"/>
                      <a:r>
                        <a:rPr lang="en-US" sz="1400" b="0" u="none" strike="noStrike">
                          <a:solidFill>
                            <a:schemeClr val="tx1"/>
                          </a:solidFill>
                          <a:effectLst/>
                          <a:latin typeface="Arial"/>
                          <a:cs typeface="Arial"/>
                        </a:rPr>
                        <a:t>22.1</a:t>
                      </a:r>
                      <a:endParaRPr lang="en-US" sz="1400" b="0" i="0" u="none" strike="noStrike">
                        <a:solidFill>
                          <a:schemeClr val="tx1"/>
                        </a:solidFill>
                        <a:effectLst/>
                        <a:latin typeface="Arial"/>
                        <a:cs typeface="Arial"/>
                      </a:endParaRPr>
                    </a:p>
                  </a:txBody>
                  <a:tcPr marL="0" marR="0" marT="0" marB="0" anchor="ctr"/>
                </a:tc>
                <a:tc>
                  <a:txBody>
                    <a:bodyPr/>
                    <a:lstStyle/>
                    <a:p>
                      <a:pPr algn="ctr" fontAlgn="ctr"/>
                      <a:r>
                        <a:rPr lang="en-US" sz="1400" b="0" u="none" strike="noStrike">
                          <a:solidFill>
                            <a:schemeClr val="tx1"/>
                          </a:solidFill>
                          <a:effectLst/>
                          <a:latin typeface="Arial"/>
                          <a:cs typeface="Arial"/>
                        </a:rPr>
                        <a:t>4.3</a:t>
                      </a:r>
                      <a:endParaRPr lang="en-US" sz="1400" b="0" i="0" u="none" strike="noStrike">
                        <a:solidFill>
                          <a:schemeClr val="tx1"/>
                        </a:solidFill>
                        <a:effectLst/>
                        <a:latin typeface="Arial"/>
                        <a:cs typeface="Arial"/>
                      </a:endParaRPr>
                    </a:p>
                  </a:txBody>
                  <a:tcPr marL="0" marR="0" marT="0" marB="0" anchor="ctr"/>
                </a:tc>
                <a:tc>
                  <a:txBody>
                    <a:bodyPr/>
                    <a:lstStyle/>
                    <a:p>
                      <a:pPr algn="ctr" fontAlgn="ctr"/>
                      <a:r>
                        <a:rPr lang="en-US" sz="1400" b="0" u="none" strike="noStrike">
                          <a:solidFill>
                            <a:schemeClr val="tx1"/>
                          </a:solidFill>
                          <a:effectLst/>
                          <a:latin typeface="Arial"/>
                          <a:cs typeface="Arial"/>
                        </a:rPr>
                        <a:t>0.0-9.0</a:t>
                      </a:r>
                      <a:endParaRPr lang="en-US" sz="1400" b="0" i="0" u="none" strike="noStrike">
                        <a:solidFill>
                          <a:schemeClr val="tx1"/>
                        </a:solidFill>
                        <a:effectLst/>
                        <a:latin typeface="Arial"/>
                        <a:cs typeface="Arial"/>
                      </a:endParaRPr>
                    </a:p>
                  </a:txBody>
                  <a:tcPr marL="0" marR="0" marT="0" marB="0" anchor="ctr"/>
                </a:tc>
                <a:extLst>
                  <a:ext uri="{0D108BD9-81ED-4DB2-BD59-A6C34878D82A}">
                    <a16:rowId xmlns:a16="http://schemas.microsoft.com/office/drawing/2014/main" val="3176323169"/>
                  </a:ext>
                </a:extLst>
              </a:tr>
              <a:tr h="365760">
                <a:tc rowSpan="2">
                  <a:txBody>
                    <a:bodyPr/>
                    <a:lstStyle/>
                    <a:p>
                      <a:pPr marL="0" marR="0" lvl="0" indent="0" algn="ctr" defTabSz="609584" rtl="0" fontAlgn="ctr" hangingPunct="1">
                        <a:lnSpc>
                          <a:spcPct val="100000"/>
                        </a:lnSpc>
                        <a:spcBef>
                          <a:spcPts val="0"/>
                        </a:spcBef>
                        <a:spcAft>
                          <a:spcPts val="0"/>
                        </a:spcAft>
                        <a:buNone/>
                        <a:tabLst/>
                      </a:pPr>
                      <a:r>
                        <a:rPr lang="en-US" sz="1400" b="1" kern="1200" dirty="0">
                          <a:solidFill>
                            <a:schemeClr val="tx1"/>
                          </a:solidFill>
                          <a:latin typeface="Arial"/>
                          <a:cs typeface="Arial"/>
                        </a:rPr>
                        <a:t>NCR</a:t>
                      </a:r>
                      <a:r>
                        <a:rPr lang="en-US" sz="1400" b="1" kern="1200" baseline="30000" dirty="0">
                          <a:solidFill>
                            <a:schemeClr val="tx1"/>
                          </a:solidFill>
                          <a:latin typeface="Arial"/>
                          <a:cs typeface="Arial"/>
                        </a:rPr>
                        <a:t>1, 2</a:t>
                      </a:r>
                      <a:endParaRPr lang="en-US" sz="1400" b="1" i="0" kern="1200" baseline="30000" dirty="0">
                        <a:solidFill>
                          <a:schemeClr val="tx1"/>
                        </a:solidFill>
                        <a:latin typeface="Arial"/>
                        <a:ea typeface="Roboto"/>
                        <a:cs typeface="Arial"/>
                      </a:endParaRPr>
                    </a:p>
                  </a:txBody>
                  <a:tcPr marL="182880" marR="182880" marT="0" marB="0" anchor="ctr"/>
                </a:tc>
                <a:tc>
                  <a:txBody>
                    <a:bodyPr/>
                    <a:lstStyle/>
                    <a:p>
                      <a:pPr algn="ctr" fontAlgn="ctr"/>
                      <a:r>
                        <a:rPr lang="en-US" sz="1400" b="0" u="none" strike="noStrike">
                          <a:solidFill>
                            <a:schemeClr val="tx1"/>
                          </a:solidFill>
                          <a:effectLst/>
                          <a:latin typeface="Arial"/>
                          <a:cs typeface="Arial"/>
                        </a:rPr>
                        <a:t>1,245</a:t>
                      </a:r>
                      <a:endParaRPr lang="en-US" sz="1400" b="0" i="0" u="none" strike="noStrike">
                        <a:solidFill>
                          <a:schemeClr val="tx1"/>
                        </a:solidFill>
                        <a:effectLst/>
                        <a:latin typeface="Arial"/>
                        <a:cs typeface="Arial"/>
                      </a:endParaRPr>
                    </a:p>
                  </a:txBody>
                  <a:tcPr marL="0" marR="0" marT="0" marB="0" anchor="ctr"/>
                </a:tc>
                <a:tc>
                  <a:txBody>
                    <a:bodyPr/>
                    <a:lstStyle/>
                    <a:p>
                      <a:pPr algn="ctr" fontAlgn="ctr"/>
                      <a:r>
                        <a:rPr lang="en-US" sz="1400" b="0" u="none" strike="noStrike">
                          <a:solidFill>
                            <a:schemeClr val="tx1"/>
                          </a:solidFill>
                          <a:effectLst/>
                          <a:latin typeface="Arial"/>
                          <a:cs typeface="Arial"/>
                        </a:rPr>
                        <a:t>Untreated</a:t>
                      </a:r>
                      <a:endParaRPr lang="en-US" sz="1400" b="0" i="0" u="none" strike="noStrike">
                        <a:solidFill>
                          <a:schemeClr val="tx1"/>
                        </a:solidFill>
                        <a:effectLst/>
                        <a:latin typeface="Arial"/>
                        <a:cs typeface="Arial"/>
                      </a:endParaRPr>
                    </a:p>
                  </a:txBody>
                  <a:tcPr marT="0" marB="0" anchor="ctr"/>
                </a:tc>
                <a:tc>
                  <a:txBody>
                    <a:bodyPr/>
                    <a:lstStyle/>
                    <a:p>
                      <a:pPr algn="ctr" fontAlgn="ctr"/>
                      <a:r>
                        <a:rPr lang="en-US" sz="1400" b="0" u="none" strike="noStrike">
                          <a:solidFill>
                            <a:schemeClr val="tx1"/>
                          </a:solidFill>
                          <a:effectLst/>
                          <a:latin typeface="Arial"/>
                          <a:cs typeface="Arial"/>
                        </a:rPr>
                        <a:t>16.4</a:t>
                      </a:r>
                      <a:endParaRPr lang="en-US" sz="1400" b="0" i="0" u="none" strike="noStrike">
                        <a:solidFill>
                          <a:schemeClr val="tx1"/>
                        </a:solidFill>
                        <a:effectLst/>
                        <a:latin typeface="Arial"/>
                        <a:cs typeface="Arial"/>
                      </a:endParaRPr>
                    </a:p>
                  </a:txBody>
                  <a:tcPr marL="0" marR="0" marT="0" marB="0" anchor="ctr"/>
                </a:tc>
                <a:tc>
                  <a:txBody>
                    <a:bodyPr/>
                    <a:lstStyle/>
                    <a:p>
                      <a:pPr algn="ctr" fontAlgn="ctr"/>
                      <a:r>
                        <a:rPr lang="en-US" sz="1400" b="0" u="none" strike="noStrike">
                          <a:solidFill>
                            <a:schemeClr val="tx1"/>
                          </a:solidFill>
                          <a:effectLst/>
                          <a:latin typeface="Arial"/>
                          <a:cs typeface="Arial"/>
                        </a:rPr>
                        <a:t>4.5</a:t>
                      </a:r>
                      <a:endParaRPr lang="en-US" sz="1400" b="0" i="0" u="none" strike="noStrike">
                        <a:solidFill>
                          <a:schemeClr val="tx1"/>
                        </a:solidFill>
                        <a:effectLst/>
                        <a:latin typeface="Arial"/>
                        <a:cs typeface="Arial"/>
                      </a:endParaRPr>
                    </a:p>
                  </a:txBody>
                  <a:tcPr marL="0" marR="0" marT="0" marB="0" anchor="ctr"/>
                </a:tc>
                <a:tc>
                  <a:txBody>
                    <a:bodyPr/>
                    <a:lstStyle/>
                    <a:p>
                      <a:pPr algn="ctr" fontAlgn="ctr"/>
                      <a:r>
                        <a:rPr lang="en-US" sz="1400" b="0" u="none" strike="noStrike">
                          <a:solidFill>
                            <a:schemeClr val="tx1"/>
                          </a:solidFill>
                          <a:effectLst/>
                          <a:latin typeface="Arial"/>
                          <a:cs typeface="Arial"/>
                        </a:rPr>
                        <a:t>2.2-8.0</a:t>
                      </a:r>
                      <a:endParaRPr lang="en-US" sz="1400" b="0" i="0" u="none" strike="noStrike">
                        <a:solidFill>
                          <a:schemeClr val="tx1"/>
                        </a:solidFill>
                        <a:effectLst/>
                        <a:latin typeface="Arial"/>
                        <a:cs typeface="Arial"/>
                      </a:endParaRPr>
                    </a:p>
                  </a:txBody>
                  <a:tcPr marL="0" marR="0" marT="0" marB="0" anchor="ctr"/>
                </a:tc>
                <a:extLst>
                  <a:ext uri="{0D108BD9-81ED-4DB2-BD59-A6C34878D82A}">
                    <a16:rowId xmlns:a16="http://schemas.microsoft.com/office/drawing/2014/main" val="10002"/>
                  </a:ext>
                </a:extLst>
              </a:tr>
              <a:tr h="548640">
                <a:tc vMerge="1">
                  <a:txBody>
                    <a:bodyPr/>
                    <a:lstStyle/>
                    <a:p>
                      <a:endParaRPr lang="en-US"/>
                    </a:p>
                  </a:txBody>
                  <a:tcPr/>
                </a:tc>
                <a:tc>
                  <a:txBody>
                    <a:bodyPr/>
                    <a:lstStyle/>
                    <a:p>
                      <a:pPr algn="ctr" fontAlgn="ctr"/>
                      <a:r>
                        <a:rPr lang="en-US" sz="1400" b="0" u="none" strike="noStrike" dirty="0">
                          <a:solidFill>
                            <a:schemeClr val="tx1"/>
                          </a:solidFill>
                          <a:effectLst/>
                          <a:latin typeface="Arial"/>
                          <a:cs typeface="Arial"/>
                        </a:rPr>
                        <a:t>1,264</a:t>
                      </a:r>
                      <a:endParaRPr lang="en-US" sz="1400" b="0" i="0" u="none" strike="noStrike" dirty="0">
                        <a:solidFill>
                          <a:schemeClr val="tx1"/>
                        </a:solidFill>
                        <a:effectLst/>
                        <a:latin typeface="Arial"/>
                        <a:cs typeface="Arial"/>
                      </a:endParaRPr>
                    </a:p>
                  </a:txBody>
                  <a:tcPr marL="0" marR="0" marT="0" marB="0" anchor="ctr"/>
                </a:tc>
                <a:tc>
                  <a:txBody>
                    <a:bodyPr/>
                    <a:lstStyle/>
                    <a:p>
                      <a:pPr algn="ctr" fontAlgn="ctr"/>
                      <a:r>
                        <a:rPr lang="en-US" sz="1400" b="0" u="none" strike="noStrike">
                          <a:solidFill>
                            <a:schemeClr val="tx1"/>
                          </a:solidFill>
                          <a:effectLst/>
                          <a:latin typeface="Arial"/>
                          <a:cs typeface="Arial"/>
                        </a:rPr>
                        <a:t>Treated</a:t>
                      </a:r>
                    </a:p>
                    <a:p>
                      <a:pPr algn="ctr" fontAlgn="ctr"/>
                      <a:r>
                        <a:rPr lang="en-US" sz="1400" b="0" u="none" strike="noStrike">
                          <a:solidFill>
                            <a:schemeClr val="tx1"/>
                          </a:solidFill>
                          <a:effectLst/>
                          <a:latin typeface="Arial"/>
                          <a:cs typeface="Arial"/>
                        </a:rPr>
                        <a:t>(5 years of TAM, AI, or a sequence of TAM followed    by AI)</a:t>
                      </a:r>
                      <a:endParaRPr lang="en-US" sz="1400" b="0" i="0" u="none" strike="noStrike">
                        <a:solidFill>
                          <a:schemeClr val="tx1"/>
                        </a:solidFill>
                        <a:effectLst/>
                        <a:latin typeface="Arial"/>
                        <a:cs typeface="Arial"/>
                      </a:endParaRPr>
                    </a:p>
                  </a:txBody>
                  <a:tcPr marT="0" marB="0" anchor="ctr"/>
                </a:tc>
                <a:tc>
                  <a:txBody>
                    <a:bodyPr/>
                    <a:lstStyle/>
                    <a:p>
                      <a:pPr algn="ctr" fontAlgn="ctr"/>
                      <a:r>
                        <a:rPr lang="en-US" sz="1400" b="0" u="none" strike="noStrike">
                          <a:solidFill>
                            <a:schemeClr val="tx1"/>
                          </a:solidFill>
                          <a:effectLst/>
                          <a:latin typeface="Arial"/>
                          <a:cs typeface="Arial"/>
                        </a:rPr>
                        <a:t>13.7</a:t>
                      </a:r>
                      <a:endParaRPr lang="en-US" sz="1400" b="0" i="0" u="none" strike="noStrike">
                        <a:solidFill>
                          <a:schemeClr val="tx1"/>
                        </a:solidFill>
                        <a:effectLst/>
                        <a:latin typeface="Arial"/>
                        <a:cs typeface="Arial"/>
                      </a:endParaRPr>
                    </a:p>
                  </a:txBody>
                  <a:tcPr marL="0" marR="0" marT="0" marB="0" anchor="ctr"/>
                </a:tc>
                <a:tc>
                  <a:txBody>
                    <a:bodyPr/>
                    <a:lstStyle/>
                    <a:p>
                      <a:pPr algn="ctr" fontAlgn="ctr"/>
                      <a:r>
                        <a:rPr lang="en-US" sz="1400" b="0" u="none" strike="noStrike">
                          <a:solidFill>
                            <a:schemeClr val="tx1"/>
                          </a:solidFill>
                          <a:effectLst/>
                          <a:latin typeface="Arial"/>
                          <a:cs typeface="Arial"/>
                        </a:rPr>
                        <a:t>4.8</a:t>
                      </a:r>
                      <a:endParaRPr lang="en-US" sz="1400" b="0" i="0" u="none" strike="noStrike">
                        <a:solidFill>
                          <a:schemeClr val="tx1"/>
                        </a:solidFill>
                        <a:effectLst/>
                        <a:latin typeface="Arial"/>
                        <a:cs typeface="Arial"/>
                      </a:endParaRPr>
                    </a:p>
                  </a:txBody>
                  <a:tcPr marL="0" marR="0" marT="0" marB="0" anchor="ctr"/>
                </a:tc>
                <a:tc>
                  <a:txBody>
                    <a:bodyPr/>
                    <a:lstStyle/>
                    <a:p>
                      <a:pPr algn="ctr" fontAlgn="ctr"/>
                      <a:r>
                        <a:rPr lang="en-US" sz="1400" b="0" u="none" strike="noStrike">
                          <a:solidFill>
                            <a:schemeClr val="tx1"/>
                          </a:solidFill>
                          <a:effectLst/>
                          <a:latin typeface="Arial"/>
                          <a:cs typeface="Arial"/>
                        </a:rPr>
                        <a:t>2.3-8.9</a:t>
                      </a:r>
                      <a:endParaRPr lang="en-US" sz="1400" b="0" i="0" u="none" strike="noStrike">
                        <a:solidFill>
                          <a:schemeClr val="tx1"/>
                        </a:solidFill>
                        <a:effectLst/>
                        <a:latin typeface="Arial"/>
                        <a:cs typeface="Arial"/>
                      </a:endParaRPr>
                    </a:p>
                  </a:txBody>
                  <a:tcPr marL="0" marR="0" marT="0" marB="0" anchor="ctr"/>
                </a:tc>
                <a:extLst>
                  <a:ext uri="{0D108BD9-81ED-4DB2-BD59-A6C34878D82A}">
                    <a16:rowId xmlns:a16="http://schemas.microsoft.com/office/drawing/2014/main" val="4262831073"/>
                  </a:ext>
                </a:extLst>
              </a:tr>
              <a:tr h="640080">
                <a:tc>
                  <a:txBody>
                    <a:bodyPr/>
                    <a:lstStyle/>
                    <a:p>
                      <a:pPr marL="0" marR="0" lvl="0" indent="0" algn="ctr" defTabSz="609584" rtl="0" eaLnBrk="1" fontAlgn="ctr" latinLnBrk="0" hangingPunct="1">
                        <a:lnSpc>
                          <a:spcPct val="100000"/>
                        </a:lnSpc>
                        <a:spcBef>
                          <a:spcPts val="0"/>
                        </a:spcBef>
                        <a:spcAft>
                          <a:spcPts val="0"/>
                        </a:spcAft>
                        <a:buClrTx/>
                        <a:buSzTx/>
                        <a:buFontTx/>
                        <a:buNone/>
                        <a:tabLst/>
                        <a:defRPr/>
                      </a:pPr>
                      <a:r>
                        <a:rPr lang="en-US" sz="1400" b="1" kern="1200">
                          <a:solidFill>
                            <a:schemeClr val="tx1"/>
                          </a:solidFill>
                          <a:latin typeface="Arial"/>
                          <a:cs typeface="Arial"/>
                        </a:rPr>
                        <a:t>TEAM</a:t>
                      </a:r>
                      <a:r>
                        <a:rPr lang="en-US" sz="1400" b="1" kern="1200" baseline="30000">
                          <a:solidFill>
                            <a:schemeClr val="tx1"/>
                          </a:solidFill>
                          <a:latin typeface="Arial"/>
                          <a:cs typeface="Arial"/>
                        </a:rPr>
                        <a:t>2</a:t>
                      </a:r>
                      <a:endParaRPr lang="en-US" sz="1400" b="1" i="0" kern="1200" baseline="30000">
                        <a:solidFill>
                          <a:schemeClr val="tx1"/>
                        </a:solidFill>
                        <a:latin typeface="Arial"/>
                        <a:ea typeface="Roboto"/>
                        <a:cs typeface="Arial"/>
                      </a:endParaRPr>
                    </a:p>
                  </a:txBody>
                  <a:tcPr marL="182880" marR="182880" marT="0" marB="0" anchor="ctr"/>
                </a:tc>
                <a:tc>
                  <a:txBody>
                    <a:bodyPr/>
                    <a:lstStyle/>
                    <a:p>
                      <a:pPr algn="ctr" fontAlgn="ctr"/>
                      <a:r>
                        <a:rPr lang="en-US" sz="1400" b="0" u="none" strike="noStrike">
                          <a:solidFill>
                            <a:schemeClr val="tx1"/>
                          </a:solidFill>
                          <a:effectLst/>
                          <a:latin typeface="Arial"/>
                          <a:cs typeface="Arial"/>
                        </a:rPr>
                        <a:t>978</a:t>
                      </a:r>
                      <a:endParaRPr lang="en-US" sz="1400" b="0" i="0" u="none" strike="noStrike">
                        <a:solidFill>
                          <a:schemeClr val="tx1"/>
                        </a:solidFill>
                        <a:effectLst/>
                        <a:latin typeface="Arial"/>
                        <a:cs typeface="Arial"/>
                      </a:endParaRPr>
                    </a:p>
                  </a:txBody>
                  <a:tcPr marL="0" marR="0" marT="0" marB="0" anchor="ctr"/>
                </a:tc>
                <a:tc>
                  <a:txBody>
                    <a:bodyPr/>
                    <a:lstStyle/>
                    <a:p>
                      <a:pPr algn="ctr" fontAlgn="ctr"/>
                      <a:r>
                        <a:rPr lang="en-US" sz="1400" b="0" u="none" strike="noStrike">
                          <a:solidFill>
                            <a:schemeClr val="tx1"/>
                          </a:solidFill>
                          <a:effectLst/>
                          <a:latin typeface="Arial"/>
                          <a:cs typeface="Arial"/>
                        </a:rPr>
                        <a:t>5 years of AI or a sequence of TAM followed by AI</a:t>
                      </a:r>
                      <a:endParaRPr lang="en-US" sz="1400" b="0" i="0" u="none" strike="noStrike">
                        <a:solidFill>
                          <a:schemeClr val="tx1"/>
                        </a:solidFill>
                        <a:effectLst/>
                        <a:latin typeface="Arial"/>
                        <a:cs typeface="Arial"/>
                      </a:endParaRPr>
                    </a:p>
                  </a:txBody>
                  <a:tcPr marT="0" marB="0" anchor="ctr"/>
                </a:tc>
                <a:tc>
                  <a:txBody>
                    <a:bodyPr/>
                    <a:lstStyle/>
                    <a:p>
                      <a:pPr algn="ctr" fontAlgn="ctr"/>
                      <a:r>
                        <a:rPr lang="en-US" sz="1400" b="0" u="none" strike="noStrike">
                          <a:solidFill>
                            <a:schemeClr val="tx1"/>
                          </a:solidFill>
                          <a:effectLst/>
                          <a:latin typeface="Arial"/>
                          <a:cs typeface="Arial"/>
                        </a:rPr>
                        <a:t>15.4</a:t>
                      </a:r>
                      <a:endParaRPr lang="en-US" sz="1400" b="0" i="0" u="none" strike="noStrike">
                        <a:solidFill>
                          <a:schemeClr val="tx1"/>
                        </a:solidFill>
                        <a:effectLst/>
                        <a:latin typeface="Arial"/>
                        <a:cs typeface="Arial"/>
                      </a:endParaRPr>
                    </a:p>
                  </a:txBody>
                  <a:tcPr marL="0" marR="0" marT="0" marB="0" anchor="ctr"/>
                </a:tc>
                <a:tc>
                  <a:txBody>
                    <a:bodyPr/>
                    <a:lstStyle/>
                    <a:p>
                      <a:pPr algn="ctr" fontAlgn="ctr"/>
                      <a:r>
                        <a:rPr lang="en-US" sz="1400" b="0" u="none" strike="noStrike">
                          <a:solidFill>
                            <a:schemeClr val="tx1"/>
                          </a:solidFill>
                          <a:effectLst/>
                          <a:latin typeface="Arial"/>
                          <a:cs typeface="Arial"/>
                        </a:rPr>
                        <a:t>3.8</a:t>
                      </a:r>
                      <a:endParaRPr lang="en-US" sz="1400" b="0" i="0" u="none" strike="noStrike">
                        <a:solidFill>
                          <a:schemeClr val="tx1"/>
                        </a:solidFill>
                        <a:effectLst/>
                        <a:latin typeface="Arial"/>
                        <a:cs typeface="Arial"/>
                      </a:endParaRPr>
                    </a:p>
                  </a:txBody>
                  <a:tcPr marL="0" marR="0" marT="0" marB="0" anchor="ctr"/>
                </a:tc>
                <a:tc>
                  <a:txBody>
                    <a:bodyPr/>
                    <a:lstStyle/>
                    <a:p>
                      <a:pPr algn="ctr" fontAlgn="ctr"/>
                      <a:r>
                        <a:rPr lang="en-US" sz="1400" b="0" u="none" strike="noStrike">
                          <a:solidFill>
                            <a:schemeClr val="tx1"/>
                          </a:solidFill>
                          <a:effectLst/>
                          <a:latin typeface="Arial"/>
                          <a:cs typeface="Arial"/>
                        </a:rPr>
                        <a:t>0.4-7.0</a:t>
                      </a:r>
                      <a:endParaRPr lang="en-US" sz="1400" b="0" i="0" u="none" strike="noStrike">
                        <a:solidFill>
                          <a:schemeClr val="tx1"/>
                        </a:solidFill>
                        <a:effectLst/>
                        <a:latin typeface="Arial"/>
                        <a:cs typeface="Arial"/>
                      </a:endParaRPr>
                    </a:p>
                  </a:txBody>
                  <a:tcPr marL="0" marR="0" marT="0" marB="0" anchor="ctr"/>
                </a:tc>
                <a:extLst>
                  <a:ext uri="{0D108BD9-81ED-4DB2-BD59-A6C34878D82A}">
                    <a16:rowId xmlns:a16="http://schemas.microsoft.com/office/drawing/2014/main" val="3688991019"/>
                  </a:ext>
                </a:extLst>
              </a:tr>
              <a:tr h="548640">
                <a:tc>
                  <a:txBody>
                    <a:bodyPr/>
                    <a:lstStyle/>
                    <a:p>
                      <a:pPr marL="0" marR="0" lvl="0" indent="0" algn="ctr" defTabSz="609584" rtl="0" fontAlgn="ctr" hangingPunct="1">
                        <a:lnSpc>
                          <a:spcPct val="100000"/>
                        </a:lnSpc>
                        <a:spcBef>
                          <a:spcPts val="0"/>
                        </a:spcBef>
                        <a:spcAft>
                          <a:spcPts val="0"/>
                        </a:spcAft>
                        <a:buNone/>
                        <a:tabLst/>
                      </a:pPr>
                      <a:r>
                        <a:rPr lang="en-US" sz="1400" b="1" kern="1200">
                          <a:solidFill>
                            <a:srgbClr val="0070C0"/>
                          </a:solidFill>
                          <a:latin typeface="Arial"/>
                          <a:cs typeface="Arial"/>
                        </a:rPr>
                        <a:t>SUMMARY</a:t>
                      </a:r>
                      <a:endParaRPr lang="en-US" sz="1400" b="1" i="0" kern="1200" baseline="30000">
                        <a:solidFill>
                          <a:srgbClr val="0070C0"/>
                        </a:solidFill>
                        <a:latin typeface="Arial"/>
                        <a:ea typeface="Roboto"/>
                        <a:cs typeface="Arial"/>
                      </a:endParaRPr>
                    </a:p>
                  </a:txBody>
                  <a:tcPr marL="182880" marR="182880" marT="0" marB="0" anchor="ctr"/>
                </a:tc>
                <a:tc>
                  <a:txBody>
                    <a:bodyPr/>
                    <a:lstStyle/>
                    <a:p>
                      <a:pPr marL="0" marR="0" lvl="0" indent="0" algn="ctr" defTabSz="609584" rtl="0" fontAlgn="ctr" hangingPunct="1">
                        <a:lnSpc>
                          <a:spcPct val="100000"/>
                        </a:lnSpc>
                        <a:spcBef>
                          <a:spcPts val="0"/>
                        </a:spcBef>
                        <a:spcAft>
                          <a:spcPts val="0"/>
                        </a:spcAft>
                        <a:buNone/>
                        <a:tabLst/>
                      </a:pPr>
                      <a:r>
                        <a:rPr lang="en-US" sz="1400" b="1" kern="1200" dirty="0">
                          <a:solidFill>
                            <a:srgbClr val="0070C0"/>
                          </a:solidFill>
                          <a:latin typeface="Arial"/>
                          <a:cs typeface="Arial"/>
                        </a:rPr>
                        <a:t>4,087</a:t>
                      </a:r>
                      <a:endParaRPr lang="en-US" sz="1400" b="0" i="0" kern="1200" dirty="0">
                        <a:solidFill>
                          <a:srgbClr val="0070C0"/>
                        </a:solidFill>
                        <a:latin typeface="Arial"/>
                        <a:ea typeface="Roboto"/>
                        <a:cs typeface="Arial"/>
                      </a:endParaRPr>
                    </a:p>
                  </a:txBody>
                  <a:tcPr marL="0" marR="0" marT="0" marB="0" anchor="ctr"/>
                </a:tc>
                <a:tc>
                  <a:txBody>
                    <a:bodyPr/>
                    <a:lstStyle/>
                    <a:p>
                      <a:pPr marL="0" marR="0" lvl="0" indent="0" algn="ctr" defTabSz="609584" rtl="0" fontAlgn="ctr" hangingPunct="1">
                        <a:lnSpc>
                          <a:spcPct val="100000"/>
                        </a:lnSpc>
                        <a:spcBef>
                          <a:spcPts val="0"/>
                        </a:spcBef>
                        <a:spcAft>
                          <a:spcPts val="0"/>
                        </a:spcAft>
                        <a:buNone/>
                        <a:tabLst/>
                      </a:pPr>
                      <a:endParaRPr lang="en-US" sz="1400" b="0" i="0" kern="1200">
                        <a:solidFill>
                          <a:srgbClr val="0070C0"/>
                        </a:solidFill>
                        <a:latin typeface="Arial"/>
                        <a:ea typeface="Roboto"/>
                        <a:cs typeface="Arial"/>
                      </a:endParaRPr>
                    </a:p>
                  </a:txBody>
                  <a:tcPr marT="0" marB="0" anchor="ctr"/>
                </a:tc>
                <a:tc>
                  <a:txBody>
                    <a:bodyPr/>
                    <a:lstStyle/>
                    <a:p>
                      <a:pPr marL="0" marR="0" lvl="0" indent="0" algn="ctr" defTabSz="609584" rtl="0" fontAlgn="ctr" hangingPunct="1">
                        <a:lnSpc>
                          <a:spcPct val="100000"/>
                        </a:lnSpc>
                        <a:spcBef>
                          <a:spcPts val="0"/>
                        </a:spcBef>
                        <a:spcAft>
                          <a:spcPts val="0"/>
                        </a:spcAft>
                        <a:buNone/>
                        <a:tabLst/>
                      </a:pPr>
                      <a:r>
                        <a:rPr lang="en-US" sz="1400" b="1" kern="1200">
                          <a:solidFill>
                            <a:srgbClr val="0070C0"/>
                          </a:solidFill>
                          <a:latin typeface="Arial"/>
                          <a:cs typeface="Arial"/>
                        </a:rPr>
                        <a:t>13-22%</a:t>
                      </a:r>
                      <a:endParaRPr lang="en-US" sz="1400" b="0" i="0" kern="1200">
                        <a:solidFill>
                          <a:srgbClr val="0070C0"/>
                        </a:solidFill>
                        <a:latin typeface="Arial"/>
                        <a:ea typeface="Roboto"/>
                        <a:cs typeface="Arial"/>
                      </a:endParaRPr>
                    </a:p>
                  </a:txBody>
                  <a:tcPr marL="0" marR="0" marT="0" marB="0" anchor="ctr"/>
                </a:tc>
                <a:tc>
                  <a:txBody>
                    <a:bodyPr/>
                    <a:lstStyle/>
                    <a:p>
                      <a:pPr marL="0" marR="0" lvl="0" indent="0" algn="ctr" defTabSz="609584" rtl="0" fontAlgn="ctr" hangingPunct="1">
                        <a:lnSpc>
                          <a:spcPct val="100000"/>
                        </a:lnSpc>
                        <a:spcBef>
                          <a:spcPts val="0"/>
                        </a:spcBef>
                        <a:spcAft>
                          <a:spcPts val="0"/>
                        </a:spcAft>
                        <a:buNone/>
                        <a:tabLst/>
                      </a:pPr>
                      <a:r>
                        <a:rPr lang="en-US" sz="1400" b="1" kern="1200" dirty="0">
                          <a:solidFill>
                            <a:srgbClr val="0070C0"/>
                          </a:solidFill>
                          <a:latin typeface="Arial"/>
                          <a:cs typeface="Arial"/>
                        </a:rPr>
                        <a:t>&lt;5%</a:t>
                      </a:r>
                      <a:endParaRPr lang="en-US" sz="1400" b="0" i="0" kern="1200" dirty="0">
                        <a:solidFill>
                          <a:srgbClr val="0070C0"/>
                        </a:solidFill>
                        <a:latin typeface="Arial"/>
                        <a:ea typeface="Roboto"/>
                        <a:cs typeface="Arial"/>
                      </a:endParaRPr>
                    </a:p>
                  </a:txBody>
                  <a:tcPr marL="0" marR="0" marT="0" marB="0" anchor="ctr"/>
                </a:tc>
                <a:tc>
                  <a:txBody>
                    <a:bodyPr/>
                    <a:lstStyle/>
                    <a:p>
                      <a:pPr marL="0" marR="0" lvl="0" indent="0" algn="ctr" defTabSz="609584" rtl="0" fontAlgn="ctr" hangingPunct="1">
                        <a:lnSpc>
                          <a:spcPct val="100000"/>
                        </a:lnSpc>
                        <a:spcBef>
                          <a:spcPts val="0"/>
                        </a:spcBef>
                        <a:spcAft>
                          <a:spcPts val="0"/>
                        </a:spcAft>
                        <a:buNone/>
                        <a:tabLst/>
                      </a:pPr>
                      <a:endParaRPr lang="en-US" sz="1400" b="0" i="0" kern="1200" dirty="0">
                        <a:solidFill>
                          <a:schemeClr val="tx1"/>
                        </a:solidFill>
                        <a:latin typeface="Arial"/>
                        <a:ea typeface="Roboto" pitchFamily="2"/>
                        <a:cs typeface="Arial"/>
                      </a:endParaRPr>
                    </a:p>
                  </a:txBody>
                  <a:tcPr marL="0" marR="0" marT="0" marB="0" anchor="ctr"/>
                </a:tc>
                <a:extLst>
                  <a:ext uri="{0D108BD9-81ED-4DB2-BD59-A6C34878D82A}">
                    <a16:rowId xmlns:a16="http://schemas.microsoft.com/office/drawing/2014/main" val="10003"/>
                  </a:ext>
                </a:extLst>
              </a:tr>
            </a:tbl>
          </a:graphicData>
        </a:graphic>
      </p:graphicFrame>
      <p:sp>
        <p:nvSpPr>
          <p:cNvPr id="4" name="TextBox 86">
            <a:extLst>
              <a:ext uri="{FF2B5EF4-FFF2-40B4-BE49-F238E27FC236}">
                <a16:creationId xmlns:a16="http://schemas.microsoft.com/office/drawing/2014/main" id="{86446D2A-A97A-7046-06D3-F7038B5DCC24}"/>
              </a:ext>
            </a:extLst>
          </p:cNvPr>
          <p:cNvSpPr txBox="1">
            <a:spLocks noChangeArrowheads="1"/>
          </p:cNvSpPr>
          <p:nvPr/>
        </p:nvSpPr>
        <p:spPr bwMode="auto">
          <a:xfrm>
            <a:off x="2374413" y="5368081"/>
            <a:ext cx="2154893" cy="458632"/>
          </a:xfrm>
          <a:prstGeom prst="roundRect">
            <a:avLst>
              <a:gd name="adj" fmla="val 50000"/>
            </a:avLst>
          </a:prstGeom>
          <a:noFill/>
          <a:ln>
            <a:noFill/>
          </a:ln>
        </p:spPr>
        <p:txBody>
          <a:bodyPr wrap="none" lIns="0" tIns="0" rIns="0" bIns="0" anchor="ctr" anchorCtr="0">
            <a:noAutofit/>
          </a:bodyPr>
          <a:lstStyle>
            <a:lvl1pPr marL="285750" indent="-285750">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indent="0" algn="ctr" eaLnBrk="1" hangingPunct="1">
              <a:buSzPct val="100000"/>
            </a:pPr>
            <a:r>
              <a:rPr lang="en-US" altLang="en-US" sz="1400" b="1">
                <a:latin typeface="Arial" panose="020B0604020202020204" pitchFamily="34" charset="0"/>
                <a:cs typeface="Arial" panose="020B0604020202020204" pitchFamily="34" charset="0"/>
              </a:rPr>
              <a:t>Level 1B Evidence</a:t>
            </a:r>
            <a:r>
              <a:rPr lang="en-US" altLang="en-US" sz="1400" b="1" baseline="30000">
                <a:latin typeface="Arial" panose="020B0604020202020204" pitchFamily="34" charset="0"/>
                <a:cs typeface="Arial" panose="020B0604020202020204" pitchFamily="34" charset="0"/>
              </a:rPr>
              <a:t>3</a:t>
            </a:r>
          </a:p>
        </p:txBody>
      </p:sp>
      <p:sp>
        <p:nvSpPr>
          <p:cNvPr id="5" name="TextBox 86">
            <a:extLst>
              <a:ext uri="{FF2B5EF4-FFF2-40B4-BE49-F238E27FC236}">
                <a16:creationId xmlns:a16="http://schemas.microsoft.com/office/drawing/2014/main" id="{AB7F874F-CE4E-DD42-71CE-5EE5F8FFCD9E}"/>
              </a:ext>
            </a:extLst>
          </p:cNvPr>
          <p:cNvSpPr txBox="1">
            <a:spLocks noChangeArrowheads="1"/>
          </p:cNvSpPr>
          <p:nvPr/>
        </p:nvSpPr>
        <p:spPr bwMode="auto">
          <a:xfrm>
            <a:off x="6397563" y="5448058"/>
            <a:ext cx="3948058" cy="550722"/>
          </a:xfrm>
          <a:prstGeom prst="roundRect">
            <a:avLst>
              <a:gd name="adj" fmla="val 50000"/>
            </a:avLst>
          </a:prstGeom>
          <a:noFill/>
          <a:ln>
            <a:noFill/>
          </a:ln>
        </p:spPr>
        <p:txBody>
          <a:bodyPr wrap="square" lIns="182880" tIns="0" rIns="182880" bIns="0" anchor="ctr" anchorCtr="0">
            <a:noAutofit/>
          </a:bodyPr>
          <a:lstStyle>
            <a:lvl1pPr marL="285750" indent="-285750">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indent="0" algn="ctr" eaLnBrk="1" hangingPunct="1">
              <a:buSzPct val="100000"/>
            </a:pPr>
            <a:r>
              <a:rPr lang="en-US" altLang="en-US" sz="1400" b="1" dirty="0">
                <a:latin typeface="Arial"/>
                <a:cs typeface="Arial"/>
              </a:rPr>
              <a:t>13-22% of postmenopausal patients </a:t>
            </a:r>
            <a:r>
              <a:rPr lang="en-US" altLang="en-US" sz="1400" dirty="0">
                <a:latin typeface="Arial"/>
                <a:cs typeface="Arial"/>
              </a:rPr>
              <a:t>were classified as BCI Minimal Risk</a:t>
            </a:r>
            <a:endParaRPr lang="en-US" altLang="en-US" sz="1400" baseline="30000" dirty="0">
              <a:latin typeface="Arial"/>
              <a:cs typeface="Arial"/>
            </a:endParaRPr>
          </a:p>
        </p:txBody>
      </p:sp>
      <p:sp>
        <p:nvSpPr>
          <p:cNvPr id="10" name="Rectangle 9">
            <a:extLst>
              <a:ext uri="{FF2B5EF4-FFF2-40B4-BE49-F238E27FC236}">
                <a16:creationId xmlns:a16="http://schemas.microsoft.com/office/drawing/2014/main" id="{F89FB1AC-58FF-D4F4-5068-FA99AB80F02A}"/>
              </a:ext>
            </a:extLst>
          </p:cNvPr>
          <p:cNvSpPr/>
          <p:nvPr/>
        </p:nvSpPr>
        <p:spPr>
          <a:xfrm>
            <a:off x="2493306" y="1746250"/>
            <a:ext cx="1938528" cy="3617562"/>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a:cs typeface="Arial"/>
            </a:endParaRPr>
          </a:p>
        </p:txBody>
      </p:sp>
      <p:sp>
        <p:nvSpPr>
          <p:cNvPr id="12" name="Rectangle 11">
            <a:extLst>
              <a:ext uri="{FF2B5EF4-FFF2-40B4-BE49-F238E27FC236}">
                <a16:creationId xmlns:a16="http://schemas.microsoft.com/office/drawing/2014/main" id="{5DDC89CF-9DE0-4885-85A8-3AFB3DE3F757}"/>
              </a:ext>
            </a:extLst>
          </p:cNvPr>
          <p:cNvSpPr/>
          <p:nvPr/>
        </p:nvSpPr>
        <p:spPr>
          <a:xfrm>
            <a:off x="6738734" y="1746248"/>
            <a:ext cx="1632858" cy="3617562"/>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 name="TextBox 86">
            <a:extLst>
              <a:ext uri="{FF2B5EF4-FFF2-40B4-BE49-F238E27FC236}">
                <a16:creationId xmlns:a16="http://schemas.microsoft.com/office/drawing/2014/main" id="{A4AAFBEC-7C13-CC34-F0FB-A85C5EBF2A42}"/>
              </a:ext>
            </a:extLst>
          </p:cNvPr>
          <p:cNvSpPr txBox="1">
            <a:spLocks noChangeArrowheads="1"/>
          </p:cNvSpPr>
          <p:nvPr/>
        </p:nvSpPr>
        <p:spPr bwMode="auto">
          <a:xfrm>
            <a:off x="5580767" y="6078455"/>
            <a:ext cx="5581649" cy="685992"/>
          </a:xfrm>
          <a:prstGeom prst="roundRect">
            <a:avLst>
              <a:gd name="adj" fmla="val 50000"/>
            </a:avLst>
          </a:prstGeom>
          <a:noFill/>
          <a:ln>
            <a:noFill/>
          </a:ln>
        </p:spPr>
        <p:txBody>
          <a:bodyPr wrap="square" lIns="182880" tIns="0" rIns="182880" bIns="0" anchor="ctr" anchorCtr="0">
            <a:noAutofit/>
          </a:bodyPr>
          <a:lstStyle>
            <a:lvl1pPr marL="285750" indent="-285750">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indent="0" algn="ctr" eaLnBrk="1" hangingPunct="1">
              <a:buSzPct val="100000"/>
            </a:pPr>
            <a:r>
              <a:rPr lang="en-US" altLang="en-US" sz="1400" b="1" dirty="0">
                <a:latin typeface="Arial"/>
                <a:cs typeface="Arial"/>
              </a:rPr>
              <a:t>Across studies, patients identified as BCI Minimal Risk experienced &lt;5% risk of 10-year distant recurrence</a:t>
            </a:r>
          </a:p>
        </p:txBody>
      </p:sp>
      <p:sp>
        <p:nvSpPr>
          <p:cNvPr id="7" name="Rectangle 6">
            <a:extLst>
              <a:ext uri="{FF2B5EF4-FFF2-40B4-BE49-F238E27FC236}">
                <a16:creationId xmlns:a16="http://schemas.microsoft.com/office/drawing/2014/main" id="{F75A8377-54FD-92D6-137C-61BCEEAC0E2E}"/>
              </a:ext>
            </a:extLst>
          </p:cNvPr>
          <p:cNvSpPr/>
          <p:nvPr/>
        </p:nvSpPr>
        <p:spPr>
          <a:xfrm>
            <a:off x="8371592" y="1746248"/>
            <a:ext cx="1554480" cy="3617562"/>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9886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750"/>
                                        <p:tgtEl>
                                          <p:spTgt spid="12"/>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750"/>
                                        <p:tgtEl>
                                          <p:spTgt spid="7"/>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2" grpId="0" animBg="1"/>
      <p:bldP spid="2"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57FAB9-2CD0-743F-31FA-B822E077848F}"/>
              </a:ext>
            </a:extLst>
          </p:cNvPr>
          <p:cNvSpPr>
            <a:spLocks noGrp="1"/>
          </p:cNvSpPr>
          <p:nvPr>
            <p:ph type="title"/>
          </p:nvPr>
        </p:nvSpPr>
        <p:spPr>
          <a:xfrm>
            <a:off x="838200" y="365125"/>
            <a:ext cx="8877300" cy="434975"/>
          </a:xfrm>
        </p:spPr>
        <p:txBody>
          <a:bodyPr vert="horz" lIns="0" tIns="0" rIns="0" bIns="0" rtlCol="0" anchor="ctr">
            <a:noAutofit/>
          </a:bodyPr>
          <a:lstStyle/>
          <a:p>
            <a:r>
              <a:rPr lang="en-US" sz="2400" dirty="0">
                <a:solidFill>
                  <a:schemeClr val="tx1"/>
                </a:solidFill>
                <a:latin typeface="Arial" panose="020B0604020202020204" pitchFamily="34" charset="0"/>
                <a:cs typeface="Arial" panose="020B0604020202020204" pitchFamily="34" charset="0"/>
              </a:rPr>
              <a:t>Stockholm Untreated: Training Set</a:t>
            </a:r>
          </a:p>
        </p:txBody>
      </p:sp>
      <p:sp>
        <p:nvSpPr>
          <p:cNvPr id="4" name="Text Placeholder 3">
            <a:extLst>
              <a:ext uri="{FF2B5EF4-FFF2-40B4-BE49-F238E27FC236}">
                <a16:creationId xmlns:a16="http://schemas.microsoft.com/office/drawing/2014/main" id="{57409348-829C-1D0C-5803-6B6793D58118}"/>
              </a:ext>
            </a:extLst>
          </p:cNvPr>
          <p:cNvSpPr>
            <a:spLocks noGrp="1"/>
          </p:cNvSpPr>
          <p:nvPr>
            <p:ph type="body" sz="quarter" idx="13"/>
          </p:nvPr>
        </p:nvSpPr>
        <p:spPr>
          <a:xfrm>
            <a:off x="838200" y="819150"/>
            <a:ext cx="8877300" cy="434975"/>
          </a:xfrm>
        </p:spPr>
        <p:txBody>
          <a:bodyPr vert="horz" lIns="0" tIns="0" rIns="0" bIns="0" rtlCol="0" anchor="t">
            <a:normAutofit/>
          </a:bodyPr>
          <a:lstStyle/>
          <a:p>
            <a:pPr lvl="0"/>
            <a:r>
              <a:rPr lang="en-US" altLang="en-US" dirty="0">
                <a:latin typeface="Arial"/>
                <a:cs typeface="Arial"/>
              </a:rPr>
              <a:t>Postmenopausal, early-stage, HR+, N0, no adjuvant chemotherapy</a:t>
            </a:r>
          </a:p>
        </p:txBody>
      </p:sp>
      <p:graphicFrame>
        <p:nvGraphicFramePr>
          <p:cNvPr id="8" name="Table 7">
            <a:extLst>
              <a:ext uri="{FF2B5EF4-FFF2-40B4-BE49-F238E27FC236}">
                <a16:creationId xmlns:a16="http://schemas.microsoft.com/office/drawing/2014/main" id="{444D379D-568D-849A-FF05-F17FD576AABB}"/>
              </a:ext>
            </a:extLst>
          </p:cNvPr>
          <p:cNvGraphicFramePr>
            <a:graphicFrameLocks noGrp="1"/>
          </p:cNvGraphicFramePr>
          <p:nvPr>
            <p:extLst>
              <p:ext uri="{D42A27DB-BD31-4B8C-83A1-F6EECF244321}">
                <p14:modId xmlns:p14="http://schemas.microsoft.com/office/powerpoint/2010/main" val="1287626160"/>
              </p:ext>
            </p:extLst>
          </p:nvPr>
        </p:nvGraphicFramePr>
        <p:xfrm>
          <a:off x="971665" y="1381578"/>
          <a:ext cx="3577047" cy="4790010"/>
        </p:xfrm>
        <a:graphic>
          <a:graphicData uri="http://schemas.openxmlformats.org/drawingml/2006/table">
            <a:tbl>
              <a:tblPr firstRow="1" bandRow="1">
                <a:tableStyleId>{5C22544A-7EE6-4342-B048-85BDC9FD1C3A}</a:tableStyleId>
              </a:tblPr>
              <a:tblGrid>
                <a:gridCol w="1511181">
                  <a:extLst>
                    <a:ext uri="{9D8B030D-6E8A-4147-A177-3AD203B41FA5}">
                      <a16:colId xmlns:a16="http://schemas.microsoft.com/office/drawing/2014/main" val="3330979839"/>
                    </a:ext>
                  </a:extLst>
                </a:gridCol>
                <a:gridCol w="2065866">
                  <a:extLst>
                    <a:ext uri="{9D8B030D-6E8A-4147-A177-3AD203B41FA5}">
                      <a16:colId xmlns:a16="http://schemas.microsoft.com/office/drawing/2014/main" val="3216252130"/>
                    </a:ext>
                  </a:extLst>
                </a:gridCol>
              </a:tblGrid>
              <a:tr h="476793">
                <a:tc>
                  <a:txBody>
                    <a:bodyPr/>
                    <a:lstStyle/>
                    <a:p>
                      <a:pPr lvl="0" algn="l"/>
                      <a:r>
                        <a:rPr lang="en-US" sz="1200" dirty="0">
                          <a:latin typeface="Arial" panose="020B0604020202020204" pitchFamily="34" charset="0"/>
                          <a:cs typeface="Arial" panose="020B0604020202020204" pitchFamily="34" charset="0"/>
                        </a:rPr>
                        <a:t>Characteristics</a:t>
                      </a:r>
                    </a:p>
                  </a:txBody>
                  <a:tcPr marL="182880" marT="0" marB="0" anchor="ctr"/>
                </a:tc>
                <a:tc>
                  <a:txBody>
                    <a:bodyPr/>
                    <a:lstStyle/>
                    <a:p>
                      <a:pPr lvl="0" algn="ctr"/>
                      <a:r>
                        <a:rPr lang="en-US" sz="1200">
                          <a:latin typeface="Arial" panose="020B0604020202020204" pitchFamily="34" charset="0"/>
                          <a:cs typeface="Arial" panose="020B0604020202020204" pitchFamily="34" charset="0"/>
                        </a:rPr>
                        <a:t>Stockholm Untreated</a:t>
                      </a:r>
                      <a:endParaRPr lang="en-US" sz="1200" baseline="30000">
                        <a:latin typeface="Arial" panose="020B0604020202020204" pitchFamily="34" charset="0"/>
                        <a:cs typeface="Arial" panose="020B0604020202020204" pitchFamily="34" charset="0"/>
                      </a:endParaRPr>
                    </a:p>
                    <a:p>
                      <a:pPr lvl="0" algn="ctr"/>
                      <a:r>
                        <a:rPr lang="en-US" sz="1200">
                          <a:latin typeface="Arial" panose="020B0604020202020204" pitchFamily="34" charset="0"/>
                          <a:cs typeface="Arial" panose="020B0604020202020204" pitchFamily="34" charset="0"/>
                        </a:rPr>
                        <a:t>(N=283)</a:t>
                      </a:r>
                    </a:p>
                  </a:txBody>
                  <a:tcPr marT="0" marB="0" anchor="ctr"/>
                </a:tc>
                <a:extLst>
                  <a:ext uri="{0D108BD9-81ED-4DB2-BD59-A6C34878D82A}">
                    <a16:rowId xmlns:a16="http://schemas.microsoft.com/office/drawing/2014/main" val="665585376"/>
                  </a:ext>
                </a:extLst>
              </a:tr>
              <a:tr h="564177">
                <a:tc>
                  <a:txBody>
                    <a:bodyPr/>
                    <a:lstStyle/>
                    <a:p>
                      <a:pPr lvl="0" algn="l"/>
                      <a:r>
                        <a:rPr lang="en-US" sz="1200" b="1">
                          <a:solidFill>
                            <a:schemeClr val="tx1"/>
                          </a:solidFill>
                          <a:latin typeface="Arial" panose="020B0604020202020204" pitchFamily="34" charset="0"/>
                          <a:cs typeface="Arial" panose="020B0604020202020204" pitchFamily="34" charset="0"/>
                        </a:rPr>
                        <a:t>Endocrine Treatment</a:t>
                      </a:r>
                    </a:p>
                  </a:txBody>
                  <a:tcPr marL="182880" marT="0" marB="0" anchor="ctr"/>
                </a:tc>
                <a:tc>
                  <a:txBody>
                    <a:bodyPr/>
                    <a:lstStyle/>
                    <a:p>
                      <a:pPr lvl="0" algn="ctr"/>
                      <a:endParaRPr lang="en-US" sz="120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831923418"/>
                  </a:ext>
                </a:extLst>
              </a:tr>
              <a:tr h="365760">
                <a:tc>
                  <a:txBody>
                    <a:bodyPr/>
                    <a:lstStyle/>
                    <a:p>
                      <a:pPr lvl="0" algn="l"/>
                      <a:r>
                        <a:rPr lang="en-US" sz="1200" b="1">
                          <a:solidFill>
                            <a:schemeClr val="tx1"/>
                          </a:solidFill>
                          <a:latin typeface="Arial" panose="020B0604020202020204" pitchFamily="34" charset="0"/>
                          <a:cs typeface="Arial" panose="020B0604020202020204" pitchFamily="34" charset="0"/>
                        </a:rPr>
                        <a:t>Age Range </a:t>
                      </a:r>
                    </a:p>
                  </a:txBody>
                  <a:tcPr marL="182880" marT="0" marB="0" anchor="ctr"/>
                </a:tc>
                <a:tc>
                  <a:txBody>
                    <a:bodyPr/>
                    <a:lstStyle/>
                    <a:p>
                      <a:pPr lvl="0" algn="ctr"/>
                      <a:r>
                        <a:rPr lang="en-US" sz="1200">
                          <a:solidFill>
                            <a:schemeClr val="tx1"/>
                          </a:solidFill>
                          <a:latin typeface="Arial" panose="020B0604020202020204" pitchFamily="34" charset="0"/>
                          <a:cs typeface="Arial" panose="020B0604020202020204" pitchFamily="34" charset="0"/>
                        </a:rPr>
                        <a:t>50-74</a:t>
                      </a:r>
                    </a:p>
                  </a:txBody>
                  <a:tcPr marT="0" marB="0" anchor="ctr"/>
                </a:tc>
                <a:extLst>
                  <a:ext uri="{0D108BD9-81ED-4DB2-BD59-A6C34878D82A}">
                    <a16:rowId xmlns:a16="http://schemas.microsoft.com/office/drawing/2014/main" val="512944208"/>
                  </a:ext>
                </a:extLst>
              </a:tr>
              <a:tr h="274320">
                <a:tc gridSpan="2">
                  <a:txBody>
                    <a:bodyPr/>
                    <a:lstStyle/>
                    <a:p>
                      <a:pPr lvl="0" algn="l"/>
                      <a:r>
                        <a:rPr lang="en-US" sz="1200" b="1">
                          <a:solidFill>
                            <a:schemeClr val="tx1"/>
                          </a:solidFill>
                          <a:latin typeface="Arial" panose="020B0604020202020204" pitchFamily="34" charset="0"/>
                          <a:cs typeface="Arial" panose="020B0604020202020204" pitchFamily="34" charset="0"/>
                        </a:rPr>
                        <a:t>Tumor Size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780590043"/>
                  </a:ext>
                </a:extLst>
              </a:tr>
              <a:tr h="548640">
                <a:tc>
                  <a:txBody>
                    <a:bodyPr/>
                    <a:lstStyle/>
                    <a:p>
                      <a:pPr lvl="0" algn="l"/>
                      <a:r>
                        <a:rPr lang="en-US" sz="1200">
                          <a:solidFill>
                            <a:schemeClr val="tx1"/>
                          </a:solidFill>
                          <a:latin typeface="Arial" panose="020B0604020202020204" pitchFamily="34" charset="0"/>
                          <a:cs typeface="Arial" panose="020B0604020202020204" pitchFamily="34" charset="0"/>
                        </a:rPr>
                        <a:t>≤2 cm</a:t>
                      </a:r>
                    </a:p>
                    <a:p>
                      <a:pPr lvl="0" algn="l">
                        <a:buNone/>
                      </a:pPr>
                      <a:r>
                        <a:rPr lang="en-US" sz="1200">
                          <a:solidFill>
                            <a:schemeClr val="tx1"/>
                          </a:solidFill>
                          <a:latin typeface="Arial" panose="020B0604020202020204" pitchFamily="34" charset="0"/>
                          <a:cs typeface="Arial" panose="020B0604020202020204" pitchFamily="34" charset="0"/>
                        </a:rPr>
                        <a:t>&gt;2 cm</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81.3</a:t>
                      </a:r>
                    </a:p>
                    <a:p>
                      <a:pPr lvl="0" algn="ctr">
                        <a:buNone/>
                      </a:pPr>
                      <a:r>
                        <a:rPr lang="en-US" sz="1200">
                          <a:solidFill>
                            <a:schemeClr val="tx1"/>
                          </a:solidFill>
                          <a:latin typeface="Arial" panose="020B0604020202020204" pitchFamily="34" charset="0"/>
                          <a:cs typeface="Arial" panose="020B0604020202020204" pitchFamily="34" charset="0"/>
                        </a:rPr>
                        <a:t>18.0</a:t>
                      </a:r>
                    </a:p>
                  </a:txBody>
                  <a:tcPr marT="0" marB="0" anchor="ctr"/>
                </a:tc>
                <a:extLst>
                  <a:ext uri="{0D108BD9-81ED-4DB2-BD59-A6C34878D82A}">
                    <a16:rowId xmlns:a16="http://schemas.microsoft.com/office/drawing/2014/main" val="445293473"/>
                  </a:ext>
                </a:extLst>
              </a:tr>
              <a:tr h="274320">
                <a:tc gridSpan="2">
                  <a:txBody>
                    <a:bodyPr/>
                    <a:lstStyle/>
                    <a:p>
                      <a:pPr lvl="0" algn="l"/>
                      <a:r>
                        <a:rPr lang="en-US" sz="1200" b="1">
                          <a:solidFill>
                            <a:schemeClr val="tx1"/>
                          </a:solidFill>
                          <a:latin typeface="Arial" panose="020B0604020202020204" pitchFamily="34" charset="0"/>
                          <a:cs typeface="Arial" panose="020B0604020202020204" pitchFamily="34" charset="0"/>
                        </a:rPr>
                        <a:t>Tumor Grade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a16="http://schemas.microsoft.com/office/drawing/2014/main" val="1340835003"/>
                  </a:ext>
                </a:extLst>
              </a:tr>
              <a:tr h="731520">
                <a:tc>
                  <a:txBody>
                    <a:bodyPr/>
                    <a:lstStyle/>
                    <a:p>
                      <a:pPr lvl="0" algn="l">
                        <a:buNone/>
                      </a:pPr>
                      <a:r>
                        <a:rPr lang="en-US" sz="1200" b="0">
                          <a:solidFill>
                            <a:schemeClr val="tx1"/>
                          </a:solidFill>
                          <a:latin typeface="Arial" panose="020B0604020202020204" pitchFamily="34" charset="0"/>
                          <a:cs typeface="Arial" panose="020B0604020202020204" pitchFamily="34" charset="0"/>
                        </a:rPr>
                        <a:t>1</a:t>
                      </a:r>
                    </a:p>
                    <a:p>
                      <a:pPr lvl="0" algn="l">
                        <a:buNone/>
                      </a:pPr>
                      <a:r>
                        <a:rPr lang="en-US" sz="1200" b="0">
                          <a:solidFill>
                            <a:schemeClr val="tx1"/>
                          </a:solidFill>
                          <a:latin typeface="Arial" panose="020B0604020202020204" pitchFamily="34" charset="0"/>
                          <a:cs typeface="Arial" panose="020B0604020202020204" pitchFamily="34" charset="0"/>
                        </a:rPr>
                        <a:t>2</a:t>
                      </a:r>
                    </a:p>
                    <a:p>
                      <a:pPr lvl="0" algn="l">
                        <a:buNone/>
                      </a:pPr>
                      <a:r>
                        <a:rPr lang="en-US" sz="1200" b="0">
                          <a:solidFill>
                            <a:schemeClr val="tx1"/>
                          </a:solidFill>
                          <a:latin typeface="Arial" panose="020B0604020202020204" pitchFamily="34" charset="0"/>
                          <a:cs typeface="Arial" panose="020B0604020202020204" pitchFamily="34" charset="0"/>
                        </a:rPr>
                        <a:t>3</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24.4</a:t>
                      </a:r>
                    </a:p>
                    <a:p>
                      <a:pPr lvl="0" algn="ctr">
                        <a:buNone/>
                      </a:pPr>
                      <a:r>
                        <a:rPr lang="en-US" sz="1200">
                          <a:solidFill>
                            <a:schemeClr val="tx1"/>
                          </a:solidFill>
                          <a:latin typeface="Arial" panose="020B0604020202020204" pitchFamily="34" charset="0"/>
                          <a:cs typeface="Arial" panose="020B0604020202020204" pitchFamily="34" charset="0"/>
                        </a:rPr>
                        <a:t>61.8</a:t>
                      </a:r>
                    </a:p>
                    <a:p>
                      <a:pPr lvl="0" algn="ctr"/>
                      <a:r>
                        <a:rPr lang="en-US" sz="1200">
                          <a:solidFill>
                            <a:schemeClr val="tx1"/>
                          </a:solidFill>
                          <a:latin typeface="Arial" panose="020B0604020202020204" pitchFamily="34" charset="0"/>
                          <a:cs typeface="Arial" panose="020B0604020202020204" pitchFamily="34" charset="0"/>
                        </a:rPr>
                        <a:t>13.8</a:t>
                      </a:r>
                    </a:p>
                  </a:txBody>
                  <a:tcPr marT="0" marB="0" anchor="ctr"/>
                </a:tc>
                <a:extLst>
                  <a:ext uri="{0D108BD9-81ED-4DB2-BD59-A6C34878D82A}">
                    <a16:rowId xmlns:a16="http://schemas.microsoft.com/office/drawing/2014/main" val="1960127878"/>
                  </a:ext>
                </a:extLst>
              </a:tr>
              <a:tr h="274320">
                <a:tc gridSpan="2">
                  <a:txBody>
                    <a:bodyPr/>
                    <a:lstStyle/>
                    <a:p>
                      <a:pPr lvl="0" algn="l">
                        <a:buNone/>
                      </a:pPr>
                      <a:r>
                        <a:rPr lang="en-US" sz="1200" b="1">
                          <a:solidFill>
                            <a:schemeClr val="tx1"/>
                          </a:solidFill>
                          <a:latin typeface="Arial" panose="020B0604020202020204" pitchFamily="34" charset="0"/>
                          <a:cs typeface="Arial" panose="020B0604020202020204" pitchFamily="34" charset="0"/>
                        </a:rPr>
                        <a:t>HER2 Status (%)</a:t>
                      </a:r>
                    </a:p>
                  </a:txBody>
                  <a:tcPr marL="182880" marT="0" marB="0" anchor="ctr"/>
                </a:tc>
                <a:tc hMerge="1">
                  <a:txBody>
                    <a:bodyPr/>
                    <a:lstStyle/>
                    <a:p>
                      <a:pPr lvl="0" algn="ct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467396601"/>
                  </a:ext>
                </a:extLst>
              </a:tr>
              <a:tr h="548640">
                <a:tc>
                  <a:txBody>
                    <a:bodyPr/>
                    <a:lstStyle/>
                    <a:p>
                      <a:pPr lvl="0" algn="l">
                        <a:buNone/>
                      </a:pPr>
                      <a:r>
                        <a:rPr lang="en-US" sz="1200" b="0">
                          <a:solidFill>
                            <a:schemeClr val="tx1"/>
                          </a:solidFill>
                          <a:latin typeface="Arial" panose="020B0604020202020204" pitchFamily="34" charset="0"/>
                          <a:cs typeface="Arial" panose="020B0604020202020204" pitchFamily="34" charset="0"/>
                        </a:rPr>
                        <a:t>HER2-</a:t>
                      </a:r>
                    </a:p>
                    <a:p>
                      <a:pPr lvl="0" algn="l">
                        <a:buNone/>
                      </a:pPr>
                      <a:r>
                        <a:rPr lang="en-US" sz="1200" b="0">
                          <a:solidFill>
                            <a:schemeClr val="tx1"/>
                          </a:solidFill>
                          <a:latin typeface="Arial" panose="020B0604020202020204" pitchFamily="34" charset="0"/>
                          <a:cs typeface="Arial" panose="020B0604020202020204" pitchFamily="34" charset="0"/>
                        </a:rPr>
                        <a:t>HER2+</a:t>
                      </a:r>
                    </a:p>
                  </a:txBody>
                  <a:tcPr marL="182880" marT="0" marB="0" anchor="ctr"/>
                </a:tc>
                <a:tc>
                  <a:txBody>
                    <a:bodyPr/>
                    <a:lstStyle/>
                    <a:p>
                      <a:pPr lvl="0" algn="ctr"/>
                      <a:r>
                        <a:rPr lang="en-US" sz="1200">
                          <a:solidFill>
                            <a:schemeClr val="tx1"/>
                          </a:solidFill>
                          <a:latin typeface="Arial" panose="020B0604020202020204" pitchFamily="34" charset="0"/>
                          <a:cs typeface="Arial" panose="020B0604020202020204" pitchFamily="34" charset="0"/>
                        </a:rPr>
                        <a:t>90.8</a:t>
                      </a:r>
                    </a:p>
                    <a:p>
                      <a:pPr lvl="0" algn="ctr"/>
                      <a:r>
                        <a:rPr lang="en-US" sz="1200">
                          <a:solidFill>
                            <a:schemeClr val="tx1"/>
                          </a:solidFill>
                          <a:latin typeface="Arial" panose="020B0604020202020204" pitchFamily="34" charset="0"/>
                          <a:cs typeface="Arial" panose="020B0604020202020204" pitchFamily="34" charset="0"/>
                        </a:rPr>
                        <a:t>9.2</a:t>
                      </a:r>
                    </a:p>
                  </a:txBody>
                  <a:tcPr marT="0" marB="0" anchor="ctr"/>
                </a:tc>
                <a:extLst>
                  <a:ext uri="{0D108BD9-81ED-4DB2-BD59-A6C34878D82A}">
                    <a16:rowId xmlns:a16="http://schemas.microsoft.com/office/drawing/2014/main" val="1191173382"/>
                  </a:ext>
                </a:extLst>
              </a:tr>
              <a:tr h="27432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Disease Recurrence (%)</a:t>
                      </a:r>
                    </a:p>
                  </a:txBody>
                  <a:tcPr marL="182880" marT="0" marB="0" anchor="ctr"/>
                </a:tc>
                <a:tc hMerge="1">
                  <a:txBody>
                    <a:bodyPr/>
                    <a:lstStyle/>
                    <a:p>
                      <a:pPr lvl="0" algn="ct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a16="http://schemas.microsoft.com/office/drawing/2014/main" val="413171047"/>
                  </a:ext>
                </a:extLst>
              </a:tr>
              <a:tr h="457200">
                <a:tc>
                  <a:txBody>
                    <a:bodyPr/>
                    <a:lstStyle/>
                    <a:p>
                      <a:pPr lvl="0" algn="l">
                        <a:buNone/>
                      </a:pPr>
                      <a:r>
                        <a:rPr lang="en-US" sz="1200" b="0">
                          <a:solidFill>
                            <a:schemeClr val="tx1"/>
                          </a:solidFill>
                          <a:latin typeface="Arial" panose="020B0604020202020204" pitchFamily="34" charset="0"/>
                          <a:cs typeface="Arial" panose="020B0604020202020204" pitchFamily="34" charset="0"/>
                        </a:rPr>
                        <a:t>Locoregional</a:t>
                      </a:r>
                    </a:p>
                    <a:p>
                      <a:pPr lvl="0" algn="l">
                        <a:buNone/>
                      </a:pPr>
                      <a:r>
                        <a:rPr lang="en-US" sz="1200" b="0">
                          <a:solidFill>
                            <a:schemeClr val="tx1"/>
                          </a:solidFill>
                          <a:latin typeface="Arial" panose="020B0604020202020204" pitchFamily="34" charset="0"/>
                          <a:cs typeface="Arial" panose="020B0604020202020204" pitchFamily="34" charset="0"/>
                        </a:rPr>
                        <a:t>Distant</a:t>
                      </a:r>
                    </a:p>
                  </a:txBody>
                  <a:tcPr marL="182880" marT="0" marB="0" anchor="ctr"/>
                </a:tc>
                <a:tc>
                  <a:txBody>
                    <a:bodyPr/>
                    <a:lstStyle/>
                    <a:p>
                      <a:pPr lvl="0" algn="ctr"/>
                      <a:r>
                        <a:rPr lang="en-US" sz="1200" dirty="0">
                          <a:solidFill>
                            <a:schemeClr val="tx1"/>
                          </a:solidFill>
                          <a:latin typeface="Arial" panose="020B0604020202020204" pitchFamily="34" charset="0"/>
                          <a:cs typeface="Arial" panose="020B0604020202020204" pitchFamily="34" charset="0"/>
                        </a:rPr>
                        <a:t>11.0</a:t>
                      </a:r>
                    </a:p>
                    <a:p>
                      <a:pPr lvl="0" algn="ctr"/>
                      <a:r>
                        <a:rPr lang="en-US" sz="1200" dirty="0">
                          <a:solidFill>
                            <a:schemeClr val="tx1"/>
                          </a:solidFill>
                          <a:latin typeface="Arial" panose="020B0604020202020204" pitchFamily="34" charset="0"/>
                          <a:cs typeface="Arial" panose="020B0604020202020204" pitchFamily="34" charset="0"/>
                        </a:rPr>
                        <a:t>19.8</a:t>
                      </a:r>
                    </a:p>
                  </a:txBody>
                  <a:tcPr marT="0" marB="0" anchor="ctr"/>
                </a:tc>
                <a:extLst>
                  <a:ext uri="{0D108BD9-81ED-4DB2-BD59-A6C34878D82A}">
                    <a16:rowId xmlns:a16="http://schemas.microsoft.com/office/drawing/2014/main" val="3986552014"/>
                  </a:ext>
                </a:extLst>
              </a:tr>
            </a:tbl>
          </a:graphicData>
        </a:graphic>
      </p:graphicFrame>
      <p:grpSp>
        <p:nvGrpSpPr>
          <p:cNvPr id="33" name="Group 32">
            <a:extLst>
              <a:ext uri="{FF2B5EF4-FFF2-40B4-BE49-F238E27FC236}">
                <a16:creationId xmlns:a16="http://schemas.microsoft.com/office/drawing/2014/main" id="{029B245F-DE59-2360-0E5E-2012399FCDE4}"/>
              </a:ext>
            </a:extLst>
          </p:cNvPr>
          <p:cNvGrpSpPr/>
          <p:nvPr/>
        </p:nvGrpSpPr>
        <p:grpSpPr>
          <a:xfrm>
            <a:off x="3033660" y="1986435"/>
            <a:ext cx="919162" cy="439320"/>
            <a:chOff x="2840200" y="2400839"/>
            <a:chExt cx="919162" cy="439320"/>
          </a:xfrm>
        </p:grpSpPr>
        <p:grpSp>
          <p:nvGrpSpPr>
            <p:cNvPr id="9" name="Group 133">
              <a:extLst>
                <a:ext uri="{FF2B5EF4-FFF2-40B4-BE49-F238E27FC236}">
                  <a16:creationId xmlns:a16="http://schemas.microsoft.com/office/drawing/2014/main" id="{11F8B5B7-E80D-F932-6F91-9F6DCC4B1D78}"/>
                </a:ext>
              </a:extLst>
            </p:cNvPr>
            <p:cNvGrpSpPr>
              <a:grpSpLocks/>
            </p:cNvGrpSpPr>
            <p:nvPr/>
          </p:nvGrpSpPr>
          <p:grpSpPr bwMode="auto">
            <a:xfrm>
              <a:off x="2840200" y="2687758"/>
              <a:ext cx="919162" cy="152401"/>
              <a:chOff x="2363879" y="2684385"/>
              <a:chExt cx="918817" cy="225207"/>
            </a:xfrm>
          </p:grpSpPr>
          <p:sp>
            <p:nvSpPr>
              <p:cNvPr id="10" name="TextBox 136">
                <a:extLst>
                  <a:ext uri="{FF2B5EF4-FFF2-40B4-BE49-F238E27FC236}">
                    <a16:creationId xmlns:a16="http://schemas.microsoft.com/office/drawing/2014/main" id="{C5A91C95-61D1-8CA8-4EF2-408224A6B72A}"/>
                  </a:ext>
                </a:extLst>
              </p:cNvPr>
              <p:cNvSpPr txBox="1"/>
              <p:nvPr/>
            </p:nvSpPr>
            <p:spPr>
              <a:xfrm>
                <a:off x="2424181" y="2743065"/>
                <a:ext cx="774409" cy="166527"/>
              </a:xfrm>
              <a:prstGeom prst="rect">
                <a:avLst/>
              </a:prstGeom>
              <a:noFill/>
              <a:ln cap="flat">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600" b="1" i="0" u="none" strike="noStrike" kern="0" cap="none" spc="0" normalizeH="0" baseline="0" noProof="0">
                  <a:ln>
                    <a:noFill/>
                  </a:ln>
                  <a:solidFill>
                    <a:srgbClr val="646464"/>
                  </a:solidFill>
                  <a:effectLst/>
                  <a:uLnTx/>
                  <a:uFillTx/>
                  <a:latin typeface="Arial" pitchFamily="34"/>
                  <a:ea typeface="Roboto" pitchFamily="2"/>
                  <a:cs typeface="Arial" pitchFamily="34"/>
                </a:endParaRPr>
              </a:p>
            </p:txBody>
          </p:sp>
          <p:cxnSp>
            <p:nvCxnSpPr>
              <p:cNvPr id="11" name="Straight Arrow Connector 137">
                <a:extLst>
                  <a:ext uri="{FF2B5EF4-FFF2-40B4-BE49-F238E27FC236}">
                    <a16:creationId xmlns:a16="http://schemas.microsoft.com/office/drawing/2014/main" id="{E64C2866-B229-5DB7-8F52-9DCA0759748A}"/>
                  </a:ext>
                </a:extLst>
              </p:cNvPr>
              <p:cNvCxnSpPr>
                <a:cxnSpLocks noChangeShapeType="1"/>
              </p:cNvCxnSpPr>
              <p:nvPr/>
            </p:nvCxnSpPr>
            <p:spPr bwMode="auto">
              <a:xfrm>
                <a:off x="2363879" y="2684385"/>
                <a:ext cx="918817" cy="0"/>
              </a:xfrm>
              <a:prstGeom prst="straightConnector1">
                <a:avLst/>
              </a:prstGeom>
              <a:noFill/>
              <a:ln w="22225" cap="rnd">
                <a:solidFill>
                  <a:schemeClr val="tx1">
                    <a:lumMod val="50000"/>
                    <a:lumOff val="50000"/>
                  </a:schemeClr>
                </a:solidFill>
                <a:round/>
                <a:headEnd/>
                <a:tailEnd type="arrow" w="med" len="med"/>
              </a:ln>
              <a:extLst>
                <a:ext uri="{909E8E84-426E-40DD-AFC4-6F175D3DCCD1}">
                  <a14:hiddenFill xmlns:a14="http://schemas.microsoft.com/office/drawing/2010/main">
                    <a:noFill/>
                  </a14:hiddenFill>
                </a:ext>
              </a:extLst>
            </p:spPr>
          </p:cxnSp>
        </p:grpSp>
        <p:sp>
          <p:nvSpPr>
            <p:cNvPr id="12" name="Rectangle 143">
              <a:extLst>
                <a:ext uri="{FF2B5EF4-FFF2-40B4-BE49-F238E27FC236}">
                  <a16:creationId xmlns:a16="http://schemas.microsoft.com/office/drawing/2014/main" id="{3EDEEF02-F470-3F72-E190-202252501A6B}"/>
                </a:ext>
              </a:extLst>
            </p:cNvPr>
            <p:cNvSpPr/>
            <p:nvPr/>
          </p:nvSpPr>
          <p:spPr>
            <a:xfrm>
              <a:off x="2840200" y="2400839"/>
              <a:ext cx="919162" cy="152400"/>
            </a:xfrm>
            <a:prstGeom prst="rect">
              <a:avLst/>
            </a:prstGeom>
            <a:noFill/>
            <a:ln w="12701" cap="flat">
              <a:solidFill>
                <a:srgbClr val="D2D2D2"/>
              </a:solidFill>
              <a:custDash>
                <a:ds d="300000" sp="300000"/>
              </a:custDash>
              <a:miter/>
            </a:ln>
          </p:spPr>
          <p:txBody>
            <a:bodyPr wrap="none" anchor="ct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0" cap="none" spc="0" normalizeH="0" baseline="0" noProof="0">
                  <a:ln>
                    <a:noFill/>
                  </a:ln>
                  <a:solidFill>
                    <a:srgbClr val="646464"/>
                  </a:solidFill>
                  <a:effectLst/>
                  <a:uLnTx/>
                  <a:uFillTx/>
                  <a:latin typeface="Arial" pitchFamily="34"/>
                  <a:ea typeface="Roboto" pitchFamily="2"/>
                  <a:cs typeface="Arial" pitchFamily="34"/>
                </a:rPr>
                <a:t>No therapy</a:t>
              </a:r>
            </a:p>
          </p:txBody>
        </p:sp>
      </p:grpSp>
      <p:sp>
        <p:nvSpPr>
          <p:cNvPr id="24" name="TextBox 23">
            <a:extLst>
              <a:ext uri="{FF2B5EF4-FFF2-40B4-BE49-F238E27FC236}">
                <a16:creationId xmlns:a16="http://schemas.microsoft.com/office/drawing/2014/main" id="{620504FB-8048-C390-9C18-92F0B2272D86}"/>
              </a:ext>
            </a:extLst>
          </p:cNvPr>
          <p:cNvSpPr txBox="1"/>
          <p:nvPr/>
        </p:nvSpPr>
        <p:spPr>
          <a:xfrm>
            <a:off x="623558" y="6492875"/>
            <a:ext cx="6094268" cy="200055"/>
          </a:xfrm>
          <a:prstGeom prst="rect">
            <a:avLst/>
          </a:prstGeom>
          <a:noFill/>
        </p:spPr>
        <p:txBody>
          <a:bodyPr wrap="square" lIns="91440" tIns="45720" rIns="91440" bIns="45720" anchor="t">
            <a:spAutoFit/>
          </a:bodyPr>
          <a:lstStyle/>
          <a:p>
            <a:r>
              <a:rPr kumimoji="0" lang="en-US" sz="700" b="0" i="0" u="none" strike="noStrike" kern="0" cap="none" spc="0" normalizeH="0" baseline="0" noProof="0" dirty="0">
                <a:ln>
                  <a:noFill/>
                </a:ln>
                <a:solidFill>
                  <a:schemeClr val="bg1">
                    <a:lumMod val="65000"/>
                  </a:schemeClr>
                </a:solidFill>
                <a:effectLst/>
                <a:uLnTx/>
                <a:uFillTx/>
                <a:latin typeface="Arial"/>
                <a:cs typeface="Arial"/>
              </a:rPr>
              <a:t>Jilderda MF, et al. Clin Cancer Res. 2025;3;31(11):2222-2229. </a:t>
            </a:r>
            <a:endParaRPr lang="en-US" sz="1600" dirty="0">
              <a:solidFill>
                <a:schemeClr val="bg1">
                  <a:lumMod val="65000"/>
                </a:schemeClr>
              </a:solidFill>
              <a:latin typeface="Arial"/>
              <a:cs typeface="Arial"/>
            </a:endParaRPr>
          </a:p>
        </p:txBody>
      </p:sp>
      <p:grpSp>
        <p:nvGrpSpPr>
          <p:cNvPr id="42" name="Group 41">
            <a:extLst>
              <a:ext uri="{FF2B5EF4-FFF2-40B4-BE49-F238E27FC236}">
                <a16:creationId xmlns:a16="http://schemas.microsoft.com/office/drawing/2014/main" id="{E30D0E67-F241-F526-4EED-7C29A9307C62}"/>
              </a:ext>
            </a:extLst>
          </p:cNvPr>
          <p:cNvGrpSpPr/>
          <p:nvPr/>
        </p:nvGrpSpPr>
        <p:grpSpPr>
          <a:xfrm>
            <a:off x="5380892" y="1870068"/>
            <a:ext cx="6308457" cy="3182071"/>
            <a:chOff x="5380892" y="1870068"/>
            <a:chExt cx="6308457" cy="3182071"/>
          </a:xfrm>
        </p:grpSpPr>
        <p:grpSp>
          <p:nvGrpSpPr>
            <p:cNvPr id="32" name="Group 31">
              <a:extLst>
                <a:ext uri="{FF2B5EF4-FFF2-40B4-BE49-F238E27FC236}">
                  <a16:creationId xmlns:a16="http://schemas.microsoft.com/office/drawing/2014/main" id="{CBB5051F-B063-6871-2283-70D04086A0CB}"/>
                </a:ext>
              </a:extLst>
            </p:cNvPr>
            <p:cNvGrpSpPr/>
            <p:nvPr/>
          </p:nvGrpSpPr>
          <p:grpSpPr>
            <a:xfrm>
              <a:off x="5380892" y="1870068"/>
              <a:ext cx="4375370" cy="3182071"/>
              <a:chOff x="5231474" y="2063652"/>
              <a:chExt cx="4375370" cy="3182071"/>
            </a:xfrm>
          </p:grpSpPr>
          <p:grpSp>
            <p:nvGrpSpPr>
              <p:cNvPr id="16" name="Group 14">
                <a:extLst>
                  <a:ext uri="{FF2B5EF4-FFF2-40B4-BE49-F238E27FC236}">
                    <a16:creationId xmlns:a16="http://schemas.microsoft.com/office/drawing/2014/main" id="{8A638215-7399-CA86-26EA-4F4A42A2ABD6}"/>
                  </a:ext>
                </a:extLst>
              </p:cNvPr>
              <p:cNvGrpSpPr>
                <a:grpSpLocks/>
              </p:cNvGrpSpPr>
              <p:nvPr/>
            </p:nvGrpSpPr>
            <p:grpSpPr bwMode="auto">
              <a:xfrm>
                <a:off x="5231474" y="2094891"/>
                <a:ext cx="3753327" cy="3143133"/>
                <a:chOff x="822621" y="2245025"/>
                <a:chExt cx="3513645" cy="2887712"/>
              </a:xfrm>
            </p:grpSpPr>
            <p:pic>
              <p:nvPicPr>
                <p:cNvPr id="17" name="Picture 12">
                  <a:extLst>
                    <a:ext uri="{FF2B5EF4-FFF2-40B4-BE49-F238E27FC236}">
                      <a16:creationId xmlns:a16="http://schemas.microsoft.com/office/drawing/2014/main" id="{6DEB0A19-338A-E565-B5E9-EDA037063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366" y="2245025"/>
                  <a:ext cx="3339900" cy="280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a:extLst>
                    <a:ext uri="{FF2B5EF4-FFF2-40B4-BE49-F238E27FC236}">
                      <a16:creationId xmlns:a16="http://schemas.microsoft.com/office/drawing/2014/main" id="{40D15DBA-6C95-96C4-2B24-2F1E8D0FBB66}"/>
                    </a:ext>
                  </a:extLst>
                </p:cNvPr>
                <p:cNvSpPr>
                  <a:spLocks noChangeArrowheads="1"/>
                </p:cNvSpPr>
                <p:nvPr/>
              </p:nvSpPr>
              <p:spPr bwMode="auto">
                <a:xfrm>
                  <a:off x="822621" y="4843357"/>
                  <a:ext cx="694962" cy="289380"/>
                </a:xfrm>
                <a:prstGeom prst="rect">
                  <a:avLst/>
                </a:prstGeom>
                <a:solidFill>
                  <a:srgbClr val="FFFFFF"/>
                </a:solidFill>
                <a:ln w="19046">
                  <a:solidFill>
                    <a:srgbClr val="FFFFFF"/>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highlight>
                      <a:srgbClr val="FFFF00"/>
                    </a:highlight>
                    <a:uLnTx/>
                    <a:uFillTx/>
                    <a:latin typeface="Arial" panose="020B0604020202020204" pitchFamily="34" charset="0"/>
                    <a:ea typeface="+mn-ea"/>
                    <a:cs typeface="+mn-cs"/>
                  </a:endParaRPr>
                </a:p>
              </p:txBody>
            </p:sp>
          </p:grpSp>
          <p:sp>
            <p:nvSpPr>
              <p:cNvPr id="21" name="Arrow: Left 20">
                <a:extLst>
                  <a:ext uri="{FF2B5EF4-FFF2-40B4-BE49-F238E27FC236}">
                    <a16:creationId xmlns:a16="http://schemas.microsoft.com/office/drawing/2014/main" id="{DD8D9582-E98C-57CB-6BC5-6728210F4D78}"/>
                  </a:ext>
                </a:extLst>
              </p:cNvPr>
              <p:cNvSpPr/>
              <p:nvPr/>
            </p:nvSpPr>
            <p:spPr>
              <a:xfrm>
                <a:off x="8928046" y="4355774"/>
                <a:ext cx="484704" cy="367623"/>
              </a:xfrm>
              <a:prstGeom prst="leftArrow">
                <a:avLst>
                  <a:gd name="adj1" fmla="val 59307"/>
                  <a:gd name="adj2" fmla="val 63961"/>
                </a:avLst>
              </a:prstGeom>
              <a:gradFill flip="none" rotWithShape="1">
                <a:gsLst>
                  <a:gs pos="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B55FEA9-DB1B-5C87-41A9-4A984C076E92}"/>
                  </a:ext>
                </a:extLst>
              </p:cNvPr>
              <p:cNvSpPr/>
              <p:nvPr/>
            </p:nvSpPr>
            <p:spPr>
              <a:xfrm>
                <a:off x="5231474" y="2063652"/>
                <a:ext cx="4375370" cy="3182071"/>
              </a:xfrm>
              <a:prstGeom prst="roundRect">
                <a:avLst>
                  <a:gd name="adj" fmla="val 8634"/>
                </a:avLst>
              </a:prstGeom>
              <a:no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5">
              <a:extLst>
                <a:ext uri="{FF2B5EF4-FFF2-40B4-BE49-F238E27FC236}">
                  <a16:creationId xmlns:a16="http://schemas.microsoft.com/office/drawing/2014/main" id="{CE4084F6-13A4-A1B1-2CC3-FDE179A5E4AF}"/>
                </a:ext>
              </a:extLst>
            </p:cNvPr>
            <p:cNvSpPr txBox="1">
              <a:spLocks noChangeArrowheads="1"/>
            </p:cNvSpPr>
            <p:nvPr/>
          </p:nvSpPr>
          <p:spPr bwMode="auto">
            <a:xfrm>
              <a:off x="9897062" y="3940005"/>
              <a:ext cx="1792287" cy="86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400"/>
                </a:spcAft>
              </a:pPr>
              <a:r>
                <a:rPr lang="en-US" altLang="en-US" sz="1600" b="1">
                  <a:solidFill>
                    <a:schemeClr val="tx2"/>
                  </a:solidFill>
                  <a:latin typeface="Arial" panose="020B0604020202020204" pitchFamily="34" charset="0"/>
                </a:rPr>
                <a:t>2.3% </a:t>
              </a:r>
              <a:r>
                <a:rPr lang="en-US" altLang="en-US" sz="1600">
                  <a:latin typeface="Arial" panose="020B0604020202020204" pitchFamily="34" charset="0"/>
                </a:rPr>
                <a:t>10-year distant recurrence</a:t>
              </a:r>
            </a:p>
            <a:p>
              <a:pPr eaLnBrk="1" hangingPunct="1">
                <a:spcAft>
                  <a:spcPts val="600"/>
                </a:spcAft>
              </a:pPr>
              <a:r>
                <a:rPr lang="en-US" altLang="en-US" sz="1600" b="1">
                  <a:solidFill>
                    <a:schemeClr val="tx2"/>
                  </a:solidFill>
                  <a:latin typeface="Arial" panose="020B0604020202020204" pitchFamily="34" charset="0"/>
                </a:rPr>
                <a:t>17.3% </a:t>
              </a:r>
              <a:r>
                <a:rPr lang="en-US" altLang="en-US" sz="1600">
                  <a:latin typeface="Arial" panose="020B0604020202020204" pitchFamily="34" charset="0"/>
                </a:rPr>
                <a:t>of patients</a:t>
              </a:r>
            </a:p>
          </p:txBody>
        </p:sp>
      </p:grpSp>
      <p:sp>
        <p:nvSpPr>
          <p:cNvPr id="41" name="Rectangle: Diagonal Corners Rounded 23">
            <a:extLst>
              <a:ext uri="{FF2B5EF4-FFF2-40B4-BE49-F238E27FC236}">
                <a16:creationId xmlns:a16="http://schemas.microsoft.com/office/drawing/2014/main" id="{97E1C93F-F0EB-8400-AA87-0C34007BC2D2}"/>
              </a:ext>
            </a:extLst>
          </p:cNvPr>
          <p:cNvSpPr>
            <a:spLocks/>
          </p:cNvSpPr>
          <p:nvPr/>
        </p:nvSpPr>
        <p:spPr bwMode="auto">
          <a:xfrm>
            <a:off x="5380893" y="5298576"/>
            <a:ext cx="6165762" cy="860595"/>
          </a:xfrm>
          <a:prstGeom prst="roundRect">
            <a:avLst>
              <a:gd name="adj" fmla="val 23311"/>
            </a:avLst>
          </a:prstGeom>
          <a:noFill/>
          <a:ln w="9525">
            <a:noFill/>
            <a:miter lim="800000"/>
            <a:headEnd/>
            <a:tailEnd/>
          </a:ln>
          <a:effectLst/>
        </p:spPr>
        <p:txBody>
          <a:bodyPr lIns="182880" tIns="0" rIns="182880" bIns="0" anchor="ctr" anchorCtr="0"/>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lvl="0" algn="ctr" eaLnBrk="1" hangingPunct="1">
              <a:buSzPct val="100000"/>
              <a:defRPr/>
            </a:pPr>
            <a:r>
              <a:rPr lang="en-US" altLang="en-US" b="1" dirty="0">
                <a:latin typeface="Arial"/>
                <a:cs typeface="Arial"/>
              </a:rPr>
              <a:t>17.3% </a:t>
            </a:r>
            <a:r>
              <a:rPr lang="en-US" altLang="en-US" dirty="0">
                <a:latin typeface="Arial"/>
                <a:cs typeface="Arial"/>
              </a:rPr>
              <a:t>of postmenopausal patients classified as Minimal Risk with </a:t>
            </a:r>
            <a:r>
              <a:rPr lang="en-US" altLang="en-US" b="1" dirty="0">
                <a:latin typeface="Arial"/>
                <a:cs typeface="Arial"/>
              </a:rPr>
              <a:t>2.3%</a:t>
            </a:r>
            <a:r>
              <a:rPr lang="en-US" altLang="en-US" dirty="0">
                <a:latin typeface="Arial"/>
                <a:cs typeface="Arial"/>
              </a:rPr>
              <a:t> risk of 10-year distant recurrence</a:t>
            </a:r>
          </a:p>
        </p:txBody>
      </p:sp>
    </p:spTree>
    <p:extLst>
      <p:ext uri="{BB962C8B-B14F-4D97-AF65-F5344CB8AC3E}">
        <p14:creationId xmlns:p14="http://schemas.microsoft.com/office/powerpoint/2010/main" val="45612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3" y="420488"/>
            <a:ext cx="11342915" cy="424732"/>
          </a:xfrm>
        </p:spPr>
        <p:txBody>
          <a:bodyPr/>
          <a:lstStyle/>
          <a:p>
            <a:r>
              <a:rPr lang="en-US" sz="2400" b="1" dirty="0">
                <a:latin typeface="Arial" panose="020B0604020202020204" pitchFamily="34" charset="0"/>
                <a:cs typeface="Arial" panose="020B0604020202020204" pitchFamily="34" charset="0"/>
              </a:rPr>
              <a:t>Persistent Risk of Late Recurrence: A Hallmark in HR+ Breast Cancer</a:t>
            </a:r>
          </a:p>
        </p:txBody>
      </p:sp>
      <p:sp>
        <p:nvSpPr>
          <p:cNvPr id="3" name="Content Placeholder 2"/>
          <p:cNvSpPr>
            <a:spLocks noGrp="1"/>
          </p:cNvSpPr>
          <p:nvPr>
            <p:ph idx="1"/>
          </p:nvPr>
        </p:nvSpPr>
        <p:spPr>
          <a:xfrm>
            <a:off x="600073" y="2988110"/>
            <a:ext cx="4963887" cy="881780"/>
          </a:xfrm>
        </p:spPr>
        <p:txBody>
          <a:bodyPr/>
          <a:lstStyle/>
          <a:p>
            <a:pPr marL="0" indent="0">
              <a:buNone/>
            </a:pPr>
            <a:r>
              <a:rPr lang="en-US" dirty="0">
                <a:solidFill>
                  <a:schemeClr val="tx1"/>
                </a:solidFill>
                <a:latin typeface="Arial" panose="020B0604020202020204" pitchFamily="34" charset="0"/>
                <a:ea typeface="Roboto" panose="02000000000000000000" pitchFamily="2" charset="0"/>
                <a:cs typeface="Arial" panose="020B0604020202020204" pitchFamily="34" charset="0"/>
              </a:rPr>
              <a:t>Early-stage (I/III) HR+ breast cancer patients have good overall prognosis, but </a:t>
            </a:r>
            <a:r>
              <a:rPr lang="en-US" b="1" dirty="0">
                <a:solidFill>
                  <a:schemeClr val="tx1"/>
                </a:solidFill>
                <a:latin typeface="Arial" panose="020B0604020202020204" pitchFamily="34" charset="0"/>
                <a:ea typeface="Roboto" panose="02000000000000000000" pitchFamily="2" charset="0"/>
                <a:cs typeface="Arial" panose="020B0604020202020204" pitchFamily="34" charset="0"/>
              </a:rPr>
              <a:t>&gt;50% of recurrences occur after 5 years</a:t>
            </a:r>
            <a:r>
              <a:rPr lang="en-US" b="1" baseline="30000" dirty="0">
                <a:solidFill>
                  <a:schemeClr val="tx1"/>
                </a:solidFill>
                <a:latin typeface="Arial" panose="020B0604020202020204" pitchFamily="34" charset="0"/>
                <a:ea typeface="Roboto" panose="02000000000000000000" pitchFamily="2" charset="0"/>
                <a:cs typeface="Arial" panose="020B0604020202020204" pitchFamily="34" charset="0"/>
              </a:rPr>
              <a:t>1-3</a:t>
            </a:r>
            <a:r>
              <a:rPr lang="en-US" b="1" dirty="0">
                <a:solidFill>
                  <a:schemeClr val="tx1"/>
                </a:solidFill>
                <a:latin typeface="Arial" panose="020B0604020202020204" pitchFamily="34" charset="0"/>
                <a:ea typeface="Roboto" panose="02000000000000000000" pitchFamily="2" charset="0"/>
                <a:cs typeface="Arial" panose="020B0604020202020204" pitchFamily="34" charset="0"/>
              </a:rPr>
              <a:t> </a:t>
            </a:r>
          </a:p>
        </p:txBody>
      </p:sp>
      <p:sp>
        <p:nvSpPr>
          <p:cNvPr id="6" name="TextBox 3"/>
          <p:cNvSpPr txBox="1">
            <a:spLocks noChangeArrowheads="1"/>
          </p:cNvSpPr>
          <p:nvPr/>
        </p:nvSpPr>
        <p:spPr bwMode="auto">
          <a:xfrm>
            <a:off x="438833" y="6511968"/>
            <a:ext cx="8339138" cy="275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Font typeface="Arial" pitchFamily="34" charset="0"/>
              <a:buChar char="•"/>
              <a:defRPr sz="2800">
                <a:solidFill>
                  <a:schemeClr val="tx1"/>
                </a:solidFill>
                <a:latin typeface="Helvetica Neue" pitchFamily="-65" charset="0"/>
                <a:ea typeface="ヒラギノ角ゴ Pro W3" pitchFamily="-65" charset="-128"/>
                <a:cs typeface="Helvetica Neue" pitchFamily="-65" charset="0"/>
              </a:defRPr>
            </a:lvl1pPr>
            <a:lvl2pPr marL="742950" indent="-285750" eaLnBrk="0" hangingPunct="0">
              <a:spcBef>
                <a:spcPct val="20000"/>
              </a:spcBef>
              <a:buFont typeface="Arial" pitchFamily="34" charset="0"/>
              <a:buChar char="–"/>
              <a:defRPr sz="2400">
                <a:solidFill>
                  <a:schemeClr val="tx1"/>
                </a:solidFill>
                <a:latin typeface="Helvetica Neue" pitchFamily="-65" charset="0"/>
                <a:ea typeface="ヒラギノ角ゴ Pro W3" pitchFamily="-65" charset="-128"/>
                <a:cs typeface="Helvetica Neue" pitchFamily="-65" charset="0"/>
              </a:defRPr>
            </a:lvl2pPr>
            <a:lvl3pPr marL="1143000" indent="-228600" eaLnBrk="0" hangingPunct="0">
              <a:spcBef>
                <a:spcPct val="20000"/>
              </a:spcBef>
              <a:buFont typeface="Arial" pitchFamily="34" charset="0"/>
              <a:buChar char="•"/>
              <a:defRPr sz="2000">
                <a:solidFill>
                  <a:schemeClr val="tx1"/>
                </a:solidFill>
                <a:latin typeface="Helvetica Neue" pitchFamily="-65" charset="0"/>
                <a:ea typeface="ヒラギノ角ゴ Pro W3" pitchFamily="-65" charset="-128"/>
                <a:cs typeface="Helvetica Neue" pitchFamily="-65" charset="0"/>
              </a:defRPr>
            </a:lvl3pPr>
            <a:lvl4pPr marL="1600200" indent="-228600" eaLnBrk="0" hangingPunct="0">
              <a:spcBef>
                <a:spcPct val="20000"/>
              </a:spcBef>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4pPr>
            <a:lvl5pPr marL="2057400" indent="-228600" eaLnBrk="0" hangingPunct="0">
              <a:spcBef>
                <a:spcPct val="20000"/>
              </a:spcBef>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Helvetica Neue" pitchFamily="-65" charset="0"/>
                <a:ea typeface="ヒラギノ角ゴ Pro W3" pitchFamily="-65" charset="-128"/>
                <a:cs typeface="Helvetica Neue" pitchFamily="-65" charset="0"/>
              </a:defRPr>
            </a:lvl9pPr>
          </a:lstStyle>
          <a:p>
            <a:pPr>
              <a:lnSpc>
                <a:spcPct val="85000"/>
              </a:lnSpc>
              <a:spcBef>
                <a:spcPct val="0"/>
              </a:spcBef>
              <a:buNone/>
            </a:pPr>
            <a:r>
              <a:rPr lang="fr-FR" altLang="en-US" sz="700" dirty="0">
                <a:solidFill>
                  <a:schemeClr val="bg1">
                    <a:lumMod val="65000"/>
                  </a:schemeClr>
                </a:solidFill>
                <a:latin typeface="Arial"/>
                <a:ea typeface="ヒラギノ角ゴ Pro W3"/>
                <a:cs typeface="Arial"/>
              </a:rPr>
              <a:t>1. EBCTCG. Lancet 2005;365:1687-1671. 2. </a:t>
            </a:r>
            <a:r>
              <a:rPr lang="fr-FR" altLang="en-US" sz="700" dirty="0" err="1">
                <a:solidFill>
                  <a:schemeClr val="bg1">
                    <a:lumMod val="65000"/>
                  </a:schemeClr>
                </a:solidFill>
                <a:latin typeface="Arial"/>
                <a:ea typeface="ヒラギノ角ゴ Pro W3"/>
                <a:cs typeface="Arial"/>
              </a:rPr>
              <a:t>Saphner</a:t>
            </a:r>
            <a:r>
              <a:rPr lang="fr-FR" altLang="en-US" sz="700" dirty="0">
                <a:solidFill>
                  <a:schemeClr val="bg1">
                    <a:lumMod val="65000"/>
                  </a:schemeClr>
                </a:solidFill>
                <a:latin typeface="Arial"/>
                <a:ea typeface="ヒラギノ角ゴ Pro W3"/>
                <a:cs typeface="Arial"/>
              </a:rPr>
              <a:t> T, et al. J Clin </a:t>
            </a:r>
            <a:r>
              <a:rPr lang="fr-FR" altLang="en-US" sz="700" dirty="0" err="1">
                <a:solidFill>
                  <a:schemeClr val="bg1">
                    <a:lumMod val="65000"/>
                  </a:schemeClr>
                </a:solidFill>
                <a:latin typeface="Arial"/>
                <a:ea typeface="ヒラギノ角ゴ Pro W3"/>
                <a:cs typeface="Arial"/>
              </a:rPr>
              <a:t>Oncol</a:t>
            </a:r>
            <a:r>
              <a:rPr lang="fr-FR" altLang="en-US" sz="700" dirty="0">
                <a:solidFill>
                  <a:schemeClr val="bg1">
                    <a:lumMod val="65000"/>
                  </a:schemeClr>
                </a:solidFill>
                <a:latin typeface="Arial"/>
                <a:ea typeface="ヒラギノ角ゴ Pro W3"/>
                <a:cs typeface="Arial"/>
              </a:rPr>
              <a:t>. 1996;14(10):2738-2746. 3. </a:t>
            </a:r>
            <a:r>
              <a:rPr lang="en-US" sz="700" dirty="0">
                <a:solidFill>
                  <a:schemeClr val="bg1">
                    <a:lumMod val="65000"/>
                  </a:schemeClr>
                </a:solidFill>
              </a:rPr>
              <a:t>Pan H, et al. N Engl J Med. 2017;377:1836-1846</a:t>
            </a:r>
            <a:r>
              <a:rPr lang="en-US" sz="800" dirty="0">
                <a:solidFill>
                  <a:schemeClr val="bg1">
                    <a:lumMod val="65000"/>
                  </a:schemeClr>
                </a:solidFill>
              </a:rPr>
              <a:t>. </a:t>
            </a:r>
          </a:p>
          <a:p>
            <a:pPr algn="l">
              <a:lnSpc>
                <a:spcPct val="85000"/>
              </a:lnSpc>
              <a:spcBef>
                <a:spcPct val="0"/>
              </a:spcBef>
              <a:buFontTx/>
              <a:buNone/>
            </a:pPr>
            <a:r>
              <a:rPr lang="fr-FR" altLang="en-US" sz="600" dirty="0">
                <a:solidFill>
                  <a:schemeClr val="bg1">
                    <a:lumMod val="65000"/>
                  </a:schemeClr>
                </a:solidFill>
                <a:latin typeface="Arial"/>
                <a:ea typeface="ヒラギノ角ゴ Pro W3"/>
                <a:cs typeface="Arial"/>
              </a:rPr>
              <a:t> </a:t>
            </a:r>
            <a:endParaRPr lang="en-US" altLang="en-US" sz="600" dirty="0">
              <a:solidFill>
                <a:schemeClr val="bg1">
                  <a:lumMod val="65000"/>
                </a:schemeClr>
              </a:solidFill>
              <a:latin typeface="Arial"/>
              <a:ea typeface="ヒラギノ角ゴ Pro W3"/>
              <a:cs typeface="Arial"/>
            </a:endParaRPr>
          </a:p>
        </p:txBody>
      </p:sp>
      <p:pic>
        <p:nvPicPr>
          <p:cNvPr id="5" name="Picture 4"/>
          <p:cNvPicPr>
            <a:picLocks noChangeAspect="1"/>
          </p:cNvPicPr>
          <p:nvPr/>
        </p:nvPicPr>
        <p:blipFill>
          <a:blip r:embed="rId2"/>
          <a:stretch>
            <a:fillRect/>
          </a:stretch>
        </p:blipFill>
        <p:spPr>
          <a:xfrm>
            <a:off x="6096000" y="1328093"/>
            <a:ext cx="4389232" cy="4701002"/>
          </a:xfrm>
          <a:prstGeom prst="rect">
            <a:avLst/>
          </a:prstGeom>
          <a:noFill/>
          <a:ln>
            <a:solidFill>
              <a:srgbClr val="544C7A"/>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900803174"/>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B09C-195E-3562-DB31-050D47C9CA9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4AE289B-5CD9-D7F1-A580-340BE4ADC991}"/>
              </a:ext>
            </a:extLst>
          </p:cNvPr>
          <p:cNvSpPr>
            <a:spLocks noGrp="1"/>
          </p:cNvSpPr>
          <p:nvPr>
            <p:ph type="title"/>
          </p:nvPr>
        </p:nvSpPr>
        <p:spPr>
          <a:xfrm>
            <a:off x="838200" y="365125"/>
            <a:ext cx="8877300" cy="434975"/>
          </a:xfrm>
        </p:spPr>
        <p:txBody>
          <a:bodyPr vert="horz" lIns="0" tIns="0" rIns="0" bIns="0" rtlCol="0" anchor="ctr">
            <a:noAutofit/>
          </a:bodyPr>
          <a:lstStyle/>
          <a:p>
            <a:r>
              <a:rPr lang="en-US" sz="2400" dirty="0">
                <a:solidFill>
                  <a:schemeClr val="tx1"/>
                </a:solidFill>
                <a:latin typeface="Arial" panose="020B0604020202020204" pitchFamily="34" charset="0"/>
                <a:cs typeface="Arial" panose="020B0604020202020204" pitchFamily="34" charset="0"/>
              </a:rPr>
              <a:t>Stockholm Treated: Validation Set</a:t>
            </a:r>
          </a:p>
        </p:txBody>
      </p:sp>
      <p:sp>
        <p:nvSpPr>
          <p:cNvPr id="4" name="Text Placeholder 3">
            <a:extLst>
              <a:ext uri="{FF2B5EF4-FFF2-40B4-BE49-F238E27FC236}">
                <a16:creationId xmlns:a16="http://schemas.microsoft.com/office/drawing/2014/main" id="{22BD147C-1847-DB5A-2502-2539D8B3E2C2}"/>
              </a:ext>
            </a:extLst>
          </p:cNvPr>
          <p:cNvSpPr>
            <a:spLocks noGrp="1"/>
          </p:cNvSpPr>
          <p:nvPr>
            <p:ph type="body" sz="quarter" idx="13"/>
          </p:nvPr>
        </p:nvSpPr>
        <p:spPr>
          <a:xfrm>
            <a:off x="838200" y="819150"/>
            <a:ext cx="8877300" cy="434975"/>
          </a:xfrm>
        </p:spPr>
        <p:txBody>
          <a:bodyPr vert="horz" lIns="0" tIns="0" rIns="0" bIns="0" rtlCol="0" anchor="t">
            <a:normAutofit/>
          </a:bodyPr>
          <a:lstStyle/>
          <a:p>
            <a:pPr lvl="0"/>
            <a:r>
              <a:rPr lang="en-US" altLang="en-US" dirty="0">
                <a:latin typeface="Arial"/>
                <a:cs typeface="Arial"/>
              </a:rPr>
              <a:t>Postmenopausal, early-stage, HR+, N0, no adjuvant chemotherapy</a:t>
            </a:r>
          </a:p>
        </p:txBody>
      </p:sp>
      <p:grpSp>
        <p:nvGrpSpPr>
          <p:cNvPr id="32" name="Group 31">
            <a:extLst>
              <a:ext uri="{FF2B5EF4-FFF2-40B4-BE49-F238E27FC236}">
                <a16:creationId xmlns:a16="http://schemas.microsoft.com/office/drawing/2014/main" id="{1415B257-D147-C053-6504-7F42BE711C9B}"/>
              </a:ext>
            </a:extLst>
          </p:cNvPr>
          <p:cNvGrpSpPr/>
          <p:nvPr/>
        </p:nvGrpSpPr>
        <p:grpSpPr>
          <a:xfrm>
            <a:off x="5270514" y="1821030"/>
            <a:ext cx="4440592" cy="3325183"/>
            <a:chOff x="5315670" y="1821030"/>
            <a:chExt cx="4440592" cy="3325183"/>
          </a:xfrm>
        </p:grpSpPr>
        <p:grpSp>
          <p:nvGrpSpPr>
            <p:cNvPr id="3" name="Group 18">
              <a:extLst>
                <a:ext uri="{FF2B5EF4-FFF2-40B4-BE49-F238E27FC236}">
                  <a16:creationId xmlns:a16="http://schemas.microsoft.com/office/drawing/2014/main" id="{FC2E8D5B-142F-E250-59D4-BE9D548985A0}"/>
                </a:ext>
              </a:extLst>
            </p:cNvPr>
            <p:cNvGrpSpPr>
              <a:grpSpLocks/>
            </p:cNvGrpSpPr>
            <p:nvPr/>
          </p:nvGrpSpPr>
          <p:grpSpPr bwMode="auto">
            <a:xfrm>
              <a:off x="5315670" y="1844818"/>
              <a:ext cx="3941219" cy="3301395"/>
              <a:chOff x="4690872" y="2213296"/>
              <a:chExt cx="3502151" cy="2988112"/>
            </a:xfrm>
          </p:grpSpPr>
          <p:pic>
            <p:nvPicPr>
              <p:cNvPr id="5" name="Picture 16">
                <a:extLst>
                  <a:ext uri="{FF2B5EF4-FFF2-40B4-BE49-F238E27FC236}">
                    <a16:creationId xmlns:a16="http://schemas.microsoft.com/office/drawing/2014/main" id="{22866E39-9731-3FA5-C966-CF853325B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123" y="2213296"/>
                <a:ext cx="3339900" cy="291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7">
                <a:extLst>
                  <a:ext uri="{FF2B5EF4-FFF2-40B4-BE49-F238E27FC236}">
                    <a16:creationId xmlns:a16="http://schemas.microsoft.com/office/drawing/2014/main" id="{7C6D8331-C805-8073-EF11-D988CD1273EA}"/>
                  </a:ext>
                </a:extLst>
              </p:cNvPr>
              <p:cNvSpPr>
                <a:spLocks noChangeArrowheads="1"/>
              </p:cNvSpPr>
              <p:nvPr/>
            </p:nvSpPr>
            <p:spPr bwMode="auto">
              <a:xfrm>
                <a:off x="4690872" y="4843357"/>
                <a:ext cx="694962" cy="358051"/>
              </a:xfrm>
              <a:prstGeom prst="rect">
                <a:avLst/>
              </a:prstGeom>
              <a:solidFill>
                <a:srgbClr val="FFFFFF"/>
              </a:solidFill>
              <a:ln w="19046">
                <a:solidFill>
                  <a:srgbClr val="FFFFFF"/>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nvGrpSpPr>
            <p:cNvPr id="24" name="Group 23">
              <a:extLst>
                <a:ext uri="{FF2B5EF4-FFF2-40B4-BE49-F238E27FC236}">
                  <a16:creationId xmlns:a16="http://schemas.microsoft.com/office/drawing/2014/main" id="{4D9AB636-7519-EF19-93DA-DEA2F2426B64}"/>
                </a:ext>
              </a:extLst>
            </p:cNvPr>
            <p:cNvGrpSpPr/>
            <p:nvPr/>
          </p:nvGrpSpPr>
          <p:grpSpPr>
            <a:xfrm>
              <a:off x="5380892" y="1821030"/>
              <a:ext cx="4375370" cy="3231109"/>
              <a:chOff x="5231474" y="2014614"/>
              <a:chExt cx="4375370" cy="3231109"/>
            </a:xfrm>
          </p:grpSpPr>
          <p:sp>
            <p:nvSpPr>
              <p:cNvPr id="30" name="Rectangle 13">
                <a:extLst>
                  <a:ext uri="{FF2B5EF4-FFF2-40B4-BE49-F238E27FC236}">
                    <a16:creationId xmlns:a16="http://schemas.microsoft.com/office/drawing/2014/main" id="{CFC2C43F-0541-25AC-4E7A-5E8EA8E718E2}"/>
                  </a:ext>
                </a:extLst>
              </p:cNvPr>
              <p:cNvSpPr>
                <a:spLocks noChangeArrowheads="1"/>
              </p:cNvSpPr>
              <p:nvPr/>
            </p:nvSpPr>
            <p:spPr bwMode="auto">
              <a:xfrm>
                <a:off x="5231475" y="4923049"/>
                <a:ext cx="742369" cy="314976"/>
              </a:xfrm>
              <a:prstGeom prst="rect">
                <a:avLst/>
              </a:prstGeom>
              <a:solidFill>
                <a:srgbClr val="FFFFFF"/>
              </a:solidFill>
              <a:ln w="19046">
                <a:solidFill>
                  <a:srgbClr val="FFFFFF"/>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highlight>
                    <a:srgbClr val="FFFF00"/>
                  </a:highlight>
                  <a:uLnTx/>
                  <a:uFillTx/>
                  <a:latin typeface="Arial" panose="020B0604020202020204" pitchFamily="34" charset="0"/>
                  <a:ea typeface="+mn-ea"/>
                  <a:cs typeface="+mn-cs"/>
                </a:endParaRPr>
              </a:p>
            </p:txBody>
          </p:sp>
          <p:sp>
            <p:nvSpPr>
              <p:cNvPr id="27" name="Arrow: Left 26">
                <a:extLst>
                  <a:ext uri="{FF2B5EF4-FFF2-40B4-BE49-F238E27FC236}">
                    <a16:creationId xmlns:a16="http://schemas.microsoft.com/office/drawing/2014/main" id="{9511EE07-CE44-C80D-8D4D-A463471A92B7}"/>
                  </a:ext>
                </a:extLst>
              </p:cNvPr>
              <p:cNvSpPr/>
              <p:nvPr/>
            </p:nvSpPr>
            <p:spPr>
              <a:xfrm>
                <a:off x="9013328" y="4355774"/>
                <a:ext cx="484704" cy="367623"/>
              </a:xfrm>
              <a:prstGeom prst="leftArrow">
                <a:avLst>
                  <a:gd name="adj1" fmla="val 59307"/>
                  <a:gd name="adj2" fmla="val 63961"/>
                </a:avLst>
              </a:prstGeom>
              <a:gradFill flip="none" rotWithShape="1">
                <a:gsLst>
                  <a:gs pos="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C2DA3262-E43F-1FF9-8914-0D7208D3972F}"/>
                  </a:ext>
                </a:extLst>
              </p:cNvPr>
              <p:cNvSpPr/>
              <p:nvPr/>
            </p:nvSpPr>
            <p:spPr>
              <a:xfrm>
                <a:off x="5231474" y="2014614"/>
                <a:ext cx="4375370" cy="3231109"/>
              </a:xfrm>
              <a:prstGeom prst="roundRect">
                <a:avLst>
                  <a:gd name="adj" fmla="val 8634"/>
                </a:avLst>
              </a:prstGeom>
              <a:no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TextBox 5">
            <a:extLst>
              <a:ext uri="{FF2B5EF4-FFF2-40B4-BE49-F238E27FC236}">
                <a16:creationId xmlns:a16="http://schemas.microsoft.com/office/drawing/2014/main" id="{98C6E100-DF48-5453-E473-28C19494679A}"/>
              </a:ext>
            </a:extLst>
          </p:cNvPr>
          <p:cNvSpPr txBox="1">
            <a:spLocks noChangeArrowheads="1"/>
          </p:cNvSpPr>
          <p:nvPr/>
        </p:nvSpPr>
        <p:spPr bwMode="auto">
          <a:xfrm>
            <a:off x="9897062" y="3940005"/>
            <a:ext cx="1792287" cy="86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400"/>
              </a:spcAft>
            </a:pPr>
            <a:r>
              <a:rPr lang="en-US" altLang="en-US" sz="1600" b="1">
                <a:solidFill>
                  <a:schemeClr val="tx2"/>
                </a:solidFill>
                <a:latin typeface="Arial" panose="020B0604020202020204" pitchFamily="34" charset="0"/>
              </a:rPr>
              <a:t>4.3% </a:t>
            </a:r>
            <a:r>
              <a:rPr lang="en-US" altLang="en-US" sz="1600">
                <a:latin typeface="Arial" panose="020B0604020202020204" pitchFamily="34" charset="0"/>
              </a:rPr>
              <a:t>10-year distant recurrence</a:t>
            </a:r>
          </a:p>
          <a:p>
            <a:pPr eaLnBrk="1" hangingPunct="1">
              <a:spcAft>
                <a:spcPts val="600"/>
              </a:spcAft>
            </a:pPr>
            <a:r>
              <a:rPr lang="en-US" altLang="en-US" sz="1600" b="1">
                <a:solidFill>
                  <a:schemeClr val="tx2"/>
                </a:solidFill>
                <a:latin typeface="Arial" panose="020B0604020202020204" pitchFamily="34" charset="0"/>
              </a:rPr>
              <a:t>22.1% </a:t>
            </a:r>
            <a:r>
              <a:rPr lang="en-US" altLang="en-US" sz="1600">
                <a:latin typeface="Arial" panose="020B0604020202020204" pitchFamily="34" charset="0"/>
              </a:rPr>
              <a:t>of patients</a:t>
            </a:r>
          </a:p>
        </p:txBody>
      </p:sp>
      <p:sp>
        <p:nvSpPr>
          <p:cNvPr id="31" name="Rectangle: Diagonal Corners Rounded 23">
            <a:extLst>
              <a:ext uri="{FF2B5EF4-FFF2-40B4-BE49-F238E27FC236}">
                <a16:creationId xmlns:a16="http://schemas.microsoft.com/office/drawing/2014/main" id="{7632FB98-7C50-6F7D-49EF-945720402E65}"/>
              </a:ext>
            </a:extLst>
          </p:cNvPr>
          <p:cNvSpPr>
            <a:spLocks/>
          </p:cNvSpPr>
          <p:nvPr/>
        </p:nvSpPr>
        <p:spPr bwMode="auto">
          <a:xfrm>
            <a:off x="5335736" y="5298576"/>
            <a:ext cx="6210919" cy="860595"/>
          </a:xfrm>
          <a:prstGeom prst="roundRect">
            <a:avLst>
              <a:gd name="adj" fmla="val 23311"/>
            </a:avLst>
          </a:prstGeom>
          <a:noFill/>
          <a:ln w="9525">
            <a:noFill/>
            <a:miter lim="800000"/>
            <a:headEnd/>
            <a:tailEnd/>
          </a:ln>
          <a:effectLst/>
        </p:spPr>
        <p:txBody>
          <a:bodyPr lIns="182880" tIns="0" rIns="182880" bIns="0" anchor="ctr" anchorCtr="0"/>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lvl="0" algn="ctr" eaLnBrk="1" hangingPunct="1">
              <a:buSzPct val="100000"/>
              <a:defRPr/>
            </a:pPr>
            <a:r>
              <a:rPr lang="en-US" altLang="en-US" b="1" dirty="0">
                <a:latin typeface="Arial"/>
                <a:cs typeface="Arial"/>
              </a:rPr>
              <a:t>22.1% </a:t>
            </a:r>
            <a:r>
              <a:rPr lang="en-US" altLang="en-US" dirty="0">
                <a:latin typeface="Arial"/>
                <a:cs typeface="Arial"/>
              </a:rPr>
              <a:t>of postmenopausal patients classified as Minimal Risk with </a:t>
            </a:r>
            <a:r>
              <a:rPr lang="en-US" altLang="en-US" b="1" dirty="0">
                <a:latin typeface="Arial"/>
                <a:cs typeface="Arial"/>
              </a:rPr>
              <a:t>4.3%</a:t>
            </a:r>
            <a:r>
              <a:rPr lang="en-US" altLang="en-US" dirty="0">
                <a:latin typeface="Arial"/>
                <a:cs typeface="Arial"/>
              </a:rPr>
              <a:t> risk of 10-year distant recurrence</a:t>
            </a:r>
          </a:p>
        </p:txBody>
      </p:sp>
      <p:graphicFrame>
        <p:nvGraphicFramePr>
          <p:cNvPr id="41" name="Table 40">
            <a:extLst>
              <a:ext uri="{FF2B5EF4-FFF2-40B4-BE49-F238E27FC236}">
                <a16:creationId xmlns:a16="http://schemas.microsoft.com/office/drawing/2014/main" id="{7CA15643-9255-FA48-9929-54F1EFD82334}"/>
              </a:ext>
            </a:extLst>
          </p:cNvPr>
          <p:cNvGraphicFramePr>
            <a:graphicFrameLocks noGrp="1"/>
          </p:cNvGraphicFramePr>
          <p:nvPr>
            <p:extLst>
              <p:ext uri="{D42A27DB-BD31-4B8C-83A1-F6EECF244321}">
                <p14:modId xmlns:p14="http://schemas.microsoft.com/office/powerpoint/2010/main" val="1184658433"/>
              </p:ext>
            </p:extLst>
          </p:nvPr>
        </p:nvGraphicFramePr>
        <p:xfrm>
          <a:off x="949087" y="1325133"/>
          <a:ext cx="3577047" cy="4896173"/>
        </p:xfrm>
        <a:graphic>
          <a:graphicData uri="http://schemas.openxmlformats.org/drawingml/2006/table">
            <a:tbl>
              <a:tblPr firstRow="1" bandRow="1">
                <a:tableStyleId>{5C22544A-7EE6-4342-B048-85BDC9FD1C3A}</a:tableStyleId>
              </a:tblPr>
              <a:tblGrid>
                <a:gridCol w="1511181">
                  <a:extLst>
                    <a:ext uri="{9D8B030D-6E8A-4147-A177-3AD203B41FA5}">
                      <a16:colId xmlns:a16="http://schemas.microsoft.com/office/drawing/2014/main" val="3330979839"/>
                    </a:ext>
                  </a:extLst>
                </a:gridCol>
                <a:gridCol w="2065866">
                  <a:extLst>
                    <a:ext uri="{9D8B030D-6E8A-4147-A177-3AD203B41FA5}">
                      <a16:colId xmlns:a16="http://schemas.microsoft.com/office/drawing/2014/main" val="3216252130"/>
                    </a:ext>
                  </a:extLst>
                </a:gridCol>
              </a:tblGrid>
              <a:tr h="476793">
                <a:tc>
                  <a:txBody>
                    <a:bodyPr/>
                    <a:lstStyle/>
                    <a:p>
                      <a:pPr lvl="0" algn="l"/>
                      <a:r>
                        <a:rPr lang="en-US" sz="1200" dirty="0">
                          <a:latin typeface="Arial" panose="020B0604020202020204" pitchFamily="34" charset="0"/>
                          <a:cs typeface="Arial" panose="020B0604020202020204" pitchFamily="34" charset="0"/>
                        </a:rPr>
                        <a:t>Characteristics</a:t>
                      </a:r>
                    </a:p>
                  </a:txBody>
                  <a:tcPr marL="182880" marT="0" marB="0" anchor="ctr"/>
                </a:tc>
                <a:tc>
                  <a:txBody>
                    <a:bodyPr/>
                    <a:lstStyle/>
                    <a:p>
                      <a:pPr lvl="0" algn="ctr"/>
                      <a:r>
                        <a:rPr lang="en-US" sz="1200" dirty="0">
                          <a:latin typeface="Arial" panose="020B0604020202020204" pitchFamily="34" charset="0"/>
                          <a:cs typeface="Arial" panose="020B0604020202020204" pitchFamily="34" charset="0"/>
                        </a:rPr>
                        <a:t>Stockholm Treated</a:t>
                      </a:r>
                      <a:endParaRPr lang="en-US" sz="1200" baseline="30000" dirty="0">
                        <a:latin typeface="Arial" panose="020B0604020202020204" pitchFamily="34" charset="0"/>
                        <a:cs typeface="Arial" panose="020B0604020202020204" pitchFamily="34" charset="0"/>
                      </a:endParaRPr>
                    </a:p>
                    <a:p>
                      <a:pPr lvl="0" algn="ctr"/>
                      <a:r>
                        <a:rPr lang="en-US" sz="1200" dirty="0">
                          <a:latin typeface="Arial" panose="020B0604020202020204" pitchFamily="34" charset="0"/>
                          <a:cs typeface="Arial" panose="020B0604020202020204" pitchFamily="34" charset="0"/>
                        </a:rPr>
                        <a:t>(N=317)</a:t>
                      </a:r>
                    </a:p>
                  </a:txBody>
                  <a:tcPr marT="0" marB="0" anchor="ctr"/>
                </a:tc>
                <a:extLst>
                  <a:ext uri="{0D108BD9-81ED-4DB2-BD59-A6C34878D82A}">
                    <a16:rowId xmlns:a16="http://schemas.microsoft.com/office/drawing/2014/main" val="665585376"/>
                  </a:ext>
                </a:extLst>
              </a:tr>
              <a:tr h="670340">
                <a:tc>
                  <a:txBody>
                    <a:bodyPr/>
                    <a:lstStyle/>
                    <a:p>
                      <a:pPr lvl="0" algn="l"/>
                      <a:r>
                        <a:rPr lang="en-US" sz="1200" b="1">
                          <a:solidFill>
                            <a:schemeClr val="tx1"/>
                          </a:solidFill>
                          <a:latin typeface="Arial" panose="020B0604020202020204" pitchFamily="34" charset="0"/>
                          <a:cs typeface="Arial" panose="020B0604020202020204" pitchFamily="34" charset="0"/>
                        </a:rPr>
                        <a:t>Endocrine Treatment</a:t>
                      </a:r>
                    </a:p>
                  </a:txBody>
                  <a:tcPr marL="182880" marT="0" marB="0" anchor="ctr"/>
                </a:tc>
                <a:tc>
                  <a:txBody>
                    <a:bodyPr/>
                    <a:lstStyle/>
                    <a:p>
                      <a:pPr lvl="0" algn="ctr"/>
                      <a:endParaRPr lang="en-US" sz="120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831923418"/>
                  </a:ext>
                </a:extLst>
              </a:tr>
              <a:tr h="365760">
                <a:tc>
                  <a:txBody>
                    <a:bodyPr/>
                    <a:lstStyle/>
                    <a:p>
                      <a:pPr lvl="0" algn="l"/>
                      <a:r>
                        <a:rPr lang="en-US" sz="1200" b="1">
                          <a:solidFill>
                            <a:schemeClr val="tx1"/>
                          </a:solidFill>
                          <a:latin typeface="Arial" panose="020B0604020202020204" pitchFamily="34" charset="0"/>
                          <a:cs typeface="Arial" panose="020B0604020202020204" pitchFamily="34" charset="0"/>
                        </a:rPr>
                        <a:t>Age Range </a:t>
                      </a:r>
                    </a:p>
                  </a:txBody>
                  <a:tcPr marL="182880" marT="0" marB="0" anchor="ctr"/>
                </a:tc>
                <a:tc>
                  <a:txBody>
                    <a:bodyPr/>
                    <a:lstStyle/>
                    <a:p>
                      <a:pPr lvl="0" algn="ctr"/>
                      <a:r>
                        <a:rPr lang="en-US" sz="1200">
                          <a:solidFill>
                            <a:schemeClr val="tx1"/>
                          </a:solidFill>
                          <a:latin typeface="Arial" panose="020B0604020202020204" pitchFamily="34" charset="0"/>
                          <a:cs typeface="Arial" panose="020B0604020202020204" pitchFamily="34" charset="0"/>
                        </a:rPr>
                        <a:t>50-74</a:t>
                      </a:r>
                    </a:p>
                  </a:txBody>
                  <a:tcPr marT="0" marB="0" anchor="ctr"/>
                </a:tc>
                <a:extLst>
                  <a:ext uri="{0D108BD9-81ED-4DB2-BD59-A6C34878D82A}">
                    <a16:rowId xmlns:a16="http://schemas.microsoft.com/office/drawing/2014/main" val="512944208"/>
                  </a:ext>
                </a:extLst>
              </a:tr>
              <a:tr h="274320">
                <a:tc gridSpan="2">
                  <a:txBody>
                    <a:bodyPr/>
                    <a:lstStyle/>
                    <a:p>
                      <a:pPr lvl="0" algn="l"/>
                      <a:r>
                        <a:rPr lang="en-US" sz="1200" b="1">
                          <a:solidFill>
                            <a:schemeClr val="tx1"/>
                          </a:solidFill>
                          <a:latin typeface="Arial" panose="020B0604020202020204" pitchFamily="34" charset="0"/>
                          <a:cs typeface="Arial" panose="020B0604020202020204" pitchFamily="34" charset="0"/>
                        </a:rPr>
                        <a:t>Tumor Size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780590043"/>
                  </a:ext>
                </a:extLst>
              </a:tr>
              <a:tr h="548640">
                <a:tc>
                  <a:txBody>
                    <a:bodyPr/>
                    <a:lstStyle/>
                    <a:p>
                      <a:pPr lvl="0" algn="l"/>
                      <a:r>
                        <a:rPr lang="en-US" sz="1200">
                          <a:solidFill>
                            <a:schemeClr val="tx1"/>
                          </a:solidFill>
                          <a:latin typeface="Arial" panose="020B0604020202020204" pitchFamily="34" charset="0"/>
                          <a:cs typeface="Arial" panose="020B0604020202020204" pitchFamily="34" charset="0"/>
                        </a:rPr>
                        <a:t>≤2 cm</a:t>
                      </a:r>
                    </a:p>
                    <a:p>
                      <a:pPr lvl="0" algn="l">
                        <a:buNone/>
                      </a:pPr>
                      <a:r>
                        <a:rPr lang="en-US" sz="1200">
                          <a:solidFill>
                            <a:schemeClr val="tx1"/>
                          </a:solidFill>
                          <a:latin typeface="Arial" panose="020B0604020202020204" pitchFamily="34" charset="0"/>
                          <a:cs typeface="Arial" panose="020B0604020202020204" pitchFamily="34" charset="0"/>
                        </a:rPr>
                        <a:t>&gt;2 cm</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81.7</a:t>
                      </a:r>
                    </a:p>
                    <a:p>
                      <a:pPr lvl="0" algn="ctr">
                        <a:buNone/>
                      </a:pPr>
                      <a:r>
                        <a:rPr lang="en-US" sz="1200">
                          <a:solidFill>
                            <a:schemeClr val="tx1"/>
                          </a:solidFill>
                          <a:latin typeface="Arial" panose="020B0604020202020204" pitchFamily="34" charset="0"/>
                          <a:cs typeface="Arial" panose="020B0604020202020204" pitchFamily="34" charset="0"/>
                        </a:rPr>
                        <a:t>17.4</a:t>
                      </a:r>
                    </a:p>
                  </a:txBody>
                  <a:tcPr marT="0" marB="0" anchor="ctr"/>
                </a:tc>
                <a:extLst>
                  <a:ext uri="{0D108BD9-81ED-4DB2-BD59-A6C34878D82A}">
                    <a16:rowId xmlns:a16="http://schemas.microsoft.com/office/drawing/2014/main" val="445293473"/>
                  </a:ext>
                </a:extLst>
              </a:tr>
              <a:tr h="274320">
                <a:tc gridSpan="2">
                  <a:txBody>
                    <a:bodyPr/>
                    <a:lstStyle/>
                    <a:p>
                      <a:pPr lvl="0" algn="l"/>
                      <a:r>
                        <a:rPr lang="en-US" sz="1200" b="1">
                          <a:solidFill>
                            <a:schemeClr val="tx1"/>
                          </a:solidFill>
                          <a:latin typeface="Arial" panose="020B0604020202020204" pitchFamily="34" charset="0"/>
                          <a:cs typeface="Arial" panose="020B0604020202020204" pitchFamily="34" charset="0"/>
                        </a:rPr>
                        <a:t>Tumor Grade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a16="http://schemas.microsoft.com/office/drawing/2014/main" val="1340835003"/>
                  </a:ext>
                </a:extLst>
              </a:tr>
              <a:tr h="731520">
                <a:tc>
                  <a:txBody>
                    <a:bodyPr/>
                    <a:lstStyle/>
                    <a:p>
                      <a:pPr lvl="0" algn="l">
                        <a:buNone/>
                      </a:pPr>
                      <a:r>
                        <a:rPr lang="en-US" sz="1200" b="0">
                          <a:solidFill>
                            <a:schemeClr val="tx1"/>
                          </a:solidFill>
                          <a:latin typeface="Arial" panose="020B0604020202020204" pitchFamily="34" charset="0"/>
                          <a:cs typeface="Arial" panose="020B0604020202020204" pitchFamily="34" charset="0"/>
                        </a:rPr>
                        <a:t>1</a:t>
                      </a:r>
                    </a:p>
                    <a:p>
                      <a:pPr lvl="0" algn="l">
                        <a:buNone/>
                      </a:pPr>
                      <a:r>
                        <a:rPr lang="en-US" sz="1200" b="0">
                          <a:solidFill>
                            <a:schemeClr val="tx1"/>
                          </a:solidFill>
                          <a:latin typeface="Arial" panose="020B0604020202020204" pitchFamily="34" charset="0"/>
                          <a:cs typeface="Arial" panose="020B0604020202020204" pitchFamily="34" charset="0"/>
                        </a:rPr>
                        <a:t>2</a:t>
                      </a:r>
                    </a:p>
                    <a:p>
                      <a:pPr lvl="0" algn="l">
                        <a:buNone/>
                      </a:pPr>
                      <a:r>
                        <a:rPr lang="en-US" sz="1200" b="0">
                          <a:solidFill>
                            <a:schemeClr val="tx1"/>
                          </a:solidFill>
                          <a:latin typeface="Arial" panose="020B0604020202020204" pitchFamily="34" charset="0"/>
                          <a:cs typeface="Arial" panose="020B0604020202020204" pitchFamily="34" charset="0"/>
                        </a:rPr>
                        <a:t>3</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21.1</a:t>
                      </a:r>
                    </a:p>
                    <a:p>
                      <a:pPr lvl="0" algn="ctr">
                        <a:buNone/>
                      </a:pPr>
                      <a:r>
                        <a:rPr lang="en-US" sz="1200">
                          <a:solidFill>
                            <a:schemeClr val="tx1"/>
                          </a:solidFill>
                          <a:latin typeface="Arial" panose="020B0604020202020204" pitchFamily="34" charset="0"/>
                          <a:cs typeface="Arial" panose="020B0604020202020204" pitchFamily="34" charset="0"/>
                        </a:rPr>
                        <a:t>66.6</a:t>
                      </a:r>
                    </a:p>
                    <a:p>
                      <a:pPr lvl="0" algn="ctr"/>
                      <a:r>
                        <a:rPr lang="en-US" sz="1200">
                          <a:solidFill>
                            <a:schemeClr val="tx1"/>
                          </a:solidFill>
                          <a:latin typeface="Arial" panose="020B0604020202020204" pitchFamily="34" charset="0"/>
                          <a:cs typeface="Arial" panose="020B0604020202020204" pitchFamily="34" charset="0"/>
                        </a:rPr>
                        <a:t>12.3</a:t>
                      </a:r>
                    </a:p>
                  </a:txBody>
                  <a:tcPr marT="0" marB="0" anchor="ctr"/>
                </a:tc>
                <a:extLst>
                  <a:ext uri="{0D108BD9-81ED-4DB2-BD59-A6C34878D82A}">
                    <a16:rowId xmlns:a16="http://schemas.microsoft.com/office/drawing/2014/main" val="1960127878"/>
                  </a:ext>
                </a:extLst>
              </a:tr>
              <a:tr h="274320">
                <a:tc gridSpan="2">
                  <a:txBody>
                    <a:bodyPr/>
                    <a:lstStyle/>
                    <a:p>
                      <a:pPr lvl="0" algn="l">
                        <a:buNone/>
                      </a:pPr>
                      <a:r>
                        <a:rPr lang="en-US" sz="1200" b="1">
                          <a:solidFill>
                            <a:schemeClr val="tx1"/>
                          </a:solidFill>
                          <a:latin typeface="Arial" panose="020B0604020202020204" pitchFamily="34" charset="0"/>
                          <a:cs typeface="Arial" panose="020B0604020202020204" pitchFamily="34" charset="0"/>
                        </a:rPr>
                        <a:t>HER2 Status (%)</a:t>
                      </a:r>
                    </a:p>
                  </a:txBody>
                  <a:tcPr marL="182880" marT="0" marB="0" anchor="ctr"/>
                </a:tc>
                <a:tc hMerge="1">
                  <a:txBody>
                    <a:bodyPr/>
                    <a:lstStyle/>
                    <a:p>
                      <a:pPr lvl="0" algn="ct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467396601"/>
                  </a:ext>
                </a:extLst>
              </a:tr>
              <a:tr h="548640">
                <a:tc>
                  <a:txBody>
                    <a:bodyPr/>
                    <a:lstStyle/>
                    <a:p>
                      <a:pPr lvl="0" algn="l">
                        <a:buNone/>
                      </a:pPr>
                      <a:r>
                        <a:rPr lang="en-US" sz="1200" b="0">
                          <a:solidFill>
                            <a:schemeClr val="tx1"/>
                          </a:solidFill>
                          <a:latin typeface="Arial" panose="020B0604020202020204" pitchFamily="34" charset="0"/>
                          <a:cs typeface="Arial" panose="020B0604020202020204" pitchFamily="34" charset="0"/>
                        </a:rPr>
                        <a:t>HER2-</a:t>
                      </a:r>
                    </a:p>
                    <a:p>
                      <a:pPr lvl="0" algn="l">
                        <a:buNone/>
                      </a:pPr>
                      <a:r>
                        <a:rPr lang="en-US" sz="1200" b="0">
                          <a:solidFill>
                            <a:schemeClr val="tx1"/>
                          </a:solidFill>
                          <a:latin typeface="Arial" panose="020B0604020202020204" pitchFamily="34" charset="0"/>
                          <a:cs typeface="Arial" panose="020B0604020202020204" pitchFamily="34" charset="0"/>
                        </a:rPr>
                        <a:t>HER2+</a:t>
                      </a:r>
                    </a:p>
                  </a:txBody>
                  <a:tcPr marL="182880" marT="0" marB="0" anchor="ctr"/>
                </a:tc>
                <a:tc>
                  <a:txBody>
                    <a:bodyPr/>
                    <a:lstStyle/>
                    <a:p>
                      <a:pPr lvl="0" algn="ctr"/>
                      <a:r>
                        <a:rPr lang="en-US" sz="1200">
                          <a:solidFill>
                            <a:schemeClr val="tx1"/>
                          </a:solidFill>
                          <a:latin typeface="Arial" panose="020B0604020202020204" pitchFamily="34" charset="0"/>
                          <a:cs typeface="Arial" panose="020B0604020202020204" pitchFamily="34" charset="0"/>
                        </a:rPr>
                        <a:t>93.1</a:t>
                      </a:r>
                    </a:p>
                    <a:p>
                      <a:pPr lvl="0" algn="ctr"/>
                      <a:r>
                        <a:rPr lang="en-US" sz="1200">
                          <a:solidFill>
                            <a:schemeClr val="tx1"/>
                          </a:solidFill>
                          <a:latin typeface="Arial" panose="020B0604020202020204" pitchFamily="34" charset="0"/>
                          <a:cs typeface="Arial" panose="020B0604020202020204" pitchFamily="34" charset="0"/>
                        </a:rPr>
                        <a:t>6.9</a:t>
                      </a:r>
                    </a:p>
                  </a:txBody>
                  <a:tcPr marT="0" marB="0" anchor="ctr"/>
                </a:tc>
                <a:extLst>
                  <a:ext uri="{0D108BD9-81ED-4DB2-BD59-A6C34878D82A}">
                    <a16:rowId xmlns:a16="http://schemas.microsoft.com/office/drawing/2014/main" val="1191173382"/>
                  </a:ext>
                </a:extLst>
              </a:tr>
              <a:tr h="27432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Disease Recurrence (%)</a:t>
                      </a:r>
                    </a:p>
                  </a:txBody>
                  <a:tcPr marL="182880" marT="0" marB="0" anchor="ctr"/>
                </a:tc>
                <a:tc hMerge="1">
                  <a:txBody>
                    <a:bodyPr/>
                    <a:lstStyle/>
                    <a:p>
                      <a:pPr lvl="0" algn="ct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a16="http://schemas.microsoft.com/office/drawing/2014/main" val="413171047"/>
                  </a:ext>
                </a:extLst>
              </a:tr>
              <a:tr h="457200">
                <a:tc>
                  <a:txBody>
                    <a:bodyPr/>
                    <a:lstStyle/>
                    <a:p>
                      <a:pPr lvl="0" algn="l">
                        <a:buNone/>
                      </a:pPr>
                      <a:r>
                        <a:rPr lang="en-US" sz="1200" b="0">
                          <a:solidFill>
                            <a:schemeClr val="tx1"/>
                          </a:solidFill>
                          <a:latin typeface="Arial" panose="020B0604020202020204" pitchFamily="34" charset="0"/>
                          <a:cs typeface="Arial" panose="020B0604020202020204" pitchFamily="34" charset="0"/>
                        </a:rPr>
                        <a:t>Locoregional</a:t>
                      </a:r>
                    </a:p>
                    <a:p>
                      <a:pPr lvl="0" algn="l">
                        <a:buNone/>
                      </a:pPr>
                      <a:r>
                        <a:rPr lang="en-US" sz="1200" b="0">
                          <a:solidFill>
                            <a:schemeClr val="tx1"/>
                          </a:solidFill>
                          <a:latin typeface="Arial" panose="020B0604020202020204" pitchFamily="34" charset="0"/>
                          <a:cs typeface="Arial" panose="020B0604020202020204" pitchFamily="34" charset="0"/>
                        </a:rPr>
                        <a:t>Distant</a:t>
                      </a:r>
                    </a:p>
                  </a:txBody>
                  <a:tcPr marL="182880" marT="0" marB="0" anchor="ctr"/>
                </a:tc>
                <a:tc>
                  <a:txBody>
                    <a:bodyPr/>
                    <a:lstStyle/>
                    <a:p>
                      <a:pPr lvl="0" algn="ctr"/>
                      <a:r>
                        <a:rPr lang="en-US" sz="1200" dirty="0">
                          <a:solidFill>
                            <a:schemeClr val="tx1"/>
                          </a:solidFill>
                          <a:latin typeface="Arial" panose="020B0604020202020204" pitchFamily="34" charset="0"/>
                          <a:cs typeface="Arial" panose="020B0604020202020204" pitchFamily="34" charset="0"/>
                        </a:rPr>
                        <a:t>7.9</a:t>
                      </a:r>
                    </a:p>
                    <a:p>
                      <a:pPr lvl="0" algn="ctr"/>
                      <a:r>
                        <a:rPr lang="en-US" sz="1200" dirty="0">
                          <a:solidFill>
                            <a:schemeClr val="tx1"/>
                          </a:solidFill>
                          <a:latin typeface="Arial" panose="020B0604020202020204" pitchFamily="34" charset="0"/>
                          <a:cs typeface="Arial" panose="020B0604020202020204" pitchFamily="34" charset="0"/>
                        </a:rPr>
                        <a:t>10.4</a:t>
                      </a:r>
                    </a:p>
                  </a:txBody>
                  <a:tcPr marT="0" marB="0" anchor="ctr"/>
                </a:tc>
                <a:extLst>
                  <a:ext uri="{0D108BD9-81ED-4DB2-BD59-A6C34878D82A}">
                    <a16:rowId xmlns:a16="http://schemas.microsoft.com/office/drawing/2014/main" val="3986552014"/>
                  </a:ext>
                </a:extLst>
              </a:tr>
            </a:tbl>
          </a:graphicData>
        </a:graphic>
      </p:graphicFrame>
      <p:grpSp>
        <p:nvGrpSpPr>
          <p:cNvPr id="34" name="Group 33">
            <a:extLst>
              <a:ext uri="{FF2B5EF4-FFF2-40B4-BE49-F238E27FC236}">
                <a16:creationId xmlns:a16="http://schemas.microsoft.com/office/drawing/2014/main" id="{1C7F5890-1A96-FF41-8F0F-BC40FD8D5255}"/>
              </a:ext>
            </a:extLst>
          </p:cNvPr>
          <p:cNvGrpSpPr/>
          <p:nvPr/>
        </p:nvGrpSpPr>
        <p:grpSpPr>
          <a:xfrm>
            <a:off x="3031248" y="1942326"/>
            <a:ext cx="926454" cy="434970"/>
            <a:chOff x="2743052" y="2387355"/>
            <a:chExt cx="926454" cy="434970"/>
          </a:xfrm>
        </p:grpSpPr>
        <p:grpSp>
          <p:nvGrpSpPr>
            <p:cNvPr id="26" name="Group 25">
              <a:extLst>
                <a:ext uri="{FF2B5EF4-FFF2-40B4-BE49-F238E27FC236}">
                  <a16:creationId xmlns:a16="http://schemas.microsoft.com/office/drawing/2014/main" id="{D1AF6855-40BF-3348-B5E6-B4F9BB32B032}"/>
                </a:ext>
              </a:extLst>
            </p:cNvPr>
            <p:cNvGrpSpPr/>
            <p:nvPr/>
          </p:nvGrpSpPr>
          <p:grpSpPr>
            <a:xfrm>
              <a:off x="2743052" y="2387355"/>
              <a:ext cx="919162" cy="245999"/>
              <a:chOff x="2666062" y="2385293"/>
              <a:chExt cx="919162" cy="245999"/>
            </a:xfrm>
          </p:grpSpPr>
          <p:cxnSp>
            <p:nvCxnSpPr>
              <p:cNvPr id="11" name="Straight Arrow Connector 137">
                <a:extLst>
                  <a:ext uri="{FF2B5EF4-FFF2-40B4-BE49-F238E27FC236}">
                    <a16:creationId xmlns:a16="http://schemas.microsoft.com/office/drawing/2014/main" id="{E526B8A7-483F-0AAA-ED0C-C6F9A9BE0179}"/>
                  </a:ext>
                </a:extLst>
              </p:cNvPr>
              <p:cNvCxnSpPr>
                <a:cxnSpLocks noChangeShapeType="1"/>
              </p:cNvCxnSpPr>
              <p:nvPr/>
            </p:nvCxnSpPr>
            <p:spPr bwMode="auto">
              <a:xfrm>
                <a:off x="2666062" y="2631292"/>
                <a:ext cx="919162" cy="0"/>
              </a:xfrm>
              <a:prstGeom prst="straightConnector1">
                <a:avLst/>
              </a:prstGeom>
              <a:noFill/>
              <a:ln w="25400" cap="rnd">
                <a:solidFill>
                  <a:schemeClr val="tx1">
                    <a:lumMod val="50000"/>
                    <a:lumOff val="50000"/>
                  </a:schemeClr>
                </a:solidFill>
                <a:round/>
                <a:headEnd/>
                <a:tailEnd type="arrow" w="med" len="med"/>
              </a:ln>
              <a:extLst>
                <a:ext uri="{909E8E84-426E-40DD-AFC4-6F175D3DCCD1}">
                  <a14:hiddenFill xmlns:a14="http://schemas.microsoft.com/office/drawing/2010/main">
                    <a:noFill/>
                  </a14:hiddenFill>
                </a:ext>
              </a:extLst>
            </p:spPr>
          </p:cxnSp>
          <p:sp>
            <p:nvSpPr>
              <p:cNvPr id="2" name="Rectangle 147">
                <a:extLst>
                  <a:ext uri="{FF2B5EF4-FFF2-40B4-BE49-F238E27FC236}">
                    <a16:creationId xmlns:a16="http://schemas.microsoft.com/office/drawing/2014/main" id="{D32BC4D8-79E8-2E16-C543-BFBF6057BC3E}"/>
                  </a:ext>
                </a:extLst>
              </p:cNvPr>
              <p:cNvSpPr/>
              <p:nvPr/>
            </p:nvSpPr>
            <p:spPr bwMode="auto">
              <a:xfrm>
                <a:off x="2675884" y="2385293"/>
                <a:ext cx="808631" cy="152392"/>
              </a:xfrm>
              <a:prstGeom prst="rect">
                <a:avLst/>
              </a:prstGeom>
              <a:solidFill>
                <a:srgbClr val="0070C0"/>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rgbClr val="FFFFFF"/>
                    </a:solidFill>
                    <a:effectLst/>
                    <a:uLnTx/>
                    <a:uFillTx/>
                    <a:latin typeface="Arial" pitchFamily="34"/>
                    <a:ea typeface="Roboto" pitchFamily="2"/>
                    <a:cs typeface="Arial" pitchFamily="34"/>
                  </a:rPr>
                  <a:t>TAM</a:t>
                </a:r>
              </a:p>
            </p:txBody>
          </p:sp>
        </p:grpSp>
        <p:sp>
          <p:nvSpPr>
            <p:cNvPr id="33" name="Rectangle 143">
              <a:extLst>
                <a:ext uri="{FF2B5EF4-FFF2-40B4-BE49-F238E27FC236}">
                  <a16:creationId xmlns:a16="http://schemas.microsoft.com/office/drawing/2014/main" id="{D8201A97-5214-A3F4-D415-14FC840A34E9}"/>
                </a:ext>
              </a:extLst>
            </p:cNvPr>
            <p:cNvSpPr/>
            <p:nvPr/>
          </p:nvSpPr>
          <p:spPr>
            <a:xfrm>
              <a:off x="2750344" y="2669925"/>
              <a:ext cx="919162" cy="152400"/>
            </a:xfrm>
            <a:prstGeom prst="rect">
              <a:avLst/>
            </a:prstGeom>
            <a:noFill/>
            <a:ln w="12701" cap="flat">
              <a:noFill/>
              <a:custDash>
                <a:ds d="300000" sp="300000"/>
              </a:custDash>
              <a:miter/>
            </a:ln>
          </p:spPr>
          <p:txBody>
            <a:bodyPr wrap="none" anchor="ct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0" cap="none" spc="0" normalizeH="0" baseline="0" noProof="0">
                  <a:ln>
                    <a:noFill/>
                  </a:ln>
                  <a:effectLst/>
                  <a:uLnTx/>
                  <a:uFillTx/>
                  <a:latin typeface="Arial" pitchFamily="34"/>
                  <a:ea typeface="Roboto" pitchFamily="2"/>
                  <a:cs typeface="Arial" pitchFamily="34"/>
                </a:rPr>
                <a:t>2-5 years</a:t>
              </a:r>
            </a:p>
          </p:txBody>
        </p:sp>
      </p:grpSp>
      <p:sp>
        <p:nvSpPr>
          <p:cNvPr id="7" name="TextBox 6">
            <a:extLst>
              <a:ext uri="{FF2B5EF4-FFF2-40B4-BE49-F238E27FC236}">
                <a16:creationId xmlns:a16="http://schemas.microsoft.com/office/drawing/2014/main" id="{C1F93878-200A-A689-4056-A05DFA318044}"/>
              </a:ext>
            </a:extLst>
          </p:cNvPr>
          <p:cNvSpPr txBox="1"/>
          <p:nvPr/>
        </p:nvSpPr>
        <p:spPr>
          <a:xfrm>
            <a:off x="641846" y="6519227"/>
            <a:ext cx="6094268" cy="200055"/>
          </a:xfrm>
          <a:prstGeom prst="rect">
            <a:avLst/>
          </a:prstGeom>
          <a:noFill/>
        </p:spPr>
        <p:txBody>
          <a:bodyPr wrap="square" lIns="91440" tIns="45720" rIns="91440" bIns="45720" anchor="t">
            <a:spAutoFit/>
          </a:bodyPr>
          <a:lstStyle/>
          <a:p>
            <a:r>
              <a:rPr kumimoji="0" lang="en-US" sz="700" b="0" i="0" u="none" strike="noStrike" kern="0" cap="none" spc="0" normalizeH="0" baseline="0" noProof="0" dirty="0">
                <a:ln>
                  <a:noFill/>
                </a:ln>
                <a:solidFill>
                  <a:schemeClr val="bg1">
                    <a:lumMod val="65000"/>
                  </a:schemeClr>
                </a:solidFill>
                <a:effectLst/>
                <a:uLnTx/>
                <a:uFillTx/>
                <a:latin typeface="Arial"/>
                <a:cs typeface="Arial"/>
              </a:rPr>
              <a:t>Jilderda MF, et al. Clin Cancer Res. 2025;3;31(11):2222-2229. </a:t>
            </a:r>
            <a:endParaRPr lang="en-US" sz="700" dirty="0">
              <a:solidFill>
                <a:schemeClr val="bg1">
                  <a:lumMod val="65000"/>
                </a:schemeClr>
              </a:solidFill>
              <a:latin typeface="Arial"/>
              <a:cs typeface="Arial"/>
            </a:endParaRPr>
          </a:p>
        </p:txBody>
      </p:sp>
    </p:spTree>
    <p:extLst>
      <p:ext uri="{BB962C8B-B14F-4D97-AF65-F5344CB8AC3E}">
        <p14:creationId xmlns:p14="http://schemas.microsoft.com/office/powerpoint/2010/main" val="251292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43AF-E70D-7143-2C0E-275C91A34CA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23FD0CE-D2F4-D7AB-C1E1-C5765D9D58FD}"/>
              </a:ext>
            </a:extLst>
          </p:cNvPr>
          <p:cNvSpPr>
            <a:spLocks noGrp="1"/>
          </p:cNvSpPr>
          <p:nvPr>
            <p:ph type="title"/>
          </p:nvPr>
        </p:nvSpPr>
        <p:spPr>
          <a:xfrm>
            <a:off x="838200" y="365125"/>
            <a:ext cx="8877300" cy="434975"/>
          </a:xfrm>
        </p:spPr>
        <p:txBody>
          <a:bodyPr vert="horz" lIns="0" tIns="0" rIns="0" bIns="0" rtlCol="0" anchor="ctr">
            <a:noAutofit/>
          </a:bodyPr>
          <a:lstStyle/>
          <a:p>
            <a:r>
              <a:rPr lang="en-US" sz="2400" dirty="0">
                <a:solidFill>
                  <a:schemeClr val="tx1"/>
                </a:solidFill>
                <a:latin typeface="Arial" panose="020B0604020202020204" pitchFamily="34" charset="0"/>
                <a:cs typeface="Arial" panose="020B0604020202020204" pitchFamily="34" charset="0"/>
              </a:rPr>
              <a:t>NCR Untreated: Validation Set</a:t>
            </a:r>
          </a:p>
        </p:txBody>
      </p:sp>
      <p:sp>
        <p:nvSpPr>
          <p:cNvPr id="10" name="Text Placeholder 9">
            <a:extLst>
              <a:ext uri="{FF2B5EF4-FFF2-40B4-BE49-F238E27FC236}">
                <a16:creationId xmlns:a16="http://schemas.microsoft.com/office/drawing/2014/main" id="{0D5220C4-0AFF-5B25-EF34-04CF1F05AF73}"/>
              </a:ext>
            </a:extLst>
          </p:cNvPr>
          <p:cNvSpPr>
            <a:spLocks noGrp="1"/>
          </p:cNvSpPr>
          <p:nvPr>
            <p:ph type="body" sz="quarter" idx="13"/>
          </p:nvPr>
        </p:nvSpPr>
        <p:spPr>
          <a:xfrm>
            <a:off x="838200" y="819150"/>
            <a:ext cx="8877300" cy="434975"/>
          </a:xfrm>
        </p:spPr>
        <p:txBody>
          <a:bodyPr vert="horz" lIns="0" tIns="0" rIns="0" bIns="0" rtlCol="0" anchor="t">
            <a:normAutofit/>
          </a:bodyPr>
          <a:lstStyle/>
          <a:p>
            <a:r>
              <a:rPr lang="en-US" altLang="en-US">
                <a:latin typeface="Arial"/>
                <a:cs typeface="Arial"/>
              </a:rPr>
              <a:t>Postmenopausal, early-stage, HR+, N0, no adjuvant chemotherapy</a:t>
            </a:r>
          </a:p>
        </p:txBody>
      </p:sp>
      <p:sp>
        <p:nvSpPr>
          <p:cNvPr id="24" name="TextBox 23">
            <a:extLst>
              <a:ext uri="{FF2B5EF4-FFF2-40B4-BE49-F238E27FC236}">
                <a16:creationId xmlns:a16="http://schemas.microsoft.com/office/drawing/2014/main" id="{96774106-97AB-E57D-B144-6DDA1005AA10}"/>
              </a:ext>
            </a:extLst>
          </p:cNvPr>
          <p:cNvSpPr txBox="1"/>
          <p:nvPr/>
        </p:nvSpPr>
        <p:spPr>
          <a:xfrm>
            <a:off x="665563" y="6409388"/>
            <a:ext cx="6094268" cy="430887"/>
          </a:xfrm>
          <a:prstGeom prst="rect">
            <a:avLst/>
          </a:prstGeom>
          <a:noFill/>
        </p:spPr>
        <p:txBody>
          <a:bodyPr wrap="square" lIns="91440" tIns="45720" rIns="91440" bIns="45720" anchor="t">
            <a:spAutoFit/>
          </a:bodyPr>
          <a:lstStyle/>
          <a:p>
            <a:pPr>
              <a:defRPr/>
            </a:pPr>
            <a:r>
              <a:rPr lang="en-US" sz="700">
                <a:solidFill>
                  <a:schemeClr val="bg1">
                    <a:lumMod val="65000"/>
                  </a:schemeClr>
                </a:solidFill>
                <a:latin typeface="Arial"/>
                <a:cs typeface="Arial"/>
              </a:rPr>
              <a:t>NCR = Netherlands Cancer Registry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lumMod val="65000"/>
                </a:schemeClr>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err="1">
                <a:ln>
                  <a:noFill/>
                </a:ln>
                <a:solidFill>
                  <a:schemeClr val="bg1">
                    <a:lumMod val="65000"/>
                  </a:schemeClr>
                </a:solidFill>
                <a:effectLst/>
                <a:uLnTx/>
                <a:uFillTx/>
                <a:latin typeface="Arial"/>
                <a:cs typeface="Arial"/>
              </a:rPr>
              <a:t>Jilderda</a:t>
            </a:r>
            <a:r>
              <a:rPr kumimoji="0" lang="en-US" sz="700" b="0" i="0" u="none" strike="noStrike" kern="0" cap="none" spc="0" normalizeH="0" baseline="0" noProof="0" dirty="0">
                <a:ln>
                  <a:noFill/>
                </a:ln>
                <a:solidFill>
                  <a:schemeClr val="bg1">
                    <a:lumMod val="65000"/>
                  </a:schemeClr>
                </a:solidFill>
                <a:effectLst/>
                <a:uLnTx/>
                <a:uFillTx/>
                <a:latin typeface="Arial"/>
                <a:cs typeface="Arial"/>
              </a:rPr>
              <a:t> MF, et al. Clin Cancer Res. 2025;3;31(11):2222-2229. </a:t>
            </a:r>
            <a:endParaRPr kumimoji="0" lang="en-US" sz="700" b="0" i="0" u="none" strike="noStrike" kern="1200" cap="none" spc="0" normalizeH="0" baseline="0" noProof="0" dirty="0">
              <a:ln>
                <a:noFill/>
              </a:ln>
              <a:solidFill>
                <a:schemeClr val="bg1">
                  <a:lumMod val="65000"/>
                </a:schemeClr>
              </a:solidFill>
              <a:effectLst/>
              <a:uLnTx/>
              <a:uFillTx/>
              <a:latin typeface="Arial"/>
              <a:cs typeface="Arial"/>
            </a:endParaRPr>
          </a:p>
        </p:txBody>
      </p:sp>
      <p:grpSp>
        <p:nvGrpSpPr>
          <p:cNvPr id="36" name="Group 35">
            <a:extLst>
              <a:ext uri="{FF2B5EF4-FFF2-40B4-BE49-F238E27FC236}">
                <a16:creationId xmlns:a16="http://schemas.microsoft.com/office/drawing/2014/main" id="{4F6D417B-F712-1C06-995D-22D7373963A6}"/>
              </a:ext>
            </a:extLst>
          </p:cNvPr>
          <p:cNvGrpSpPr/>
          <p:nvPr/>
        </p:nvGrpSpPr>
        <p:grpSpPr>
          <a:xfrm>
            <a:off x="5089113" y="1840369"/>
            <a:ext cx="6543470" cy="4289103"/>
            <a:chOff x="5096028" y="1870068"/>
            <a:chExt cx="6543470" cy="4289103"/>
          </a:xfrm>
        </p:grpSpPr>
        <p:grpSp>
          <p:nvGrpSpPr>
            <p:cNvPr id="35" name="Group 34">
              <a:extLst>
                <a:ext uri="{FF2B5EF4-FFF2-40B4-BE49-F238E27FC236}">
                  <a16:creationId xmlns:a16="http://schemas.microsoft.com/office/drawing/2014/main" id="{6F378046-60C6-E33B-1EFD-5570F2646249}"/>
                </a:ext>
              </a:extLst>
            </p:cNvPr>
            <p:cNvGrpSpPr/>
            <p:nvPr/>
          </p:nvGrpSpPr>
          <p:grpSpPr>
            <a:xfrm>
              <a:off x="5096028" y="1870068"/>
              <a:ext cx="6543470" cy="3182071"/>
              <a:chOff x="5366964" y="1870068"/>
              <a:chExt cx="6543470" cy="3182071"/>
            </a:xfrm>
          </p:grpSpPr>
          <p:pic>
            <p:nvPicPr>
              <p:cNvPr id="34" name="Picture 2">
                <a:extLst>
                  <a:ext uri="{FF2B5EF4-FFF2-40B4-BE49-F238E27FC236}">
                    <a16:creationId xmlns:a16="http://schemas.microsoft.com/office/drawing/2014/main" id="{B8AD99AD-023D-D341-1D24-FCA009080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55" r="48952" b="64391"/>
              <a:stretch>
                <a:fillRect/>
              </a:stretch>
            </p:blipFill>
            <p:spPr bwMode="auto">
              <a:xfrm>
                <a:off x="5366964" y="2099886"/>
                <a:ext cx="4111517" cy="280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41AD8FD4-85E6-8217-2490-05A08597F6B3}"/>
                  </a:ext>
                </a:extLst>
              </p:cNvPr>
              <p:cNvGrpSpPr/>
              <p:nvPr/>
            </p:nvGrpSpPr>
            <p:grpSpPr>
              <a:xfrm>
                <a:off x="5380891" y="1870068"/>
                <a:ext cx="4514585" cy="3182071"/>
                <a:chOff x="5231473" y="2063652"/>
                <a:chExt cx="4514585" cy="3182071"/>
              </a:xfrm>
            </p:grpSpPr>
            <p:sp>
              <p:nvSpPr>
                <p:cNvPr id="32" name="Rectangle 13">
                  <a:extLst>
                    <a:ext uri="{FF2B5EF4-FFF2-40B4-BE49-F238E27FC236}">
                      <a16:creationId xmlns:a16="http://schemas.microsoft.com/office/drawing/2014/main" id="{6D6E9075-A160-CBC0-47C6-D69B12BC6A08}"/>
                    </a:ext>
                  </a:extLst>
                </p:cNvPr>
                <p:cNvSpPr>
                  <a:spLocks noChangeArrowheads="1"/>
                </p:cNvSpPr>
                <p:nvPr/>
              </p:nvSpPr>
              <p:spPr bwMode="auto">
                <a:xfrm>
                  <a:off x="5231475" y="4923049"/>
                  <a:ext cx="742369" cy="314976"/>
                </a:xfrm>
                <a:prstGeom prst="rect">
                  <a:avLst/>
                </a:prstGeom>
                <a:solidFill>
                  <a:srgbClr val="FFFFFF"/>
                </a:solidFill>
                <a:ln w="19046">
                  <a:solidFill>
                    <a:srgbClr val="FFFFFF"/>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highlight>
                      <a:srgbClr val="FFFF00"/>
                    </a:highlight>
                    <a:uLnTx/>
                    <a:uFillTx/>
                    <a:latin typeface="Arial" panose="020B0604020202020204" pitchFamily="34" charset="0"/>
                    <a:ea typeface="+mn-ea"/>
                    <a:cs typeface="+mn-cs"/>
                  </a:endParaRPr>
                </a:p>
              </p:txBody>
            </p:sp>
            <p:sp>
              <p:nvSpPr>
                <p:cNvPr id="25" name="Arrow: Left 24">
                  <a:extLst>
                    <a:ext uri="{FF2B5EF4-FFF2-40B4-BE49-F238E27FC236}">
                      <a16:creationId xmlns:a16="http://schemas.microsoft.com/office/drawing/2014/main" id="{6A1D1AFE-5C40-1CF1-00ED-50C80382B5EB}"/>
                    </a:ext>
                  </a:extLst>
                </p:cNvPr>
                <p:cNvSpPr/>
                <p:nvPr/>
              </p:nvSpPr>
              <p:spPr>
                <a:xfrm>
                  <a:off x="9122140" y="4299292"/>
                  <a:ext cx="484704" cy="367623"/>
                </a:xfrm>
                <a:prstGeom prst="leftArrow">
                  <a:avLst>
                    <a:gd name="adj1" fmla="val 59307"/>
                    <a:gd name="adj2" fmla="val 63961"/>
                  </a:avLst>
                </a:prstGeom>
                <a:gradFill flip="none" rotWithShape="1">
                  <a:gsLst>
                    <a:gs pos="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FFCBEE60-8783-80D8-136F-DE4C9B88452A}"/>
                    </a:ext>
                  </a:extLst>
                </p:cNvPr>
                <p:cNvSpPr/>
                <p:nvPr/>
              </p:nvSpPr>
              <p:spPr>
                <a:xfrm>
                  <a:off x="5231473" y="2063652"/>
                  <a:ext cx="4514585" cy="3182071"/>
                </a:xfrm>
                <a:prstGeom prst="roundRect">
                  <a:avLst>
                    <a:gd name="adj" fmla="val 8634"/>
                  </a:avLst>
                </a:prstGeom>
                <a:no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5">
                <a:extLst>
                  <a:ext uri="{FF2B5EF4-FFF2-40B4-BE49-F238E27FC236}">
                    <a16:creationId xmlns:a16="http://schemas.microsoft.com/office/drawing/2014/main" id="{E925618F-E42D-FE77-1A9D-B74A67D0BE0F}"/>
                  </a:ext>
                </a:extLst>
              </p:cNvPr>
              <p:cNvSpPr txBox="1">
                <a:spLocks noChangeArrowheads="1"/>
              </p:cNvSpPr>
              <p:nvPr/>
            </p:nvSpPr>
            <p:spPr bwMode="auto">
              <a:xfrm>
                <a:off x="10118147" y="3940005"/>
                <a:ext cx="1792287" cy="86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400"/>
                  </a:spcAft>
                </a:pPr>
                <a:r>
                  <a:rPr lang="en-US" altLang="en-US" sz="1600" b="1">
                    <a:solidFill>
                      <a:schemeClr val="tx2"/>
                    </a:solidFill>
                    <a:latin typeface="Arial" panose="020B0604020202020204" pitchFamily="34" charset="0"/>
                  </a:rPr>
                  <a:t>4.5% </a:t>
                </a:r>
                <a:r>
                  <a:rPr lang="en-US" altLang="en-US" sz="1600">
                    <a:latin typeface="Arial" panose="020B0604020202020204" pitchFamily="34" charset="0"/>
                  </a:rPr>
                  <a:t>10-year distant recurrence</a:t>
                </a:r>
              </a:p>
              <a:p>
                <a:pPr eaLnBrk="1" hangingPunct="1">
                  <a:spcAft>
                    <a:spcPts val="600"/>
                  </a:spcAft>
                </a:pPr>
                <a:r>
                  <a:rPr lang="en-US" altLang="en-US" sz="1600" b="1">
                    <a:solidFill>
                      <a:schemeClr val="tx2"/>
                    </a:solidFill>
                    <a:latin typeface="Arial" panose="020B0604020202020204" pitchFamily="34" charset="0"/>
                  </a:rPr>
                  <a:t>16.4% </a:t>
                </a:r>
                <a:r>
                  <a:rPr lang="en-US" altLang="en-US" sz="1600">
                    <a:latin typeface="Arial" panose="020B0604020202020204" pitchFamily="34" charset="0"/>
                  </a:rPr>
                  <a:t>of patients</a:t>
                </a:r>
              </a:p>
            </p:txBody>
          </p:sp>
        </p:grpSp>
        <p:sp>
          <p:nvSpPr>
            <p:cNvPr id="33" name="Rectangle: Diagonal Corners Rounded 23">
              <a:extLst>
                <a:ext uri="{FF2B5EF4-FFF2-40B4-BE49-F238E27FC236}">
                  <a16:creationId xmlns:a16="http://schemas.microsoft.com/office/drawing/2014/main" id="{D7BE6E06-CF01-EE72-988A-5975C9AEE757}"/>
                </a:ext>
              </a:extLst>
            </p:cNvPr>
            <p:cNvSpPr>
              <a:spLocks/>
            </p:cNvSpPr>
            <p:nvPr/>
          </p:nvSpPr>
          <p:spPr bwMode="auto">
            <a:xfrm>
              <a:off x="5096028" y="5298576"/>
              <a:ext cx="6450627" cy="860595"/>
            </a:xfrm>
            <a:prstGeom prst="roundRect">
              <a:avLst>
                <a:gd name="adj" fmla="val 23311"/>
              </a:avLst>
            </a:prstGeom>
            <a:noFill/>
            <a:ln w="9525">
              <a:noFill/>
              <a:miter lim="800000"/>
              <a:headEnd/>
              <a:tailEnd/>
            </a:ln>
            <a:effectLst/>
          </p:spPr>
          <p:txBody>
            <a:bodyPr lIns="182880" tIns="0" rIns="182880" bIns="0" anchor="ctr" anchorCtr="0"/>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lvl="0" algn="ctr" eaLnBrk="1" hangingPunct="1">
                <a:buSzPct val="100000"/>
                <a:defRPr/>
              </a:pPr>
              <a:r>
                <a:rPr lang="en-US" altLang="en-US" b="1" dirty="0">
                  <a:latin typeface="Arial"/>
                  <a:cs typeface="Arial"/>
                </a:rPr>
                <a:t>16.4% </a:t>
              </a:r>
              <a:r>
                <a:rPr lang="en-US" altLang="en-US" dirty="0">
                  <a:latin typeface="Arial"/>
                  <a:cs typeface="Arial"/>
                </a:rPr>
                <a:t>of postmenopausal patients classified as Minimal Risk with </a:t>
              </a:r>
              <a:r>
                <a:rPr lang="en-US" altLang="en-US" b="1" dirty="0">
                  <a:latin typeface="Arial"/>
                  <a:cs typeface="Arial"/>
                </a:rPr>
                <a:t>4.5%</a:t>
              </a:r>
              <a:r>
                <a:rPr lang="en-US" altLang="en-US" dirty="0">
                  <a:latin typeface="Arial"/>
                  <a:cs typeface="Arial"/>
                </a:rPr>
                <a:t> risk of 10-year distant recurrence</a:t>
              </a:r>
            </a:p>
          </p:txBody>
        </p:sp>
      </p:grpSp>
      <p:graphicFrame>
        <p:nvGraphicFramePr>
          <p:cNvPr id="37" name="Table 36">
            <a:extLst>
              <a:ext uri="{FF2B5EF4-FFF2-40B4-BE49-F238E27FC236}">
                <a16:creationId xmlns:a16="http://schemas.microsoft.com/office/drawing/2014/main" id="{DFF910B3-1DF4-BAB8-32B0-101608E33B5A}"/>
              </a:ext>
            </a:extLst>
          </p:cNvPr>
          <p:cNvGraphicFramePr>
            <a:graphicFrameLocks noGrp="1"/>
          </p:cNvGraphicFramePr>
          <p:nvPr>
            <p:extLst>
              <p:ext uri="{D42A27DB-BD31-4B8C-83A1-F6EECF244321}">
                <p14:modId xmlns:p14="http://schemas.microsoft.com/office/powerpoint/2010/main" val="1793983858"/>
              </p:ext>
            </p:extLst>
          </p:nvPr>
        </p:nvGraphicFramePr>
        <p:xfrm>
          <a:off x="903931" y="1449313"/>
          <a:ext cx="3634202" cy="4679847"/>
        </p:xfrm>
        <a:graphic>
          <a:graphicData uri="http://schemas.openxmlformats.org/drawingml/2006/table">
            <a:tbl>
              <a:tblPr firstRow="1" bandRow="1">
                <a:tableStyleId>{5C22544A-7EE6-4342-B048-85BDC9FD1C3A}</a:tableStyleId>
              </a:tblPr>
              <a:tblGrid>
                <a:gridCol w="1535327">
                  <a:extLst>
                    <a:ext uri="{9D8B030D-6E8A-4147-A177-3AD203B41FA5}">
                      <a16:colId xmlns:a16="http://schemas.microsoft.com/office/drawing/2014/main" val="3330979839"/>
                    </a:ext>
                  </a:extLst>
                </a:gridCol>
                <a:gridCol w="2098875">
                  <a:extLst>
                    <a:ext uri="{9D8B030D-6E8A-4147-A177-3AD203B41FA5}">
                      <a16:colId xmlns:a16="http://schemas.microsoft.com/office/drawing/2014/main" val="3216252130"/>
                    </a:ext>
                  </a:extLst>
                </a:gridCol>
              </a:tblGrid>
              <a:tr h="465828">
                <a:tc>
                  <a:txBody>
                    <a:bodyPr/>
                    <a:lstStyle/>
                    <a:p>
                      <a:pPr lvl="0" algn="l"/>
                      <a:r>
                        <a:rPr lang="en-US" sz="1200" dirty="0">
                          <a:latin typeface="Arial" panose="020B0604020202020204" pitchFamily="34" charset="0"/>
                          <a:cs typeface="Arial" panose="020B0604020202020204" pitchFamily="34" charset="0"/>
                        </a:rPr>
                        <a:t>Characteristics</a:t>
                      </a:r>
                    </a:p>
                  </a:txBody>
                  <a:tcPr marL="182880" marT="0" marB="0" anchor="ctr"/>
                </a:tc>
                <a:tc>
                  <a:txBody>
                    <a:bodyPr/>
                    <a:lstStyle/>
                    <a:p>
                      <a:pPr lvl="0" algn="ctr"/>
                      <a:r>
                        <a:rPr lang="en-US" sz="1200">
                          <a:latin typeface="Arial" panose="020B0604020202020204" pitchFamily="34" charset="0"/>
                          <a:cs typeface="Arial" panose="020B0604020202020204" pitchFamily="34" charset="0"/>
                        </a:rPr>
                        <a:t>NCR Untreated</a:t>
                      </a:r>
                      <a:endParaRPr lang="en-US" sz="1200" baseline="30000">
                        <a:latin typeface="Arial" panose="020B0604020202020204" pitchFamily="34" charset="0"/>
                        <a:cs typeface="Arial" panose="020B0604020202020204" pitchFamily="34" charset="0"/>
                      </a:endParaRPr>
                    </a:p>
                    <a:p>
                      <a:pPr lvl="0" algn="ctr"/>
                      <a:r>
                        <a:rPr lang="en-US" sz="1200">
                          <a:latin typeface="Arial" panose="020B0604020202020204" pitchFamily="34" charset="0"/>
                          <a:cs typeface="Arial" panose="020B0604020202020204" pitchFamily="34" charset="0"/>
                        </a:rPr>
                        <a:t>(N=1,245)</a:t>
                      </a:r>
                    </a:p>
                  </a:txBody>
                  <a:tcPr marT="0" marB="0" anchor="ctr"/>
                </a:tc>
                <a:extLst>
                  <a:ext uri="{0D108BD9-81ED-4DB2-BD59-A6C34878D82A}">
                    <a16:rowId xmlns:a16="http://schemas.microsoft.com/office/drawing/2014/main" val="665585376"/>
                  </a:ext>
                </a:extLst>
              </a:tr>
              <a:tr h="551202">
                <a:tc>
                  <a:txBody>
                    <a:bodyPr/>
                    <a:lstStyle/>
                    <a:p>
                      <a:pPr lvl="0" algn="l"/>
                      <a:r>
                        <a:rPr lang="en-US" sz="1200" b="1">
                          <a:solidFill>
                            <a:schemeClr val="tx1"/>
                          </a:solidFill>
                          <a:latin typeface="Arial" panose="020B0604020202020204" pitchFamily="34" charset="0"/>
                          <a:cs typeface="Arial" panose="020B0604020202020204" pitchFamily="34" charset="0"/>
                        </a:rPr>
                        <a:t>Endocrine Treatment</a:t>
                      </a:r>
                    </a:p>
                  </a:txBody>
                  <a:tcPr marL="182880" marT="0" marB="0" anchor="ctr"/>
                </a:tc>
                <a:tc>
                  <a:txBody>
                    <a:bodyPr/>
                    <a:lstStyle/>
                    <a:p>
                      <a:pPr lvl="0" algn="ctr"/>
                      <a:endParaRPr lang="en-US" sz="120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831923418"/>
                  </a:ext>
                </a:extLst>
              </a:tr>
              <a:tr h="357348">
                <a:tc>
                  <a:txBody>
                    <a:bodyPr/>
                    <a:lstStyle/>
                    <a:p>
                      <a:pPr lvl="0" algn="l"/>
                      <a:r>
                        <a:rPr lang="en-US" sz="1200" b="1" dirty="0">
                          <a:solidFill>
                            <a:schemeClr val="tx1"/>
                          </a:solidFill>
                          <a:latin typeface="Arial" panose="020B0604020202020204" pitchFamily="34" charset="0"/>
                          <a:cs typeface="Arial" panose="020B0604020202020204" pitchFamily="34" charset="0"/>
                        </a:rPr>
                        <a:t>Age Range </a:t>
                      </a:r>
                    </a:p>
                  </a:txBody>
                  <a:tcPr marL="182880" marT="0" marB="0" anchor="ctr"/>
                </a:tc>
                <a:tc>
                  <a:txBody>
                    <a:bodyPr/>
                    <a:lstStyle/>
                    <a:p>
                      <a:pPr lvl="0" algn="ctr"/>
                      <a:r>
                        <a:rPr lang="en-US" sz="1200">
                          <a:solidFill>
                            <a:schemeClr val="tx1"/>
                          </a:solidFill>
                          <a:latin typeface="Arial" panose="020B0604020202020204" pitchFamily="34" charset="0"/>
                          <a:cs typeface="Arial" panose="020B0604020202020204" pitchFamily="34" charset="0"/>
                        </a:rPr>
                        <a:t>≥70</a:t>
                      </a:r>
                    </a:p>
                  </a:txBody>
                  <a:tcPr marT="0" marB="0" anchor="ctr"/>
                </a:tc>
                <a:extLst>
                  <a:ext uri="{0D108BD9-81ED-4DB2-BD59-A6C34878D82A}">
                    <a16:rowId xmlns:a16="http://schemas.microsoft.com/office/drawing/2014/main" val="512944208"/>
                  </a:ext>
                </a:extLst>
              </a:tr>
              <a:tr h="268011">
                <a:tc gridSpan="2">
                  <a:txBody>
                    <a:bodyPr/>
                    <a:lstStyle/>
                    <a:p>
                      <a:pPr lvl="0" algn="l"/>
                      <a:r>
                        <a:rPr lang="en-US" sz="1200" b="1">
                          <a:solidFill>
                            <a:schemeClr val="tx1"/>
                          </a:solidFill>
                          <a:latin typeface="Arial" panose="020B0604020202020204" pitchFamily="34" charset="0"/>
                          <a:cs typeface="Arial" panose="020B0604020202020204" pitchFamily="34" charset="0"/>
                        </a:rPr>
                        <a:t>Tumor Size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780590043"/>
                  </a:ext>
                </a:extLst>
              </a:tr>
              <a:tr h="536022">
                <a:tc>
                  <a:txBody>
                    <a:bodyPr/>
                    <a:lstStyle/>
                    <a:p>
                      <a:pPr lvl="0" algn="l"/>
                      <a:r>
                        <a:rPr lang="en-US" sz="1200">
                          <a:solidFill>
                            <a:schemeClr val="tx1"/>
                          </a:solidFill>
                          <a:latin typeface="Arial" panose="020B0604020202020204" pitchFamily="34" charset="0"/>
                          <a:cs typeface="Arial" panose="020B0604020202020204" pitchFamily="34" charset="0"/>
                        </a:rPr>
                        <a:t>≤2 cm</a:t>
                      </a:r>
                    </a:p>
                    <a:p>
                      <a:pPr lvl="0" algn="l">
                        <a:buNone/>
                      </a:pPr>
                      <a:r>
                        <a:rPr lang="en-US" sz="1200">
                          <a:solidFill>
                            <a:schemeClr val="tx1"/>
                          </a:solidFill>
                          <a:latin typeface="Arial" panose="020B0604020202020204" pitchFamily="34" charset="0"/>
                          <a:cs typeface="Arial" panose="020B0604020202020204" pitchFamily="34" charset="0"/>
                        </a:rPr>
                        <a:t>&gt;2 cm</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55</a:t>
                      </a:r>
                    </a:p>
                    <a:p>
                      <a:pPr lvl="0" algn="ctr">
                        <a:buNone/>
                      </a:pPr>
                      <a:r>
                        <a:rPr lang="en-US" sz="1200">
                          <a:solidFill>
                            <a:schemeClr val="tx1"/>
                          </a:solidFill>
                          <a:latin typeface="Arial" panose="020B0604020202020204" pitchFamily="34" charset="0"/>
                          <a:cs typeface="Arial" panose="020B0604020202020204" pitchFamily="34" charset="0"/>
                        </a:rPr>
                        <a:t>45</a:t>
                      </a:r>
                    </a:p>
                  </a:txBody>
                  <a:tcPr marT="0" marB="0" anchor="ctr"/>
                </a:tc>
                <a:extLst>
                  <a:ext uri="{0D108BD9-81ED-4DB2-BD59-A6C34878D82A}">
                    <a16:rowId xmlns:a16="http://schemas.microsoft.com/office/drawing/2014/main" val="445293473"/>
                  </a:ext>
                </a:extLst>
              </a:tr>
              <a:tr h="268011">
                <a:tc gridSpan="2">
                  <a:txBody>
                    <a:bodyPr/>
                    <a:lstStyle/>
                    <a:p>
                      <a:pPr lvl="0" algn="l"/>
                      <a:r>
                        <a:rPr lang="en-US" sz="1200" b="1">
                          <a:solidFill>
                            <a:schemeClr val="tx1"/>
                          </a:solidFill>
                          <a:latin typeface="Arial" panose="020B0604020202020204" pitchFamily="34" charset="0"/>
                          <a:cs typeface="Arial" panose="020B0604020202020204" pitchFamily="34" charset="0"/>
                        </a:rPr>
                        <a:t>Tumor Grade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a16="http://schemas.microsoft.com/office/drawing/2014/main" val="1340835003"/>
                  </a:ext>
                </a:extLst>
              </a:tr>
              <a:tr h="714696">
                <a:tc>
                  <a:txBody>
                    <a:bodyPr/>
                    <a:lstStyle/>
                    <a:p>
                      <a:pPr lvl="0" algn="l">
                        <a:buNone/>
                      </a:pPr>
                      <a:r>
                        <a:rPr lang="en-US" sz="1200" b="0">
                          <a:solidFill>
                            <a:schemeClr val="tx1"/>
                          </a:solidFill>
                          <a:latin typeface="Arial" panose="020B0604020202020204" pitchFamily="34" charset="0"/>
                          <a:cs typeface="Arial" panose="020B0604020202020204" pitchFamily="34" charset="0"/>
                        </a:rPr>
                        <a:t>1</a:t>
                      </a:r>
                    </a:p>
                    <a:p>
                      <a:pPr lvl="0" algn="l">
                        <a:buNone/>
                      </a:pPr>
                      <a:r>
                        <a:rPr lang="en-US" sz="1200" b="0">
                          <a:solidFill>
                            <a:schemeClr val="tx1"/>
                          </a:solidFill>
                          <a:latin typeface="Arial" panose="020B0604020202020204" pitchFamily="34" charset="0"/>
                          <a:cs typeface="Arial" panose="020B0604020202020204" pitchFamily="34" charset="0"/>
                        </a:rPr>
                        <a:t>2</a:t>
                      </a:r>
                    </a:p>
                    <a:p>
                      <a:pPr lvl="0" algn="l">
                        <a:buNone/>
                      </a:pPr>
                      <a:r>
                        <a:rPr lang="en-US" sz="1200" b="0">
                          <a:solidFill>
                            <a:schemeClr val="tx1"/>
                          </a:solidFill>
                          <a:latin typeface="Arial" panose="020B0604020202020204" pitchFamily="34" charset="0"/>
                          <a:cs typeface="Arial" panose="020B0604020202020204" pitchFamily="34" charset="0"/>
                        </a:rPr>
                        <a:t>3</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22.2</a:t>
                      </a:r>
                    </a:p>
                    <a:p>
                      <a:pPr lvl="0" algn="ctr">
                        <a:buNone/>
                      </a:pPr>
                      <a:r>
                        <a:rPr lang="en-US" sz="1200">
                          <a:solidFill>
                            <a:schemeClr val="tx1"/>
                          </a:solidFill>
                          <a:latin typeface="Arial" panose="020B0604020202020204" pitchFamily="34" charset="0"/>
                          <a:cs typeface="Arial" panose="020B0604020202020204" pitchFamily="34" charset="0"/>
                        </a:rPr>
                        <a:t>60.7</a:t>
                      </a:r>
                    </a:p>
                    <a:p>
                      <a:pPr lvl="0" algn="ctr">
                        <a:buNone/>
                      </a:pPr>
                      <a:r>
                        <a:rPr lang="en-US" sz="1200">
                          <a:solidFill>
                            <a:schemeClr val="tx1"/>
                          </a:solidFill>
                          <a:latin typeface="Arial" panose="020B0604020202020204" pitchFamily="34" charset="0"/>
                          <a:cs typeface="Arial" panose="020B0604020202020204" pitchFamily="34" charset="0"/>
                        </a:rPr>
                        <a:t>17.0</a:t>
                      </a:r>
                    </a:p>
                  </a:txBody>
                  <a:tcPr marT="0" marB="0" anchor="ctr"/>
                </a:tc>
                <a:extLst>
                  <a:ext uri="{0D108BD9-81ED-4DB2-BD59-A6C34878D82A}">
                    <a16:rowId xmlns:a16="http://schemas.microsoft.com/office/drawing/2014/main" val="1960127878"/>
                  </a:ext>
                </a:extLst>
              </a:tr>
              <a:tr h="268011">
                <a:tc gridSpan="2">
                  <a:txBody>
                    <a:bodyPr/>
                    <a:lstStyle/>
                    <a:p>
                      <a:pPr lvl="0" algn="l">
                        <a:buNone/>
                      </a:pPr>
                      <a:r>
                        <a:rPr lang="en-US" sz="1200" b="1">
                          <a:solidFill>
                            <a:schemeClr val="tx1"/>
                          </a:solidFill>
                          <a:latin typeface="Arial" panose="020B0604020202020204" pitchFamily="34" charset="0"/>
                          <a:cs typeface="Arial" panose="020B0604020202020204" pitchFamily="34" charset="0"/>
                        </a:rPr>
                        <a:t>HER2 Status (%)</a:t>
                      </a:r>
                    </a:p>
                  </a:txBody>
                  <a:tcPr marL="182880" marT="0" marB="0" anchor="ctr"/>
                </a:tc>
                <a:tc hMerge="1">
                  <a:txBody>
                    <a:bodyPr/>
                    <a:lstStyle/>
                    <a:p>
                      <a:pPr lvl="0" algn="ct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467396601"/>
                  </a:ext>
                </a:extLst>
              </a:tr>
              <a:tr h="536022">
                <a:tc>
                  <a:txBody>
                    <a:bodyPr/>
                    <a:lstStyle/>
                    <a:p>
                      <a:pPr lvl="0" algn="l">
                        <a:buNone/>
                      </a:pPr>
                      <a:r>
                        <a:rPr lang="en-US" sz="1200" b="0">
                          <a:solidFill>
                            <a:schemeClr val="tx1"/>
                          </a:solidFill>
                          <a:latin typeface="Arial" panose="020B0604020202020204" pitchFamily="34" charset="0"/>
                          <a:cs typeface="Arial" panose="020B0604020202020204" pitchFamily="34" charset="0"/>
                        </a:rPr>
                        <a:t>HER2-</a:t>
                      </a:r>
                    </a:p>
                    <a:p>
                      <a:pPr lvl="0" algn="l">
                        <a:buNone/>
                      </a:pPr>
                      <a:r>
                        <a:rPr lang="en-US" sz="1200" b="0">
                          <a:solidFill>
                            <a:schemeClr val="tx1"/>
                          </a:solidFill>
                          <a:latin typeface="Arial" panose="020B0604020202020204" pitchFamily="34" charset="0"/>
                          <a:cs typeface="Arial" panose="020B0604020202020204" pitchFamily="34" charset="0"/>
                        </a:rPr>
                        <a:t>HER2+</a:t>
                      </a:r>
                    </a:p>
                  </a:txBody>
                  <a:tcPr marL="182880" marT="0" marB="0" anchor="ctr"/>
                </a:tc>
                <a:tc>
                  <a:txBody>
                    <a:bodyPr/>
                    <a:lstStyle/>
                    <a:p>
                      <a:pPr lvl="0" algn="ctr"/>
                      <a:r>
                        <a:rPr lang="en-US" sz="1200">
                          <a:solidFill>
                            <a:schemeClr val="tx1"/>
                          </a:solidFill>
                          <a:latin typeface="Arial" panose="020B0604020202020204" pitchFamily="34" charset="0"/>
                          <a:cs typeface="Arial" panose="020B0604020202020204" pitchFamily="34" charset="0"/>
                        </a:rPr>
                        <a:t>94.1</a:t>
                      </a:r>
                    </a:p>
                    <a:p>
                      <a:pPr lvl="0" algn="ctr"/>
                      <a:r>
                        <a:rPr lang="en-US" sz="1200">
                          <a:solidFill>
                            <a:schemeClr val="tx1"/>
                          </a:solidFill>
                          <a:latin typeface="Arial" panose="020B0604020202020204" pitchFamily="34" charset="0"/>
                          <a:cs typeface="Arial" panose="020B0604020202020204" pitchFamily="34" charset="0"/>
                        </a:rPr>
                        <a:t>5.9</a:t>
                      </a:r>
                    </a:p>
                  </a:txBody>
                  <a:tcPr marT="0" marB="0" anchor="ctr"/>
                </a:tc>
                <a:extLst>
                  <a:ext uri="{0D108BD9-81ED-4DB2-BD59-A6C34878D82A}">
                    <a16:rowId xmlns:a16="http://schemas.microsoft.com/office/drawing/2014/main" val="1191173382"/>
                  </a:ext>
                </a:extLst>
              </a:tr>
              <a:tr h="26801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Disease Recurrence (%)</a:t>
                      </a:r>
                    </a:p>
                  </a:txBody>
                  <a:tcPr marL="182880" marT="0" marB="0" anchor="ctr"/>
                </a:tc>
                <a:tc hMerge="1">
                  <a:txBody>
                    <a:bodyPr/>
                    <a:lstStyle/>
                    <a:p>
                      <a:pPr lvl="0" algn="ct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a16="http://schemas.microsoft.com/office/drawing/2014/main" val="413171047"/>
                  </a:ext>
                </a:extLst>
              </a:tr>
              <a:tr h="446685">
                <a:tc>
                  <a:txBody>
                    <a:bodyPr/>
                    <a:lstStyle/>
                    <a:p>
                      <a:pPr lvl="0" algn="l">
                        <a:buNone/>
                      </a:pPr>
                      <a:r>
                        <a:rPr lang="en-US" sz="1200" b="0">
                          <a:solidFill>
                            <a:schemeClr val="tx1"/>
                          </a:solidFill>
                          <a:latin typeface="Arial" panose="020B0604020202020204" pitchFamily="34" charset="0"/>
                          <a:cs typeface="Arial" panose="020B0604020202020204" pitchFamily="34" charset="0"/>
                        </a:rPr>
                        <a:t>Locoregional</a:t>
                      </a:r>
                    </a:p>
                    <a:p>
                      <a:pPr lvl="0" algn="l">
                        <a:buNone/>
                      </a:pPr>
                      <a:r>
                        <a:rPr lang="en-US" sz="1200" b="0">
                          <a:solidFill>
                            <a:schemeClr val="tx1"/>
                          </a:solidFill>
                          <a:latin typeface="Arial" panose="020B0604020202020204" pitchFamily="34" charset="0"/>
                          <a:cs typeface="Arial" panose="020B0604020202020204" pitchFamily="34" charset="0"/>
                        </a:rPr>
                        <a:t>Distant</a:t>
                      </a:r>
                    </a:p>
                  </a:txBody>
                  <a:tcPr marL="182880" marT="0" marB="0" anchor="ctr"/>
                </a:tc>
                <a:tc>
                  <a:txBody>
                    <a:bodyPr/>
                    <a:lstStyle/>
                    <a:p>
                      <a:pPr lvl="0" algn="ctr"/>
                      <a:r>
                        <a:rPr lang="en-US" sz="1200" dirty="0">
                          <a:solidFill>
                            <a:schemeClr val="tx1"/>
                          </a:solidFill>
                          <a:latin typeface="Arial" panose="020B0604020202020204" pitchFamily="34" charset="0"/>
                          <a:cs typeface="Arial" panose="020B0604020202020204" pitchFamily="34" charset="0"/>
                        </a:rPr>
                        <a:t>4.3</a:t>
                      </a:r>
                    </a:p>
                    <a:p>
                      <a:pPr lvl="0" algn="ctr"/>
                      <a:r>
                        <a:rPr lang="en-US" sz="1200" dirty="0">
                          <a:solidFill>
                            <a:schemeClr val="tx1"/>
                          </a:solidFill>
                          <a:latin typeface="Arial" panose="020B0604020202020204" pitchFamily="34" charset="0"/>
                          <a:cs typeface="Arial" panose="020B0604020202020204" pitchFamily="34" charset="0"/>
                        </a:rPr>
                        <a:t>8.6</a:t>
                      </a:r>
                    </a:p>
                  </a:txBody>
                  <a:tcPr marT="0" marB="0" anchor="ctr"/>
                </a:tc>
                <a:extLst>
                  <a:ext uri="{0D108BD9-81ED-4DB2-BD59-A6C34878D82A}">
                    <a16:rowId xmlns:a16="http://schemas.microsoft.com/office/drawing/2014/main" val="3986552014"/>
                  </a:ext>
                </a:extLst>
              </a:tr>
            </a:tbl>
          </a:graphicData>
        </a:graphic>
      </p:graphicFrame>
      <p:grpSp>
        <p:nvGrpSpPr>
          <p:cNvPr id="38" name="Group 37">
            <a:extLst>
              <a:ext uri="{FF2B5EF4-FFF2-40B4-BE49-F238E27FC236}">
                <a16:creationId xmlns:a16="http://schemas.microsoft.com/office/drawing/2014/main" id="{02ACE478-2F2D-90FB-6A15-A772EAA209D0}"/>
              </a:ext>
            </a:extLst>
          </p:cNvPr>
          <p:cNvGrpSpPr/>
          <p:nvPr/>
        </p:nvGrpSpPr>
        <p:grpSpPr>
          <a:xfrm>
            <a:off x="3033660" y="2054169"/>
            <a:ext cx="919162" cy="439320"/>
            <a:chOff x="2840200" y="2400839"/>
            <a:chExt cx="919162" cy="439320"/>
          </a:xfrm>
        </p:grpSpPr>
        <p:grpSp>
          <p:nvGrpSpPr>
            <p:cNvPr id="39" name="Group 133">
              <a:extLst>
                <a:ext uri="{FF2B5EF4-FFF2-40B4-BE49-F238E27FC236}">
                  <a16:creationId xmlns:a16="http://schemas.microsoft.com/office/drawing/2014/main" id="{42C93F4C-783A-8626-DC5E-E45183DB3A52}"/>
                </a:ext>
              </a:extLst>
            </p:cNvPr>
            <p:cNvGrpSpPr>
              <a:grpSpLocks/>
            </p:cNvGrpSpPr>
            <p:nvPr/>
          </p:nvGrpSpPr>
          <p:grpSpPr bwMode="auto">
            <a:xfrm>
              <a:off x="2840200" y="2687758"/>
              <a:ext cx="919162" cy="152401"/>
              <a:chOff x="2363879" y="2684385"/>
              <a:chExt cx="918817" cy="225207"/>
            </a:xfrm>
          </p:grpSpPr>
          <p:sp>
            <p:nvSpPr>
              <p:cNvPr id="41" name="TextBox 136">
                <a:extLst>
                  <a:ext uri="{FF2B5EF4-FFF2-40B4-BE49-F238E27FC236}">
                    <a16:creationId xmlns:a16="http://schemas.microsoft.com/office/drawing/2014/main" id="{5A564991-2A9B-CAA9-CA34-A738F859F3FA}"/>
                  </a:ext>
                </a:extLst>
              </p:cNvPr>
              <p:cNvSpPr txBox="1"/>
              <p:nvPr/>
            </p:nvSpPr>
            <p:spPr>
              <a:xfrm>
                <a:off x="2424181" y="2743065"/>
                <a:ext cx="774409" cy="166527"/>
              </a:xfrm>
              <a:prstGeom prst="rect">
                <a:avLst/>
              </a:prstGeom>
              <a:noFill/>
              <a:ln cap="flat">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600" b="1" i="0" u="none" strike="noStrike" kern="0" cap="none" spc="0" normalizeH="0" baseline="0" noProof="0">
                  <a:ln>
                    <a:noFill/>
                  </a:ln>
                  <a:solidFill>
                    <a:srgbClr val="646464"/>
                  </a:solidFill>
                  <a:effectLst/>
                  <a:uLnTx/>
                  <a:uFillTx/>
                  <a:latin typeface="Arial" pitchFamily="34"/>
                  <a:ea typeface="Roboto" pitchFamily="2"/>
                  <a:cs typeface="Arial" pitchFamily="34"/>
                </a:endParaRPr>
              </a:p>
            </p:txBody>
          </p:sp>
          <p:cxnSp>
            <p:nvCxnSpPr>
              <p:cNvPr id="42" name="Straight Arrow Connector 137">
                <a:extLst>
                  <a:ext uri="{FF2B5EF4-FFF2-40B4-BE49-F238E27FC236}">
                    <a16:creationId xmlns:a16="http://schemas.microsoft.com/office/drawing/2014/main" id="{F8058FB7-ECAF-FEE6-B60B-781E58E75F02}"/>
                  </a:ext>
                </a:extLst>
              </p:cNvPr>
              <p:cNvCxnSpPr>
                <a:cxnSpLocks noChangeShapeType="1"/>
              </p:cNvCxnSpPr>
              <p:nvPr/>
            </p:nvCxnSpPr>
            <p:spPr bwMode="auto">
              <a:xfrm>
                <a:off x="2363879" y="2684385"/>
                <a:ext cx="918817" cy="0"/>
              </a:xfrm>
              <a:prstGeom prst="straightConnector1">
                <a:avLst/>
              </a:prstGeom>
              <a:noFill/>
              <a:ln w="22225" cap="rnd">
                <a:solidFill>
                  <a:schemeClr val="tx1">
                    <a:lumMod val="50000"/>
                    <a:lumOff val="50000"/>
                  </a:schemeClr>
                </a:solidFill>
                <a:round/>
                <a:headEnd/>
                <a:tailEnd type="arrow" w="med" len="med"/>
              </a:ln>
              <a:extLst>
                <a:ext uri="{909E8E84-426E-40DD-AFC4-6F175D3DCCD1}">
                  <a14:hiddenFill xmlns:a14="http://schemas.microsoft.com/office/drawing/2010/main">
                    <a:noFill/>
                  </a14:hiddenFill>
                </a:ext>
              </a:extLst>
            </p:spPr>
          </p:cxnSp>
        </p:grpSp>
        <p:sp>
          <p:nvSpPr>
            <p:cNvPr id="40" name="Rectangle 143">
              <a:extLst>
                <a:ext uri="{FF2B5EF4-FFF2-40B4-BE49-F238E27FC236}">
                  <a16:creationId xmlns:a16="http://schemas.microsoft.com/office/drawing/2014/main" id="{AF9E3447-F0B6-B64D-1650-E1B238EB1A4F}"/>
                </a:ext>
              </a:extLst>
            </p:cNvPr>
            <p:cNvSpPr/>
            <p:nvPr/>
          </p:nvSpPr>
          <p:spPr>
            <a:xfrm>
              <a:off x="2840200" y="2400839"/>
              <a:ext cx="919162" cy="152400"/>
            </a:xfrm>
            <a:prstGeom prst="rect">
              <a:avLst/>
            </a:prstGeom>
            <a:noFill/>
            <a:ln w="12701" cap="flat">
              <a:solidFill>
                <a:srgbClr val="D2D2D2"/>
              </a:solidFill>
              <a:custDash>
                <a:ds d="300000" sp="300000"/>
              </a:custDash>
              <a:miter/>
            </a:ln>
          </p:spPr>
          <p:txBody>
            <a:bodyPr wrap="none" anchor="ct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0" cap="none" spc="0" normalizeH="0" baseline="0" noProof="0">
                  <a:ln>
                    <a:noFill/>
                  </a:ln>
                  <a:solidFill>
                    <a:srgbClr val="646464"/>
                  </a:solidFill>
                  <a:effectLst/>
                  <a:uLnTx/>
                  <a:uFillTx/>
                  <a:latin typeface="Arial" pitchFamily="34"/>
                  <a:ea typeface="Roboto" pitchFamily="2"/>
                  <a:cs typeface="Arial" pitchFamily="34"/>
                </a:rPr>
                <a:t>No therapy</a:t>
              </a:r>
            </a:p>
          </p:txBody>
        </p:sp>
      </p:grpSp>
    </p:spTree>
    <p:extLst>
      <p:ext uri="{BB962C8B-B14F-4D97-AF65-F5344CB8AC3E}">
        <p14:creationId xmlns:p14="http://schemas.microsoft.com/office/powerpoint/2010/main" val="269092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35B6-2A22-B99A-1637-53727D53615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A8ED5A4-68BE-B93F-2844-E42BC9F375CB}"/>
              </a:ext>
            </a:extLst>
          </p:cNvPr>
          <p:cNvSpPr>
            <a:spLocks noGrp="1"/>
          </p:cNvSpPr>
          <p:nvPr>
            <p:ph type="title"/>
          </p:nvPr>
        </p:nvSpPr>
        <p:spPr>
          <a:xfrm>
            <a:off x="838200" y="365125"/>
            <a:ext cx="8877300" cy="434975"/>
          </a:xfrm>
        </p:spPr>
        <p:txBody>
          <a:bodyPr vert="horz" lIns="0" tIns="0" rIns="0" bIns="0" rtlCol="0" anchor="ctr">
            <a:noAutofit/>
          </a:bodyPr>
          <a:lstStyle/>
          <a:p>
            <a:r>
              <a:rPr lang="en-US" sz="2400">
                <a:solidFill>
                  <a:schemeClr val="tx1"/>
                </a:solidFill>
                <a:latin typeface="Arial" panose="020B0604020202020204" pitchFamily="34" charset="0"/>
                <a:cs typeface="Arial" panose="020B0604020202020204" pitchFamily="34" charset="0"/>
              </a:rPr>
              <a:t>NCR Treated: Validation Set</a:t>
            </a:r>
          </a:p>
        </p:txBody>
      </p:sp>
      <p:sp>
        <p:nvSpPr>
          <p:cNvPr id="11" name="Text Placeholder 10">
            <a:extLst>
              <a:ext uri="{FF2B5EF4-FFF2-40B4-BE49-F238E27FC236}">
                <a16:creationId xmlns:a16="http://schemas.microsoft.com/office/drawing/2014/main" id="{AA020882-E4BF-7B4D-A055-5D4DB823E264}"/>
              </a:ext>
            </a:extLst>
          </p:cNvPr>
          <p:cNvSpPr>
            <a:spLocks noGrp="1"/>
          </p:cNvSpPr>
          <p:nvPr>
            <p:ph type="body" sz="quarter" idx="13"/>
          </p:nvPr>
        </p:nvSpPr>
        <p:spPr>
          <a:xfrm>
            <a:off x="838200" y="819150"/>
            <a:ext cx="8877300" cy="434975"/>
          </a:xfrm>
        </p:spPr>
        <p:txBody>
          <a:bodyPr vert="horz" lIns="0" tIns="0" rIns="0" bIns="0" rtlCol="0" anchor="t">
            <a:normAutofit/>
          </a:bodyPr>
          <a:lstStyle/>
          <a:p>
            <a:r>
              <a:rPr lang="en-US" altLang="en-US">
                <a:latin typeface="Arial"/>
                <a:cs typeface="Arial"/>
              </a:rPr>
              <a:t>Postmenopausal, early-stage, HR+, N0, no adjuvant chemotherapy</a:t>
            </a:r>
          </a:p>
        </p:txBody>
      </p:sp>
      <p:sp>
        <p:nvSpPr>
          <p:cNvPr id="24" name="TextBox 23">
            <a:extLst>
              <a:ext uri="{FF2B5EF4-FFF2-40B4-BE49-F238E27FC236}">
                <a16:creationId xmlns:a16="http://schemas.microsoft.com/office/drawing/2014/main" id="{E72F7F5F-43DD-0DEA-201A-82E125F738C0}"/>
              </a:ext>
            </a:extLst>
          </p:cNvPr>
          <p:cNvSpPr txBox="1"/>
          <p:nvPr/>
        </p:nvSpPr>
        <p:spPr>
          <a:xfrm>
            <a:off x="576073" y="6405689"/>
            <a:ext cx="6094268" cy="430887"/>
          </a:xfrm>
          <a:prstGeom prst="rect">
            <a:avLst/>
          </a:prstGeom>
          <a:noFill/>
        </p:spPr>
        <p:txBody>
          <a:bodyPr wrap="square" lIns="91440" tIns="45720" rIns="91440" bIns="45720" anchor="t">
            <a:spAutoFit/>
          </a:bodyPr>
          <a:lstStyle/>
          <a:p>
            <a:r>
              <a:rPr lang="en-US" sz="700">
                <a:solidFill>
                  <a:schemeClr val="bg1">
                    <a:lumMod val="65000"/>
                  </a:schemeClr>
                </a:solidFill>
                <a:latin typeface="Arial"/>
                <a:cs typeface="Arial"/>
              </a:rPr>
              <a:t>NCR = Netherlands Cancer Registry</a:t>
            </a:r>
          </a:p>
          <a:p>
            <a:endParaRPr lang="da-DK" sz="700">
              <a:solidFill>
                <a:schemeClr val="bg1">
                  <a:lumMod val="65000"/>
                </a:schemeClr>
              </a:solidFill>
              <a:latin typeface="Arial"/>
              <a:cs typeface="Arial"/>
            </a:endParaRPr>
          </a:p>
          <a:p>
            <a:r>
              <a:rPr lang="da-DK" sz="700" dirty="0">
                <a:solidFill>
                  <a:schemeClr val="bg1">
                    <a:lumMod val="65000"/>
                  </a:schemeClr>
                </a:solidFill>
                <a:latin typeface="Arial"/>
                <a:cs typeface="Arial"/>
              </a:rPr>
              <a:t>Jilderda MF, et al. npj Breast Cancer. 2026; 12(1):21. </a:t>
            </a:r>
            <a:endParaRPr lang="en-US" sz="700" dirty="0">
              <a:solidFill>
                <a:schemeClr val="bg1">
                  <a:lumMod val="65000"/>
                </a:schemeClr>
              </a:solidFill>
              <a:latin typeface="Arial"/>
              <a:cs typeface="Arial"/>
            </a:endParaRPr>
          </a:p>
        </p:txBody>
      </p:sp>
      <p:grpSp>
        <p:nvGrpSpPr>
          <p:cNvPr id="42" name="Group 41">
            <a:extLst>
              <a:ext uri="{FF2B5EF4-FFF2-40B4-BE49-F238E27FC236}">
                <a16:creationId xmlns:a16="http://schemas.microsoft.com/office/drawing/2014/main" id="{877D0E23-A9CF-6DB3-7B8E-DAFCC7513511}"/>
              </a:ext>
            </a:extLst>
          </p:cNvPr>
          <p:cNvGrpSpPr/>
          <p:nvPr/>
        </p:nvGrpSpPr>
        <p:grpSpPr>
          <a:xfrm>
            <a:off x="5145558" y="1858110"/>
            <a:ext cx="6450627" cy="4271362"/>
            <a:chOff x="5145558" y="1858110"/>
            <a:chExt cx="6450627" cy="4271362"/>
          </a:xfrm>
          <a:noFill/>
        </p:grpSpPr>
        <p:grpSp>
          <p:nvGrpSpPr>
            <p:cNvPr id="35" name="Group 34">
              <a:extLst>
                <a:ext uri="{FF2B5EF4-FFF2-40B4-BE49-F238E27FC236}">
                  <a16:creationId xmlns:a16="http://schemas.microsoft.com/office/drawing/2014/main" id="{FC310A0D-401B-3C59-F40F-D482D055E5C6}"/>
                </a:ext>
              </a:extLst>
            </p:cNvPr>
            <p:cNvGrpSpPr/>
            <p:nvPr/>
          </p:nvGrpSpPr>
          <p:grpSpPr>
            <a:xfrm>
              <a:off x="5145558" y="1858110"/>
              <a:ext cx="6223637" cy="3182071"/>
              <a:chOff x="5103041" y="1840369"/>
              <a:chExt cx="6223637" cy="3182071"/>
            </a:xfrm>
            <a:grpFill/>
          </p:grpSpPr>
          <p:pic>
            <p:nvPicPr>
              <p:cNvPr id="17" name="Picture 10">
                <a:extLst>
                  <a:ext uri="{FF2B5EF4-FFF2-40B4-BE49-F238E27FC236}">
                    <a16:creationId xmlns:a16="http://schemas.microsoft.com/office/drawing/2014/main" id="{804A1D22-4138-DC62-4EE4-C106B59DA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778" y="1920374"/>
                <a:ext cx="3525823" cy="3016353"/>
              </a:xfrm>
              <a:prstGeom prst="rect">
                <a:avLst/>
              </a:prstGeom>
              <a:solidFill>
                <a:srgbClr val="FFFFFF"/>
              </a:solidFill>
              <a:ln w="9525">
                <a:noFill/>
                <a:miter lim="800000"/>
                <a:headEnd/>
                <a:tailEnd/>
              </a:ln>
            </p:spPr>
          </p:pic>
          <p:sp>
            <p:nvSpPr>
              <p:cNvPr id="33" name="Arrow: Left 32">
                <a:extLst>
                  <a:ext uri="{FF2B5EF4-FFF2-40B4-BE49-F238E27FC236}">
                    <a16:creationId xmlns:a16="http://schemas.microsoft.com/office/drawing/2014/main" id="{4C98B77A-03BD-8F81-C46D-C9339AECDAAB}"/>
                  </a:ext>
                </a:extLst>
              </p:cNvPr>
              <p:cNvSpPr/>
              <p:nvPr/>
            </p:nvSpPr>
            <p:spPr>
              <a:xfrm>
                <a:off x="8726312" y="3921595"/>
                <a:ext cx="484704" cy="367623"/>
              </a:xfrm>
              <a:prstGeom prst="leftArrow">
                <a:avLst>
                  <a:gd name="adj1" fmla="val 59307"/>
                  <a:gd name="adj2" fmla="val 6396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Rounded Corners 33">
                <a:extLst>
                  <a:ext uri="{FF2B5EF4-FFF2-40B4-BE49-F238E27FC236}">
                    <a16:creationId xmlns:a16="http://schemas.microsoft.com/office/drawing/2014/main" id="{8BDA40F2-6CC8-D351-B3E0-9B0E35E73DC0}"/>
                  </a:ext>
                </a:extLst>
              </p:cNvPr>
              <p:cNvSpPr/>
              <p:nvPr/>
            </p:nvSpPr>
            <p:spPr>
              <a:xfrm>
                <a:off x="5103041" y="1840369"/>
                <a:ext cx="4278412" cy="3182071"/>
              </a:xfrm>
              <a:prstGeom prst="roundRect">
                <a:avLst>
                  <a:gd name="adj" fmla="val 8634"/>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5">
                <a:extLst>
                  <a:ext uri="{FF2B5EF4-FFF2-40B4-BE49-F238E27FC236}">
                    <a16:creationId xmlns:a16="http://schemas.microsoft.com/office/drawing/2014/main" id="{A45F6C0B-F54B-FACD-E026-34C6B3D45A32}"/>
                  </a:ext>
                </a:extLst>
              </p:cNvPr>
              <p:cNvSpPr txBox="1">
                <a:spLocks noChangeArrowheads="1"/>
              </p:cNvSpPr>
              <p:nvPr/>
            </p:nvSpPr>
            <p:spPr bwMode="auto">
              <a:xfrm>
                <a:off x="9534391" y="3590051"/>
                <a:ext cx="1792287" cy="860595"/>
              </a:xfrm>
              <a:prstGeom prst="rect">
                <a:avLst/>
              </a:prstGeom>
              <a:solidFill>
                <a:srgbClr val="FFFFFF"/>
              </a:solidFill>
              <a:ln w="9525">
                <a:noFill/>
                <a:miter lim="800000"/>
                <a:headEnd/>
                <a:tailEnd/>
              </a:ln>
            </p:spPr>
            <p:txBody>
              <a:bodyPr wrap="square" lIns="0" tIns="0" rIns="0" bIns="0" anchor="ctr" anchorCtr="0">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400"/>
                  </a:spcAft>
                </a:pPr>
                <a:r>
                  <a:rPr lang="en-US" altLang="en-US" sz="1600" b="1" dirty="0">
                    <a:latin typeface="Arial" panose="020B0604020202020204" pitchFamily="34" charset="0"/>
                  </a:rPr>
                  <a:t>4.8% </a:t>
                </a:r>
                <a:r>
                  <a:rPr lang="en-US" altLang="en-US" sz="1600" dirty="0">
                    <a:latin typeface="Arial" panose="020B0604020202020204" pitchFamily="34" charset="0"/>
                  </a:rPr>
                  <a:t>10-year distant recurrence</a:t>
                </a:r>
              </a:p>
              <a:p>
                <a:pPr eaLnBrk="1" hangingPunct="1">
                  <a:spcAft>
                    <a:spcPts val="600"/>
                  </a:spcAft>
                </a:pPr>
                <a:r>
                  <a:rPr lang="en-US" altLang="en-US" sz="1600" b="1" dirty="0">
                    <a:latin typeface="Arial" panose="020B0604020202020204" pitchFamily="34" charset="0"/>
                  </a:rPr>
                  <a:t>13.7% </a:t>
                </a:r>
                <a:r>
                  <a:rPr lang="en-US" altLang="en-US" sz="1600" dirty="0">
                    <a:latin typeface="Arial" panose="020B0604020202020204" pitchFamily="34" charset="0"/>
                  </a:rPr>
                  <a:t>of patients</a:t>
                </a:r>
              </a:p>
            </p:txBody>
          </p:sp>
        </p:grpSp>
        <p:sp>
          <p:nvSpPr>
            <p:cNvPr id="8" name="Rectangle: Diagonal Corners Rounded 23">
              <a:extLst>
                <a:ext uri="{FF2B5EF4-FFF2-40B4-BE49-F238E27FC236}">
                  <a16:creationId xmlns:a16="http://schemas.microsoft.com/office/drawing/2014/main" id="{79AEDA07-AF88-F7E1-FBB5-DFE285BF232E}"/>
                </a:ext>
              </a:extLst>
            </p:cNvPr>
            <p:cNvSpPr>
              <a:spLocks/>
            </p:cNvSpPr>
            <p:nvPr/>
          </p:nvSpPr>
          <p:spPr bwMode="auto">
            <a:xfrm>
              <a:off x="5145558" y="5268877"/>
              <a:ext cx="6450627" cy="860595"/>
            </a:xfrm>
            <a:prstGeom prst="roundRect">
              <a:avLst>
                <a:gd name="adj" fmla="val 23311"/>
              </a:avLst>
            </a:prstGeom>
            <a:grpFill/>
            <a:ln w="9525">
              <a:noFill/>
              <a:miter lim="800000"/>
              <a:headEnd/>
              <a:tailEnd/>
            </a:ln>
            <a:effectLst/>
          </p:spPr>
          <p:txBody>
            <a:bodyPr lIns="182880" tIns="0" rIns="182880" bIns="0" anchor="ctr" anchorCtr="0"/>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lvl="0" algn="ctr" eaLnBrk="1" hangingPunct="1">
                <a:buSzPct val="100000"/>
                <a:defRPr/>
              </a:pPr>
              <a:r>
                <a:rPr lang="en-US" altLang="en-US" b="1">
                  <a:latin typeface="Arial"/>
                  <a:cs typeface="Arial"/>
                </a:rPr>
                <a:t>13.7% </a:t>
              </a:r>
              <a:r>
                <a:rPr lang="en-US" altLang="en-US">
                  <a:latin typeface="Arial"/>
                  <a:cs typeface="Arial"/>
                </a:rPr>
                <a:t>of postmenopausal patients classified as Minimal Risk with </a:t>
              </a:r>
              <a:r>
                <a:rPr lang="en-US" altLang="en-US" b="1">
                  <a:latin typeface="Arial"/>
                  <a:cs typeface="Arial"/>
                </a:rPr>
                <a:t>4.8%</a:t>
              </a:r>
              <a:r>
                <a:rPr lang="en-US" altLang="en-US">
                  <a:latin typeface="Arial"/>
                  <a:cs typeface="Arial"/>
                </a:rPr>
                <a:t> risk of 10-year distant recurrence</a:t>
              </a:r>
            </a:p>
          </p:txBody>
        </p:sp>
      </p:grpSp>
      <p:graphicFrame>
        <p:nvGraphicFramePr>
          <p:cNvPr id="36" name="Table 35">
            <a:extLst>
              <a:ext uri="{FF2B5EF4-FFF2-40B4-BE49-F238E27FC236}">
                <a16:creationId xmlns:a16="http://schemas.microsoft.com/office/drawing/2014/main" id="{057484A5-3AA5-33F8-893D-0490E6E03F8B}"/>
              </a:ext>
            </a:extLst>
          </p:cNvPr>
          <p:cNvGraphicFramePr>
            <a:graphicFrameLocks noGrp="1"/>
          </p:cNvGraphicFramePr>
          <p:nvPr>
            <p:extLst>
              <p:ext uri="{D42A27DB-BD31-4B8C-83A1-F6EECF244321}">
                <p14:modId xmlns:p14="http://schemas.microsoft.com/office/powerpoint/2010/main" val="1083696102"/>
              </p:ext>
            </p:extLst>
          </p:nvPr>
        </p:nvGraphicFramePr>
        <p:xfrm>
          <a:off x="867504" y="1356322"/>
          <a:ext cx="3634202" cy="4980525"/>
        </p:xfrm>
        <a:graphic>
          <a:graphicData uri="http://schemas.openxmlformats.org/drawingml/2006/table">
            <a:tbl>
              <a:tblPr firstRow="1" bandRow="1">
                <a:tableStyleId>{5C22544A-7EE6-4342-B048-85BDC9FD1C3A}</a:tableStyleId>
              </a:tblPr>
              <a:tblGrid>
                <a:gridCol w="1535327">
                  <a:extLst>
                    <a:ext uri="{9D8B030D-6E8A-4147-A177-3AD203B41FA5}">
                      <a16:colId xmlns:a16="http://schemas.microsoft.com/office/drawing/2014/main" val="3330979839"/>
                    </a:ext>
                  </a:extLst>
                </a:gridCol>
                <a:gridCol w="2098875">
                  <a:extLst>
                    <a:ext uri="{9D8B030D-6E8A-4147-A177-3AD203B41FA5}">
                      <a16:colId xmlns:a16="http://schemas.microsoft.com/office/drawing/2014/main" val="3216252130"/>
                    </a:ext>
                  </a:extLst>
                </a:gridCol>
              </a:tblGrid>
              <a:tr h="429336">
                <a:tc>
                  <a:txBody>
                    <a:bodyPr/>
                    <a:lstStyle/>
                    <a:p>
                      <a:pPr lvl="0" algn="l"/>
                      <a:r>
                        <a:rPr lang="en-US" sz="1200">
                          <a:latin typeface="Arial" panose="020B0604020202020204" pitchFamily="34" charset="0"/>
                          <a:cs typeface="Arial" panose="020B0604020202020204" pitchFamily="34" charset="0"/>
                        </a:rPr>
                        <a:t>Characteristics</a:t>
                      </a:r>
                    </a:p>
                  </a:txBody>
                  <a:tcPr marL="182880" marT="0" marB="0" anchor="ctr"/>
                </a:tc>
                <a:tc>
                  <a:txBody>
                    <a:bodyPr/>
                    <a:lstStyle/>
                    <a:p>
                      <a:pPr lvl="0" algn="ctr"/>
                      <a:r>
                        <a:rPr lang="en-US" sz="1200">
                          <a:latin typeface="Arial" panose="020B0604020202020204" pitchFamily="34" charset="0"/>
                          <a:cs typeface="Arial" panose="020B0604020202020204" pitchFamily="34" charset="0"/>
                        </a:rPr>
                        <a:t>NCR Treated</a:t>
                      </a:r>
                      <a:endParaRPr lang="en-US" sz="1200" baseline="30000">
                        <a:latin typeface="Arial" panose="020B0604020202020204" pitchFamily="34" charset="0"/>
                        <a:cs typeface="Arial" panose="020B0604020202020204" pitchFamily="34" charset="0"/>
                      </a:endParaRPr>
                    </a:p>
                    <a:p>
                      <a:pPr lvl="0" algn="ctr"/>
                      <a:r>
                        <a:rPr lang="en-US" sz="1200">
                          <a:latin typeface="Arial" panose="020B0604020202020204" pitchFamily="34" charset="0"/>
                          <a:cs typeface="Arial" panose="020B0604020202020204" pitchFamily="34" charset="0"/>
                        </a:rPr>
                        <a:t>(N=1,264)</a:t>
                      </a:r>
                    </a:p>
                  </a:txBody>
                  <a:tcPr marT="0" marB="0" anchor="ctr"/>
                </a:tc>
                <a:extLst>
                  <a:ext uri="{0D108BD9-81ED-4DB2-BD59-A6C34878D82A}">
                    <a16:rowId xmlns:a16="http://schemas.microsoft.com/office/drawing/2014/main" val="665585376"/>
                  </a:ext>
                </a:extLst>
              </a:tr>
              <a:tr h="835499">
                <a:tc>
                  <a:txBody>
                    <a:bodyPr/>
                    <a:lstStyle/>
                    <a:p>
                      <a:pPr lvl="0" algn="l"/>
                      <a:r>
                        <a:rPr lang="en-US" sz="1200" b="1">
                          <a:solidFill>
                            <a:schemeClr val="tx1"/>
                          </a:solidFill>
                          <a:latin typeface="Arial" panose="020B0604020202020204" pitchFamily="34" charset="0"/>
                          <a:cs typeface="Arial" panose="020B0604020202020204" pitchFamily="34" charset="0"/>
                        </a:rPr>
                        <a:t>Endocrine Treatment</a:t>
                      </a:r>
                    </a:p>
                  </a:txBody>
                  <a:tcPr marL="182880" marT="0" marB="0" anchor="ctr"/>
                </a:tc>
                <a:tc>
                  <a:txBody>
                    <a:bodyPr/>
                    <a:lstStyle/>
                    <a:p>
                      <a:pPr lvl="0" algn="ctr"/>
                      <a:endParaRPr lang="en-US" sz="120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831923418"/>
                  </a:ext>
                </a:extLst>
              </a:tr>
              <a:tr h="329355">
                <a:tc>
                  <a:txBody>
                    <a:bodyPr/>
                    <a:lstStyle/>
                    <a:p>
                      <a:pPr lvl="0" algn="l"/>
                      <a:r>
                        <a:rPr lang="en-US" sz="1200" b="1">
                          <a:solidFill>
                            <a:schemeClr val="tx1"/>
                          </a:solidFill>
                          <a:latin typeface="Arial" panose="020B0604020202020204" pitchFamily="34" charset="0"/>
                          <a:cs typeface="Arial" panose="020B0604020202020204" pitchFamily="34" charset="0"/>
                        </a:rPr>
                        <a:t>Age Range </a:t>
                      </a:r>
                    </a:p>
                  </a:txBody>
                  <a:tcPr marL="182880" marT="0" marB="0" anchor="ctr"/>
                </a:tc>
                <a:tc>
                  <a:txBody>
                    <a:bodyPr/>
                    <a:lstStyle/>
                    <a:p>
                      <a:pPr lvl="0" algn="ctr"/>
                      <a:r>
                        <a:rPr lang="en-US" sz="1200">
                          <a:solidFill>
                            <a:schemeClr val="tx1"/>
                          </a:solidFill>
                          <a:latin typeface="Arial" panose="020B0604020202020204" pitchFamily="34" charset="0"/>
                          <a:cs typeface="Arial" panose="020B0604020202020204" pitchFamily="34" charset="0"/>
                        </a:rPr>
                        <a:t>≥70</a:t>
                      </a:r>
                    </a:p>
                  </a:txBody>
                  <a:tcPr marT="0" marB="0" anchor="ctr"/>
                </a:tc>
                <a:extLst>
                  <a:ext uri="{0D108BD9-81ED-4DB2-BD59-A6C34878D82A}">
                    <a16:rowId xmlns:a16="http://schemas.microsoft.com/office/drawing/2014/main" val="512944208"/>
                  </a:ext>
                </a:extLst>
              </a:tr>
              <a:tr h="247015">
                <a:tc gridSpan="2">
                  <a:txBody>
                    <a:bodyPr/>
                    <a:lstStyle/>
                    <a:p>
                      <a:pPr lvl="0" algn="l"/>
                      <a:r>
                        <a:rPr lang="en-US" sz="1200" b="1">
                          <a:solidFill>
                            <a:schemeClr val="tx1"/>
                          </a:solidFill>
                          <a:latin typeface="Arial" panose="020B0604020202020204" pitchFamily="34" charset="0"/>
                          <a:cs typeface="Arial" panose="020B0604020202020204" pitchFamily="34" charset="0"/>
                        </a:rPr>
                        <a:t>Tumor Size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780590043"/>
                  </a:ext>
                </a:extLst>
              </a:tr>
              <a:tr h="494032">
                <a:tc>
                  <a:txBody>
                    <a:bodyPr/>
                    <a:lstStyle/>
                    <a:p>
                      <a:pPr lvl="0" algn="l"/>
                      <a:r>
                        <a:rPr lang="en-US" sz="1200">
                          <a:solidFill>
                            <a:schemeClr val="tx1"/>
                          </a:solidFill>
                          <a:latin typeface="Arial" panose="020B0604020202020204" pitchFamily="34" charset="0"/>
                          <a:cs typeface="Arial" panose="020B0604020202020204" pitchFamily="34" charset="0"/>
                        </a:rPr>
                        <a:t>≤2 cm</a:t>
                      </a:r>
                    </a:p>
                    <a:p>
                      <a:pPr lvl="0" algn="l">
                        <a:buNone/>
                      </a:pPr>
                      <a:r>
                        <a:rPr lang="en-US" sz="1200">
                          <a:solidFill>
                            <a:schemeClr val="tx1"/>
                          </a:solidFill>
                          <a:latin typeface="Arial" panose="020B0604020202020204" pitchFamily="34" charset="0"/>
                          <a:cs typeface="Arial" panose="020B0604020202020204" pitchFamily="34" charset="0"/>
                        </a:rPr>
                        <a:t>&gt;2 cm</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50.5</a:t>
                      </a:r>
                    </a:p>
                    <a:p>
                      <a:pPr lvl="0" algn="ctr">
                        <a:buNone/>
                      </a:pPr>
                      <a:r>
                        <a:rPr lang="en-US" sz="1200">
                          <a:solidFill>
                            <a:schemeClr val="tx1"/>
                          </a:solidFill>
                          <a:latin typeface="Arial" panose="020B0604020202020204" pitchFamily="34" charset="0"/>
                          <a:cs typeface="Arial" panose="020B0604020202020204" pitchFamily="34" charset="0"/>
                        </a:rPr>
                        <a:t>49.5</a:t>
                      </a:r>
                    </a:p>
                  </a:txBody>
                  <a:tcPr marT="0" marB="0" anchor="ctr"/>
                </a:tc>
                <a:extLst>
                  <a:ext uri="{0D108BD9-81ED-4DB2-BD59-A6C34878D82A}">
                    <a16:rowId xmlns:a16="http://schemas.microsoft.com/office/drawing/2014/main" val="445293473"/>
                  </a:ext>
                </a:extLst>
              </a:tr>
              <a:tr h="247015">
                <a:tc gridSpan="2">
                  <a:txBody>
                    <a:bodyPr/>
                    <a:lstStyle/>
                    <a:p>
                      <a:pPr lvl="0" algn="l"/>
                      <a:r>
                        <a:rPr lang="en-US" sz="1200" b="1">
                          <a:solidFill>
                            <a:schemeClr val="tx1"/>
                          </a:solidFill>
                          <a:latin typeface="Arial" panose="020B0604020202020204" pitchFamily="34" charset="0"/>
                          <a:cs typeface="Arial" panose="020B0604020202020204" pitchFamily="34" charset="0"/>
                        </a:rPr>
                        <a:t>Tumor Grade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a16="http://schemas.microsoft.com/office/drawing/2014/main" val="1340835003"/>
                  </a:ext>
                </a:extLst>
              </a:tr>
              <a:tr h="658709">
                <a:tc>
                  <a:txBody>
                    <a:bodyPr/>
                    <a:lstStyle/>
                    <a:p>
                      <a:pPr lvl="0" algn="l">
                        <a:buNone/>
                      </a:pPr>
                      <a:r>
                        <a:rPr lang="en-US" sz="1200" b="0">
                          <a:solidFill>
                            <a:schemeClr val="tx1"/>
                          </a:solidFill>
                          <a:latin typeface="Arial" panose="020B0604020202020204" pitchFamily="34" charset="0"/>
                          <a:cs typeface="Arial" panose="020B0604020202020204" pitchFamily="34" charset="0"/>
                        </a:rPr>
                        <a:t>1</a:t>
                      </a:r>
                    </a:p>
                    <a:p>
                      <a:pPr lvl="0" algn="l">
                        <a:buNone/>
                      </a:pPr>
                      <a:r>
                        <a:rPr lang="en-US" sz="1200" b="0">
                          <a:solidFill>
                            <a:schemeClr val="tx1"/>
                          </a:solidFill>
                          <a:latin typeface="Arial" panose="020B0604020202020204" pitchFamily="34" charset="0"/>
                          <a:cs typeface="Arial" panose="020B0604020202020204" pitchFamily="34" charset="0"/>
                        </a:rPr>
                        <a:t>2</a:t>
                      </a:r>
                    </a:p>
                    <a:p>
                      <a:pPr lvl="0" algn="l">
                        <a:buNone/>
                      </a:pPr>
                      <a:r>
                        <a:rPr lang="en-US" sz="1200" b="0">
                          <a:solidFill>
                            <a:schemeClr val="tx1"/>
                          </a:solidFill>
                          <a:latin typeface="Arial" panose="020B0604020202020204" pitchFamily="34" charset="0"/>
                          <a:cs typeface="Arial" panose="020B0604020202020204" pitchFamily="34" charset="0"/>
                        </a:rPr>
                        <a:t>3</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21.5</a:t>
                      </a:r>
                    </a:p>
                    <a:p>
                      <a:pPr lvl="0" algn="ctr">
                        <a:buNone/>
                      </a:pPr>
                      <a:r>
                        <a:rPr lang="en-US" sz="1200">
                          <a:solidFill>
                            <a:schemeClr val="tx1"/>
                          </a:solidFill>
                          <a:latin typeface="Arial" panose="020B0604020202020204" pitchFamily="34" charset="0"/>
                          <a:cs typeface="Arial" panose="020B0604020202020204" pitchFamily="34" charset="0"/>
                        </a:rPr>
                        <a:t>60.8</a:t>
                      </a:r>
                    </a:p>
                    <a:p>
                      <a:pPr lvl="0" algn="ctr">
                        <a:buNone/>
                      </a:pPr>
                      <a:r>
                        <a:rPr lang="en-US" sz="1200">
                          <a:solidFill>
                            <a:schemeClr val="tx1"/>
                          </a:solidFill>
                          <a:latin typeface="Arial" panose="020B0604020202020204" pitchFamily="34" charset="0"/>
                          <a:cs typeface="Arial" panose="020B0604020202020204" pitchFamily="34" charset="0"/>
                        </a:rPr>
                        <a:t>17.6</a:t>
                      </a:r>
                    </a:p>
                  </a:txBody>
                  <a:tcPr marT="0" marB="0" anchor="ctr"/>
                </a:tc>
                <a:extLst>
                  <a:ext uri="{0D108BD9-81ED-4DB2-BD59-A6C34878D82A}">
                    <a16:rowId xmlns:a16="http://schemas.microsoft.com/office/drawing/2014/main" val="1960127878"/>
                  </a:ext>
                </a:extLst>
              </a:tr>
              <a:tr h="247015">
                <a:tc gridSpan="2">
                  <a:txBody>
                    <a:bodyPr/>
                    <a:lstStyle/>
                    <a:p>
                      <a:pPr lvl="0" algn="l">
                        <a:buNone/>
                      </a:pPr>
                      <a:r>
                        <a:rPr lang="en-US" sz="1200" b="1">
                          <a:solidFill>
                            <a:schemeClr val="tx1"/>
                          </a:solidFill>
                          <a:latin typeface="Arial" panose="020B0604020202020204" pitchFamily="34" charset="0"/>
                          <a:cs typeface="Arial" panose="020B0604020202020204" pitchFamily="34" charset="0"/>
                        </a:rPr>
                        <a:t>HER2 Status (%)</a:t>
                      </a:r>
                    </a:p>
                  </a:txBody>
                  <a:tcPr marL="182880" marT="0" marB="0" anchor="ctr"/>
                </a:tc>
                <a:tc hMerge="1">
                  <a:txBody>
                    <a:bodyPr/>
                    <a:lstStyle/>
                    <a:p>
                      <a:pPr lvl="0" algn="ct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467396601"/>
                  </a:ext>
                </a:extLst>
              </a:tr>
              <a:tr h="659695">
                <a:tc>
                  <a:txBody>
                    <a:bodyPr/>
                    <a:lstStyle/>
                    <a:p>
                      <a:pPr lvl="0" algn="l">
                        <a:buNone/>
                      </a:pPr>
                      <a:r>
                        <a:rPr lang="en-US" sz="1200" b="0">
                          <a:solidFill>
                            <a:schemeClr val="tx1"/>
                          </a:solidFill>
                          <a:latin typeface="Arial" panose="020B0604020202020204" pitchFamily="34" charset="0"/>
                          <a:cs typeface="Arial" panose="020B0604020202020204" pitchFamily="34" charset="0"/>
                        </a:rPr>
                        <a:t>HER2-</a:t>
                      </a:r>
                    </a:p>
                    <a:p>
                      <a:pPr lvl="0" algn="l">
                        <a:buNone/>
                      </a:pPr>
                      <a:r>
                        <a:rPr lang="en-US" sz="1200" b="0">
                          <a:solidFill>
                            <a:schemeClr val="tx1"/>
                          </a:solidFill>
                          <a:latin typeface="Arial" panose="020B0604020202020204" pitchFamily="34" charset="0"/>
                          <a:cs typeface="Arial" panose="020B0604020202020204" pitchFamily="34" charset="0"/>
                        </a:rPr>
                        <a:t>HER2+</a:t>
                      </a:r>
                    </a:p>
                  </a:txBody>
                  <a:tcPr marL="182880" marT="0" marB="0" anchor="ctr"/>
                </a:tc>
                <a:tc>
                  <a:txBody>
                    <a:bodyPr/>
                    <a:lstStyle/>
                    <a:p>
                      <a:pPr lvl="0" algn="ctr"/>
                      <a:r>
                        <a:rPr lang="en-US" sz="1200">
                          <a:solidFill>
                            <a:schemeClr val="tx1"/>
                          </a:solidFill>
                          <a:latin typeface="Arial" panose="020B0604020202020204" pitchFamily="34" charset="0"/>
                          <a:cs typeface="Arial" panose="020B0604020202020204" pitchFamily="34" charset="0"/>
                        </a:rPr>
                        <a:t>100</a:t>
                      </a:r>
                    </a:p>
                    <a:p>
                      <a:pPr lvl="0" algn="ctr"/>
                      <a:r>
                        <a:rPr lang="en-US" sz="1200">
                          <a:solidFill>
                            <a:schemeClr val="tx1"/>
                          </a:solidFill>
                          <a:latin typeface="Arial" panose="020B0604020202020204" pitchFamily="34" charset="0"/>
                          <a:cs typeface="Arial" panose="020B0604020202020204" pitchFamily="34" charset="0"/>
                        </a:rPr>
                        <a:t>0.0</a:t>
                      </a:r>
                    </a:p>
                  </a:txBody>
                  <a:tcPr marT="0" marB="0" anchor="ctr"/>
                </a:tc>
                <a:extLst>
                  <a:ext uri="{0D108BD9-81ED-4DB2-BD59-A6C34878D82A}">
                    <a16:rowId xmlns:a16="http://schemas.microsoft.com/office/drawing/2014/main" val="1191173382"/>
                  </a:ext>
                </a:extLst>
              </a:tr>
              <a:tr h="24701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Disease Recurrence (%)</a:t>
                      </a:r>
                    </a:p>
                  </a:txBody>
                  <a:tcPr marL="182880" marT="0" marB="0" anchor="ctr"/>
                </a:tc>
                <a:tc hMerge="1">
                  <a:txBody>
                    <a:bodyPr/>
                    <a:lstStyle/>
                    <a:p>
                      <a:pPr lvl="0" algn="ct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a16="http://schemas.microsoft.com/office/drawing/2014/main" val="413171047"/>
                  </a:ext>
                </a:extLst>
              </a:tr>
              <a:tr h="585839">
                <a:tc>
                  <a:txBody>
                    <a:bodyPr/>
                    <a:lstStyle/>
                    <a:p>
                      <a:pPr lvl="0" algn="l">
                        <a:buNone/>
                      </a:pPr>
                      <a:r>
                        <a:rPr lang="en-US" sz="1200" b="0">
                          <a:solidFill>
                            <a:schemeClr val="tx1"/>
                          </a:solidFill>
                          <a:latin typeface="Arial" panose="020B0604020202020204" pitchFamily="34" charset="0"/>
                          <a:cs typeface="Arial" panose="020B0604020202020204" pitchFamily="34" charset="0"/>
                        </a:rPr>
                        <a:t>Locoregional</a:t>
                      </a:r>
                    </a:p>
                    <a:p>
                      <a:pPr lvl="0" algn="l">
                        <a:buNone/>
                      </a:pPr>
                      <a:r>
                        <a:rPr lang="en-US" sz="1200" b="0">
                          <a:solidFill>
                            <a:schemeClr val="tx1"/>
                          </a:solidFill>
                          <a:latin typeface="Arial" panose="020B0604020202020204" pitchFamily="34" charset="0"/>
                          <a:cs typeface="Arial" panose="020B0604020202020204" pitchFamily="34" charset="0"/>
                        </a:rPr>
                        <a:t>Distant</a:t>
                      </a:r>
                    </a:p>
                  </a:txBody>
                  <a:tcPr marL="182880" marT="0" marB="0" anchor="ctr"/>
                </a:tc>
                <a:tc>
                  <a:txBody>
                    <a:bodyPr/>
                    <a:lstStyle/>
                    <a:p>
                      <a:pPr lvl="0" algn="ctr"/>
                      <a:r>
                        <a:rPr lang="en-US" sz="1200" dirty="0">
                          <a:solidFill>
                            <a:schemeClr val="tx1"/>
                          </a:solidFill>
                          <a:latin typeface="Arial" panose="020B0604020202020204" pitchFamily="34" charset="0"/>
                          <a:cs typeface="Arial" panose="020B0604020202020204" pitchFamily="34" charset="0"/>
                        </a:rPr>
                        <a:t>2.1</a:t>
                      </a:r>
                    </a:p>
                    <a:p>
                      <a:pPr lvl="0" algn="ctr"/>
                      <a:r>
                        <a:rPr lang="en-US" sz="1200" dirty="0">
                          <a:solidFill>
                            <a:schemeClr val="tx1"/>
                          </a:solidFill>
                          <a:latin typeface="Arial" panose="020B0604020202020204" pitchFamily="34" charset="0"/>
                          <a:cs typeface="Arial" panose="020B0604020202020204" pitchFamily="34" charset="0"/>
                        </a:rPr>
                        <a:t>6.6</a:t>
                      </a:r>
                    </a:p>
                  </a:txBody>
                  <a:tcPr marT="0" marB="0" anchor="ctr"/>
                </a:tc>
                <a:extLst>
                  <a:ext uri="{0D108BD9-81ED-4DB2-BD59-A6C34878D82A}">
                    <a16:rowId xmlns:a16="http://schemas.microsoft.com/office/drawing/2014/main" val="3986552014"/>
                  </a:ext>
                </a:extLst>
              </a:tr>
            </a:tbl>
          </a:graphicData>
        </a:graphic>
      </p:graphicFrame>
      <p:grpSp>
        <p:nvGrpSpPr>
          <p:cNvPr id="20" name="Group 19">
            <a:extLst>
              <a:ext uri="{FF2B5EF4-FFF2-40B4-BE49-F238E27FC236}">
                <a16:creationId xmlns:a16="http://schemas.microsoft.com/office/drawing/2014/main" id="{D3E88ECC-335E-9264-0FBC-FC85CBE893C3}"/>
              </a:ext>
            </a:extLst>
          </p:cNvPr>
          <p:cNvGrpSpPr/>
          <p:nvPr/>
        </p:nvGrpSpPr>
        <p:grpSpPr>
          <a:xfrm>
            <a:off x="3207197" y="1803428"/>
            <a:ext cx="800101" cy="887660"/>
            <a:chOff x="3207197" y="1803428"/>
            <a:chExt cx="800101" cy="887660"/>
          </a:xfrm>
        </p:grpSpPr>
        <p:grpSp>
          <p:nvGrpSpPr>
            <p:cNvPr id="2" name="Group 1">
              <a:extLst>
                <a:ext uri="{FF2B5EF4-FFF2-40B4-BE49-F238E27FC236}">
                  <a16:creationId xmlns:a16="http://schemas.microsoft.com/office/drawing/2014/main" id="{78BFD821-BD22-980D-BACD-9E8ECE7ACC55}"/>
                </a:ext>
              </a:extLst>
            </p:cNvPr>
            <p:cNvGrpSpPr/>
            <p:nvPr/>
          </p:nvGrpSpPr>
          <p:grpSpPr>
            <a:xfrm>
              <a:off x="3207197" y="2014607"/>
              <a:ext cx="800101" cy="676481"/>
              <a:chOff x="2744066" y="2220917"/>
              <a:chExt cx="800101" cy="676481"/>
            </a:xfrm>
          </p:grpSpPr>
          <p:grpSp>
            <p:nvGrpSpPr>
              <p:cNvPr id="3" name="Group 126">
                <a:extLst>
                  <a:ext uri="{FF2B5EF4-FFF2-40B4-BE49-F238E27FC236}">
                    <a16:creationId xmlns:a16="http://schemas.microsoft.com/office/drawing/2014/main" id="{6F2888EA-70D9-C2BE-FB31-C838D6494C38}"/>
                  </a:ext>
                </a:extLst>
              </p:cNvPr>
              <p:cNvGrpSpPr>
                <a:grpSpLocks/>
              </p:cNvGrpSpPr>
              <p:nvPr/>
            </p:nvGrpSpPr>
            <p:grpSpPr bwMode="auto">
              <a:xfrm>
                <a:off x="2744066" y="2629119"/>
                <a:ext cx="790575" cy="268279"/>
                <a:chOff x="10615946" y="2755305"/>
                <a:chExt cx="789977" cy="268289"/>
              </a:xfrm>
            </p:grpSpPr>
            <p:sp>
              <p:nvSpPr>
                <p:cNvPr id="10" name="TextBox 130">
                  <a:extLst>
                    <a:ext uri="{FF2B5EF4-FFF2-40B4-BE49-F238E27FC236}">
                      <a16:creationId xmlns:a16="http://schemas.microsoft.com/office/drawing/2014/main" id="{376751FA-66BC-D052-7493-E8BF49390018}"/>
                    </a:ext>
                  </a:extLst>
                </p:cNvPr>
                <p:cNvSpPr txBox="1"/>
                <p:nvPr/>
              </p:nvSpPr>
              <p:spPr>
                <a:xfrm>
                  <a:off x="10667502" y="2755305"/>
                  <a:ext cx="666246" cy="268289"/>
                </a:xfrm>
                <a:prstGeom prst="rect">
                  <a:avLst/>
                </a:prstGeom>
                <a:noFill/>
                <a:ln cap="flat">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0" cap="none" spc="0" normalizeH="0" baseline="0" noProof="0">
                      <a:ln>
                        <a:noFill/>
                      </a:ln>
                      <a:effectLst/>
                      <a:uLnTx/>
                      <a:uFillTx/>
                      <a:latin typeface="Arial" pitchFamily="34"/>
                      <a:ea typeface="Roboto" pitchFamily="2"/>
                      <a:cs typeface="Arial" pitchFamily="34"/>
                    </a:rPr>
                    <a:t>5 Years</a:t>
                  </a:r>
                </a:p>
              </p:txBody>
            </p:sp>
            <p:cxnSp>
              <p:nvCxnSpPr>
                <p:cNvPr id="18" name="Straight Arrow Connector 131">
                  <a:extLst>
                    <a:ext uri="{FF2B5EF4-FFF2-40B4-BE49-F238E27FC236}">
                      <a16:creationId xmlns:a16="http://schemas.microsoft.com/office/drawing/2014/main" id="{DCBC03EE-EC6A-90F1-E9ED-8E2789DD1C13}"/>
                    </a:ext>
                  </a:extLst>
                </p:cNvPr>
                <p:cNvCxnSpPr>
                  <a:cxnSpLocks noChangeShapeType="1"/>
                </p:cNvCxnSpPr>
                <p:nvPr/>
              </p:nvCxnSpPr>
              <p:spPr bwMode="auto">
                <a:xfrm>
                  <a:off x="10615946" y="2795869"/>
                  <a:ext cx="789977" cy="0"/>
                </a:xfrm>
                <a:prstGeom prst="straightConnector1">
                  <a:avLst/>
                </a:prstGeom>
                <a:noFill/>
                <a:ln w="22225" cap="rnd">
                  <a:solidFill>
                    <a:schemeClr val="tx1">
                      <a:lumMod val="50000"/>
                      <a:lumOff val="50000"/>
                    </a:schemeClr>
                  </a:solidFill>
                  <a:round/>
                  <a:headEnd/>
                  <a:tailEnd type="arrow" w="med" len="med"/>
                </a:ln>
                <a:extLst>
                  <a:ext uri="{909E8E84-426E-40DD-AFC4-6F175D3DCCD1}">
                    <a14:hiddenFill xmlns:a14="http://schemas.microsoft.com/office/drawing/2010/main">
                      <a:noFill/>
                    </a14:hiddenFill>
                  </a:ext>
                </a:extLst>
              </p:spPr>
            </p:cxnSp>
          </p:grpSp>
          <p:sp>
            <p:nvSpPr>
              <p:cNvPr id="4" name="Rectangle 160">
                <a:extLst>
                  <a:ext uri="{FF2B5EF4-FFF2-40B4-BE49-F238E27FC236}">
                    <a16:creationId xmlns:a16="http://schemas.microsoft.com/office/drawing/2014/main" id="{D8607428-6322-A8AE-39A7-91E3F098B8F6}"/>
                  </a:ext>
                </a:extLst>
              </p:cNvPr>
              <p:cNvSpPr/>
              <p:nvPr/>
            </p:nvSpPr>
            <p:spPr>
              <a:xfrm>
                <a:off x="3139354" y="2419878"/>
                <a:ext cx="404813" cy="152400"/>
              </a:xfrm>
              <a:prstGeom prst="rect">
                <a:avLst/>
              </a:prstGeom>
              <a:solidFill>
                <a:schemeClr val="tx2"/>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rgbClr val="FFFFFF"/>
                    </a:solidFill>
                    <a:effectLst/>
                    <a:uLnTx/>
                    <a:uFillTx/>
                    <a:latin typeface="Arial" pitchFamily="34"/>
                    <a:ea typeface="Roboto" pitchFamily="2"/>
                    <a:cs typeface="Arial" pitchFamily="34"/>
                  </a:rPr>
                  <a:t>AI</a:t>
                </a:r>
              </a:p>
            </p:txBody>
          </p:sp>
          <p:sp>
            <p:nvSpPr>
              <p:cNvPr id="5" name="Rectangle 161">
                <a:extLst>
                  <a:ext uri="{FF2B5EF4-FFF2-40B4-BE49-F238E27FC236}">
                    <a16:creationId xmlns:a16="http://schemas.microsoft.com/office/drawing/2014/main" id="{CBC2A974-E99E-315E-849B-FAE5A716D9F0}"/>
                  </a:ext>
                </a:extLst>
              </p:cNvPr>
              <p:cNvSpPr>
                <a:spLocks noChangeArrowheads="1"/>
              </p:cNvSpPr>
              <p:nvPr/>
            </p:nvSpPr>
            <p:spPr bwMode="auto">
              <a:xfrm>
                <a:off x="2753591" y="2419878"/>
                <a:ext cx="406485" cy="1524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100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TAM</a:t>
                </a:r>
              </a:p>
            </p:txBody>
          </p:sp>
          <p:sp>
            <p:nvSpPr>
              <p:cNvPr id="9" name="Rectangle 162">
                <a:extLst>
                  <a:ext uri="{FF2B5EF4-FFF2-40B4-BE49-F238E27FC236}">
                    <a16:creationId xmlns:a16="http://schemas.microsoft.com/office/drawing/2014/main" id="{E6D869B7-61BE-3CA5-E651-DAB204DFE3EF}"/>
                  </a:ext>
                </a:extLst>
              </p:cNvPr>
              <p:cNvSpPr/>
              <p:nvPr/>
            </p:nvSpPr>
            <p:spPr>
              <a:xfrm>
                <a:off x="2748902" y="2220917"/>
                <a:ext cx="795265" cy="152400"/>
              </a:xfrm>
              <a:prstGeom prst="rect">
                <a:avLst/>
              </a:prstGeom>
              <a:solidFill>
                <a:schemeClr val="tx2"/>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rgbClr val="FFFFFF"/>
                    </a:solidFill>
                    <a:effectLst/>
                    <a:uLnTx/>
                    <a:uFillTx/>
                    <a:latin typeface="Arial" pitchFamily="34"/>
                    <a:ea typeface="Roboto" pitchFamily="2"/>
                    <a:cs typeface="Arial" pitchFamily="34"/>
                  </a:rPr>
                  <a:t>AI</a:t>
                </a:r>
              </a:p>
            </p:txBody>
          </p:sp>
        </p:grpSp>
        <p:sp>
          <p:nvSpPr>
            <p:cNvPr id="19" name="Rectangle 147">
              <a:extLst>
                <a:ext uri="{FF2B5EF4-FFF2-40B4-BE49-F238E27FC236}">
                  <a16:creationId xmlns:a16="http://schemas.microsoft.com/office/drawing/2014/main" id="{5A1F009E-32B1-C49F-D287-684154494128}"/>
                </a:ext>
              </a:extLst>
            </p:cNvPr>
            <p:cNvSpPr/>
            <p:nvPr/>
          </p:nvSpPr>
          <p:spPr bwMode="auto">
            <a:xfrm>
              <a:off x="3207197" y="1803428"/>
              <a:ext cx="800101" cy="160214"/>
            </a:xfrm>
            <a:prstGeom prst="rect">
              <a:avLst/>
            </a:prstGeom>
            <a:solidFill>
              <a:srgbClr val="0070C0"/>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rgbClr val="FFFFFF"/>
                  </a:solidFill>
                  <a:effectLst/>
                  <a:uLnTx/>
                  <a:uFillTx/>
                  <a:latin typeface="Arial" pitchFamily="34"/>
                  <a:ea typeface="Roboto" pitchFamily="2"/>
                  <a:cs typeface="Arial" pitchFamily="34"/>
                </a:rPr>
                <a:t>TAM</a:t>
              </a:r>
            </a:p>
          </p:txBody>
        </p:sp>
      </p:grpSp>
      <p:sp>
        <p:nvSpPr>
          <p:cNvPr id="12" name="Rectangle: Rounded Corners 11">
            <a:extLst>
              <a:ext uri="{FF2B5EF4-FFF2-40B4-BE49-F238E27FC236}">
                <a16:creationId xmlns:a16="http://schemas.microsoft.com/office/drawing/2014/main" id="{6642EF99-A6D8-24EE-827B-0824C0AD1DF0}"/>
              </a:ext>
            </a:extLst>
          </p:cNvPr>
          <p:cNvSpPr/>
          <p:nvPr/>
        </p:nvSpPr>
        <p:spPr>
          <a:xfrm>
            <a:off x="5103041" y="1840369"/>
            <a:ext cx="4320930" cy="3182071"/>
          </a:xfrm>
          <a:prstGeom prst="roundRect">
            <a:avLst>
              <a:gd name="adj" fmla="val 8634"/>
            </a:avLst>
          </a:prstGeom>
          <a:no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C1680387-2C89-0F71-AA60-7B147B801B2D}"/>
              </a:ext>
            </a:extLst>
          </p:cNvPr>
          <p:cNvSpPr/>
          <p:nvPr/>
        </p:nvSpPr>
        <p:spPr>
          <a:xfrm>
            <a:off x="8782133" y="3921730"/>
            <a:ext cx="484704" cy="367623"/>
          </a:xfrm>
          <a:prstGeom prst="leftArrow">
            <a:avLst>
              <a:gd name="adj1" fmla="val 59307"/>
              <a:gd name="adj2" fmla="val 63961"/>
            </a:avLst>
          </a:prstGeom>
          <a:gradFill flip="none" rotWithShape="1">
            <a:gsLst>
              <a:gs pos="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35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E90EA-7D8B-5EC8-F7C3-8D9B7A99F5C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3E43EF1-1FC6-6029-47F6-6979710BD483}"/>
              </a:ext>
            </a:extLst>
          </p:cNvPr>
          <p:cNvSpPr>
            <a:spLocks noGrp="1"/>
          </p:cNvSpPr>
          <p:nvPr>
            <p:ph type="title"/>
          </p:nvPr>
        </p:nvSpPr>
        <p:spPr>
          <a:xfrm>
            <a:off x="838200" y="365125"/>
            <a:ext cx="8877300" cy="434975"/>
          </a:xfrm>
        </p:spPr>
        <p:txBody>
          <a:bodyPr vert="horz" lIns="0" tIns="0" rIns="0" bIns="0" rtlCol="0" anchor="ctr">
            <a:noAutofit/>
          </a:bodyPr>
          <a:lstStyle/>
          <a:p>
            <a:r>
              <a:rPr lang="en-US" sz="2400">
                <a:solidFill>
                  <a:schemeClr val="tx1"/>
                </a:solidFill>
                <a:latin typeface="Arial" panose="020B0604020202020204" pitchFamily="34" charset="0"/>
                <a:cs typeface="Arial" panose="020B0604020202020204" pitchFamily="34" charset="0"/>
              </a:rPr>
              <a:t>TEAM: Validation Set</a:t>
            </a:r>
          </a:p>
        </p:txBody>
      </p:sp>
      <p:sp>
        <p:nvSpPr>
          <p:cNvPr id="27" name="Text Placeholder 26">
            <a:extLst>
              <a:ext uri="{FF2B5EF4-FFF2-40B4-BE49-F238E27FC236}">
                <a16:creationId xmlns:a16="http://schemas.microsoft.com/office/drawing/2014/main" id="{32619D60-546C-1940-8B0B-2D7C00D3801F}"/>
              </a:ext>
            </a:extLst>
          </p:cNvPr>
          <p:cNvSpPr>
            <a:spLocks noGrp="1"/>
          </p:cNvSpPr>
          <p:nvPr>
            <p:ph type="body" sz="quarter" idx="13"/>
          </p:nvPr>
        </p:nvSpPr>
        <p:spPr>
          <a:xfrm>
            <a:off x="838200" y="819150"/>
            <a:ext cx="8877300" cy="434975"/>
          </a:xfrm>
        </p:spPr>
        <p:txBody>
          <a:bodyPr vert="horz" lIns="0" tIns="0" rIns="0" bIns="0" rtlCol="0" anchor="t">
            <a:normAutofit/>
          </a:bodyPr>
          <a:lstStyle/>
          <a:p>
            <a:r>
              <a:rPr lang="en-US" altLang="en-US">
                <a:latin typeface="Arial"/>
                <a:cs typeface="Arial"/>
              </a:rPr>
              <a:t>Postmenopausal, early-stage, HR+, N0, no adjuvant chemotherapy</a:t>
            </a:r>
          </a:p>
        </p:txBody>
      </p:sp>
      <p:sp>
        <p:nvSpPr>
          <p:cNvPr id="24" name="TextBox 23">
            <a:extLst>
              <a:ext uri="{FF2B5EF4-FFF2-40B4-BE49-F238E27FC236}">
                <a16:creationId xmlns:a16="http://schemas.microsoft.com/office/drawing/2014/main" id="{9B9A9EA7-C3A9-CC2F-89F6-0C8D84BD5D10}"/>
              </a:ext>
            </a:extLst>
          </p:cNvPr>
          <p:cNvSpPr txBox="1"/>
          <p:nvPr/>
        </p:nvSpPr>
        <p:spPr>
          <a:xfrm>
            <a:off x="557645" y="6377048"/>
            <a:ext cx="6094268" cy="430887"/>
          </a:xfrm>
          <a:prstGeom prst="rect">
            <a:avLst/>
          </a:prstGeom>
          <a:noFill/>
        </p:spPr>
        <p:txBody>
          <a:bodyPr wrap="square" lIns="91440" tIns="45720" rIns="91440" bIns="45720" anchor="t">
            <a:spAutoFit/>
          </a:bodyPr>
          <a:lstStyle/>
          <a:p>
            <a:pPr>
              <a:defRPr/>
            </a:pPr>
            <a:r>
              <a:rPr lang="en-US" sz="800">
                <a:solidFill>
                  <a:schemeClr val="bg1">
                    <a:lumMod val="65000"/>
                  </a:schemeClr>
                </a:solidFill>
                <a:latin typeface="Arial"/>
                <a:cs typeface="Arial"/>
              </a:rPr>
              <a:t>TEAM = Tamoxifen Exemestane Adjuvant Multinational Trial</a:t>
            </a:r>
          </a:p>
          <a:p>
            <a:pPr lvl="0">
              <a:defRPr/>
            </a:pPr>
            <a:endParaRPr lang="da-DK" sz="700" kern="0">
              <a:solidFill>
                <a:schemeClr val="bg1">
                  <a:lumMod val="65000"/>
                </a:schemeClr>
              </a:solidFill>
              <a:latin typeface="Arial"/>
              <a:cs typeface="Arial"/>
            </a:endParaRPr>
          </a:p>
          <a:p>
            <a:pPr lvl="0">
              <a:defRPr/>
            </a:pPr>
            <a:r>
              <a:rPr lang="da-DK" sz="700" kern="0" dirty="0">
                <a:solidFill>
                  <a:schemeClr val="bg1">
                    <a:lumMod val="65000"/>
                  </a:schemeClr>
                </a:solidFill>
                <a:latin typeface="Arial"/>
                <a:cs typeface="Arial"/>
              </a:rPr>
              <a:t>Jilderda MF, et al. npj Breast Cancer. 2026; 12(1):21. </a:t>
            </a:r>
            <a:endParaRPr lang="nl-NL" sz="700" kern="0" dirty="0">
              <a:solidFill>
                <a:schemeClr val="bg1">
                  <a:lumMod val="65000"/>
                </a:schemeClr>
              </a:solidFill>
              <a:latin typeface="Arial"/>
              <a:cs typeface="Arial"/>
            </a:endParaRPr>
          </a:p>
        </p:txBody>
      </p:sp>
      <p:graphicFrame>
        <p:nvGraphicFramePr>
          <p:cNvPr id="37" name="Table 36">
            <a:extLst>
              <a:ext uri="{FF2B5EF4-FFF2-40B4-BE49-F238E27FC236}">
                <a16:creationId xmlns:a16="http://schemas.microsoft.com/office/drawing/2014/main" id="{7CA4252E-3222-9A21-28CF-BE231F1E7585}"/>
              </a:ext>
            </a:extLst>
          </p:cNvPr>
          <p:cNvGraphicFramePr>
            <a:graphicFrameLocks noGrp="1"/>
          </p:cNvGraphicFramePr>
          <p:nvPr>
            <p:extLst>
              <p:ext uri="{D42A27DB-BD31-4B8C-83A1-F6EECF244321}">
                <p14:modId xmlns:p14="http://schemas.microsoft.com/office/powerpoint/2010/main" val="1066527371"/>
              </p:ext>
            </p:extLst>
          </p:nvPr>
        </p:nvGraphicFramePr>
        <p:xfrm>
          <a:off x="891548" y="1281959"/>
          <a:ext cx="3591724" cy="4866393"/>
        </p:xfrm>
        <a:graphic>
          <a:graphicData uri="http://schemas.openxmlformats.org/drawingml/2006/table">
            <a:tbl>
              <a:tblPr firstRow="1" bandRow="1">
                <a:tableStyleId>{5C22544A-7EE6-4342-B048-85BDC9FD1C3A}</a:tableStyleId>
              </a:tblPr>
              <a:tblGrid>
                <a:gridCol w="1736391">
                  <a:extLst>
                    <a:ext uri="{9D8B030D-6E8A-4147-A177-3AD203B41FA5}">
                      <a16:colId xmlns:a16="http://schemas.microsoft.com/office/drawing/2014/main" val="3330979839"/>
                    </a:ext>
                  </a:extLst>
                </a:gridCol>
                <a:gridCol w="1855333">
                  <a:extLst>
                    <a:ext uri="{9D8B030D-6E8A-4147-A177-3AD203B41FA5}">
                      <a16:colId xmlns:a16="http://schemas.microsoft.com/office/drawing/2014/main" val="420228012"/>
                    </a:ext>
                  </a:extLst>
                </a:gridCol>
              </a:tblGrid>
              <a:tr h="465828">
                <a:tc>
                  <a:txBody>
                    <a:bodyPr/>
                    <a:lstStyle/>
                    <a:p>
                      <a:pPr lvl="0" algn="l"/>
                      <a:r>
                        <a:rPr lang="en-US" sz="1200" dirty="0">
                          <a:latin typeface="Arial" panose="020B0604020202020204" pitchFamily="34" charset="0"/>
                          <a:cs typeface="Arial" panose="020B0604020202020204" pitchFamily="34" charset="0"/>
                        </a:rPr>
                        <a:t>Characteristics</a:t>
                      </a:r>
                    </a:p>
                  </a:txBody>
                  <a:tcPr marL="182880" marT="0" marB="0" anchor="ctr"/>
                </a:tc>
                <a:tc>
                  <a:txBody>
                    <a:bodyPr/>
                    <a:lstStyle/>
                    <a:p>
                      <a:pPr lvl="0" algn="ctr"/>
                      <a:r>
                        <a:rPr lang="en-US" sz="1200">
                          <a:latin typeface="Arial" panose="020B0604020202020204" pitchFamily="34" charset="0"/>
                          <a:cs typeface="Arial" panose="020B0604020202020204" pitchFamily="34" charset="0"/>
                        </a:rPr>
                        <a:t>TEAM</a:t>
                      </a:r>
                      <a:endParaRPr lang="en-US" sz="1200" baseline="30000">
                        <a:latin typeface="Arial" panose="020B0604020202020204" pitchFamily="34" charset="0"/>
                        <a:cs typeface="Arial" panose="020B0604020202020204" pitchFamily="34" charset="0"/>
                      </a:endParaRPr>
                    </a:p>
                    <a:p>
                      <a:pPr lvl="0" algn="ctr"/>
                      <a:r>
                        <a:rPr lang="en-US" sz="1200">
                          <a:latin typeface="Arial" panose="020B0604020202020204" pitchFamily="34" charset="0"/>
                          <a:cs typeface="Arial" panose="020B0604020202020204" pitchFamily="34" charset="0"/>
                        </a:rPr>
                        <a:t>(N=978)</a:t>
                      </a:r>
                    </a:p>
                  </a:txBody>
                  <a:tcPr marT="0" marB="0" anchor="ctr"/>
                </a:tc>
                <a:extLst>
                  <a:ext uri="{0D108BD9-81ED-4DB2-BD59-A6C34878D82A}">
                    <a16:rowId xmlns:a16="http://schemas.microsoft.com/office/drawing/2014/main" val="665585376"/>
                  </a:ext>
                </a:extLst>
              </a:tr>
              <a:tr h="737748">
                <a:tc>
                  <a:txBody>
                    <a:bodyPr/>
                    <a:lstStyle/>
                    <a:p>
                      <a:pPr lvl="0" algn="l"/>
                      <a:r>
                        <a:rPr lang="en-US" sz="1200" b="1">
                          <a:solidFill>
                            <a:schemeClr val="tx1"/>
                          </a:solidFill>
                          <a:latin typeface="Arial" panose="020B0604020202020204" pitchFamily="34" charset="0"/>
                          <a:cs typeface="Arial" panose="020B0604020202020204" pitchFamily="34" charset="0"/>
                        </a:rPr>
                        <a:t>Endocrine Treatment</a:t>
                      </a:r>
                    </a:p>
                  </a:txBody>
                  <a:tcPr marL="182880" marT="0" marB="0" anchor="ctr"/>
                </a:tc>
                <a:tc>
                  <a:txBody>
                    <a:bodyPr/>
                    <a:lstStyle/>
                    <a:p>
                      <a:pPr lvl="0" algn="l"/>
                      <a:endParaRPr lang="en-US" sz="1200" b="1">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831923418"/>
                  </a:ext>
                </a:extLst>
              </a:tr>
              <a:tr h="357348">
                <a:tc>
                  <a:txBody>
                    <a:bodyPr/>
                    <a:lstStyle/>
                    <a:p>
                      <a:pPr lvl="0" algn="l"/>
                      <a:r>
                        <a:rPr lang="en-US" sz="1200" b="1">
                          <a:solidFill>
                            <a:schemeClr val="tx1"/>
                          </a:solidFill>
                          <a:latin typeface="Arial" panose="020B0604020202020204" pitchFamily="34" charset="0"/>
                          <a:cs typeface="Arial" panose="020B0604020202020204" pitchFamily="34" charset="0"/>
                        </a:rPr>
                        <a:t>Age Range </a:t>
                      </a:r>
                    </a:p>
                  </a:txBody>
                  <a:tcPr marL="182880" marT="0" marB="0" anchor="ctr"/>
                </a:tc>
                <a:tc>
                  <a:txBody>
                    <a:bodyPr/>
                    <a:lstStyle/>
                    <a:p>
                      <a:pPr lvl="0" algn="ctr"/>
                      <a:r>
                        <a:rPr lang="en-US" sz="1200" dirty="0">
                          <a:solidFill>
                            <a:schemeClr val="tx1"/>
                          </a:solidFill>
                          <a:latin typeface="Arial" panose="020B0604020202020204" pitchFamily="34" charset="0"/>
                          <a:cs typeface="Arial" panose="020B0604020202020204" pitchFamily="34" charset="0"/>
                        </a:rPr>
                        <a:t>50-80+</a:t>
                      </a:r>
                      <a:endParaRPr lang="en-US" sz="1200" b="1" dirty="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512944208"/>
                  </a:ext>
                </a:extLst>
              </a:tr>
              <a:tr h="268011">
                <a:tc gridSpan="2">
                  <a:txBody>
                    <a:bodyPr/>
                    <a:lstStyle/>
                    <a:p>
                      <a:pPr lvl="0" algn="l"/>
                      <a:r>
                        <a:rPr lang="en-US" sz="1200" b="1">
                          <a:solidFill>
                            <a:schemeClr val="tx1"/>
                          </a:solidFill>
                          <a:latin typeface="Arial" panose="020B0604020202020204" pitchFamily="34" charset="0"/>
                          <a:cs typeface="Arial" panose="020B0604020202020204" pitchFamily="34" charset="0"/>
                        </a:rPr>
                        <a:t>Tumor Size (%)</a:t>
                      </a:r>
                    </a:p>
                  </a:txBody>
                  <a:tcPr marL="182880" marT="0" marB="0" anchor="ctr"/>
                </a:tc>
                <a:tc hMerge="1">
                  <a:txBody>
                    <a:bodyPr/>
                    <a:lstStyle/>
                    <a:p>
                      <a:endParaRPr lang="en-US"/>
                    </a:p>
                  </a:txBody>
                  <a:tcPr/>
                </a:tc>
                <a:extLst>
                  <a:ext uri="{0D108BD9-81ED-4DB2-BD59-A6C34878D82A}">
                    <a16:rowId xmlns:a16="http://schemas.microsoft.com/office/drawing/2014/main" val="780590043"/>
                  </a:ext>
                </a:extLst>
              </a:tr>
              <a:tr h="536022">
                <a:tc>
                  <a:txBody>
                    <a:bodyPr/>
                    <a:lstStyle/>
                    <a:p>
                      <a:pPr lvl="0" algn="l"/>
                      <a:r>
                        <a:rPr lang="en-US" sz="1200">
                          <a:solidFill>
                            <a:schemeClr val="tx1"/>
                          </a:solidFill>
                          <a:latin typeface="Arial" panose="020B0604020202020204" pitchFamily="34" charset="0"/>
                          <a:cs typeface="Arial" panose="020B0604020202020204" pitchFamily="34" charset="0"/>
                        </a:rPr>
                        <a:t>≤2 cm</a:t>
                      </a:r>
                    </a:p>
                    <a:p>
                      <a:pPr lvl="0" algn="l">
                        <a:buNone/>
                      </a:pPr>
                      <a:r>
                        <a:rPr lang="en-US" sz="1200">
                          <a:solidFill>
                            <a:schemeClr val="tx1"/>
                          </a:solidFill>
                          <a:latin typeface="Arial" panose="020B0604020202020204" pitchFamily="34" charset="0"/>
                          <a:cs typeface="Arial" panose="020B0604020202020204" pitchFamily="34" charset="0"/>
                        </a:rPr>
                        <a:t>&gt;2 cm</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54</a:t>
                      </a:r>
                    </a:p>
                    <a:p>
                      <a:pPr lvl="0" algn="ctr">
                        <a:buNone/>
                      </a:pPr>
                      <a:r>
                        <a:rPr lang="en-US" sz="1200">
                          <a:solidFill>
                            <a:schemeClr val="tx1"/>
                          </a:solidFill>
                          <a:latin typeface="Arial" panose="020B0604020202020204" pitchFamily="34" charset="0"/>
                          <a:cs typeface="Arial" panose="020B0604020202020204" pitchFamily="34" charset="0"/>
                        </a:rPr>
                        <a:t>45.9</a:t>
                      </a:r>
                    </a:p>
                  </a:txBody>
                  <a:tcPr marT="0" marB="0" anchor="ctr"/>
                </a:tc>
                <a:extLst>
                  <a:ext uri="{0D108BD9-81ED-4DB2-BD59-A6C34878D82A}">
                    <a16:rowId xmlns:a16="http://schemas.microsoft.com/office/drawing/2014/main" val="445293473"/>
                  </a:ext>
                </a:extLst>
              </a:tr>
              <a:tr h="268011">
                <a:tc gridSpan="2">
                  <a:txBody>
                    <a:bodyPr/>
                    <a:lstStyle/>
                    <a:p>
                      <a:pPr lvl="0" algn="l"/>
                      <a:r>
                        <a:rPr lang="en-US" sz="1200" b="1">
                          <a:solidFill>
                            <a:schemeClr val="tx1"/>
                          </a:solidFill>
                          <a:latin typeface="Arial" panose="020B0604020202020204" pitchFamily="34" charset="0"/>
                          <a:cs typeface="Arial" panose="020B0604020202020204" pitchFamily="34" charset="0"/>
                        </a:rPr>
                        <a:t>Tumor Grade (%)</a:t>
                      </a:r>
                    </a:p>
                  </a:txBody>
                  <a:tcPr marL="182880" marT="0" marB="0" anchor="ctr"/>
                </a:tc>
                <a:tc hMerge="1">
                  <a:txBody>
                    <a:bodyPr/>
                    <a:lstStyle/>
                    <a:p>
                      <a:endParaRPr lang="en-US"/>
                    </a:p>
                  </a:txBody>
                  <a:tcPr/>
                </a:tc>
                <a:extLst>
                  <a:ext uri="{0D108BD9-81ED-4DB2-BD59-A6C34878D82A}">
                    <a16:rowId xmlns:a16="http://schemas.microsoft.com/office/drawing/2014/main" val="1340835003"/>
                  </a:ext>
                </a:extLst>
              </a:tr>
              <a:tr h="714696">
                <a:tc>
                  <a:txBody>
                    <a:bodyPr/>
                    <a:lstStyle/>
                    <a:p>
                      <a:pPr lvl="0" algn="l">
                        <a:buNone/>
                      </a:pPr>
                      <a:r>
                        <a:rPr lang="en-US" sz="1200" b="0">
                          <a:solidFill>
                            <a:schemeClr val="tx1"/>
                          </a:solidFill>
                          <a:latin typeface="Arial" panose="020B0604020202020204" pitchFamily="34" charset="0"/>
                          <a:cs typeface="Arial" panose="020B0604020202020204" pitchFamily="34" charset="0"/>
                        </a:rPr>
                        <a:t>1</a:t>
                      </a:r>
                    </a:p>
                    <a:p>
                      <a:pPr lvl="0" algn="l">
                        <a:buNone/>
                      </a:pPr>
                      <a:r>
                        <a:rPr lang="en-US" sz="1200" b="0">
                          <a:solidFill>
                            <a:schemeClr val="tx1"/>
                          </a:solidFill>
                          <a:latin typeface="Arial" panose="020B0604020202020204" pitchFamily="34" charset="0"/>
                          <a:cs typeface="Arial" panose="020B0604020202020204" pitchFamily="34" charset="0"/>
                        </a:rPr>
                        <a:t>2</a:t>
                      </a:r>
                    </a:p>
                    <a:p>
                      <a:pPr lvl="0" algn="l">
                        <a:buNone/>
                      </a:pPr>
                      <a:r>
                        <a:rPr lang="en-US" sz="1200" b="0">
                          <a:solidFill>
                            <a:schemeClr val="tx1"/>
                          </a:solidFill>
                          <a:latin typeface="Arial" panose="020B0604020202020204" pitchFamily="34" charset="0"/>
                          <a:cs typeface="Arial" panose="020B0604020202020204" pitchFamily="34" charset="0"/>
                        </a:rPr>
                        <a:t>3</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3.9</a:t>
                      </a:r>
                    </a:p>
                    <a:p>
                      <a:pPr lvl="0" algn="ctr">
                        <a:buNone/>
                      </a:pPr>
                      <a:r>
                        <a:rPr lang="en-US" sz="1200">
                          <a:solidFill>
                            <a:schemeClr val="tx1"/>
                          </a:solidFill>
                          <a:latin typeface="Arial" panose="020B0604020202020204" pitchFamily="34" charset="0"/>
                          <a:cs typeface="Arial" panose="020B0604020202020204" pitchFamily="34" charset="0"/>
                        </a:rPr>
                        <a:t>55.6</a:t>
                      </a:r>
                    </a:p>
                    <a:p>
                      <a:pPr lvl="0" algn="ctr">
                        <a:buNone/>
                      </a:pPr>
                      <a:r>
                        <a:rPr lang="en-US" sz="1200">
                          <a:solidFill>
                            <a:schemeClr val="tx1"/>
                          </a:solidFill>
                          <a:latin typeface="Arial" panose="020B0604020202020204" pitchFamily="34" charset="0"/>
                          <a:cs typeface="Arial" panose="020B0604020202020204" pitchFamily="34" charset="0"/>
                        </a:rPr>
                        <a:t>36.4</a:t>
                      </a:r>
                      <a:endParaRPr lang="en-US" sz="1200" b="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1960127878"/>
                  </a:ext>
                </a:extLst>
              </a:tr>
              <a:tr h="268011">
                <a:tc gridSpan="2">
                  <a:txBody>
                    <a:bodyPr/>
                    <a:lstStyle/>
                    <a:p>
                      <a:pPr lvl="0" algn="l">
                        <a:buNone/>
                      </a:pPr>
                      <a:r>
                        <a:rPr lang="en-US" sz="1200" b="1">
                          <a:solidFill>
                            <a:schemeClr val="tx1"/>
                          </a:solidFill>
                          <a:latin typeface="Arial" panose="020B0604020202020204" pitchFamily="34" charset="0"/>
                          <a:cs typeface="Arial" panose="020B0604020202020204" pitchFamily="34" charset="0"/>
                        </a:rPr>
                        <a:t>HER2 Status (%)</a:t>
                      </a:r>
                    </a:p>
                  </a:txBody>
                  <a:tcPr marL="182880" marT="0" marB="0" anchor="ctr"/>
                </a:tc>
                <a:tc hMerge="1">
                  <a:txBody>
                    <a:bodyPr/>
                    <a:lstStyle/>
                    <a:p>
                      <a:endParaRPr lang="en-US"/>
                    </a:p>
                  </a:txBody>
                  <a:tcPr/>
                </a:tc>
                <a:extLst>
                  <a:ext uri="{0D108BD9-81ED-4DB2-BD59-A6C34878D82A}">
                    <a16:rowId xmlns:a16="http://schemas.microsoft.com/office/drawing/2014/main" val="3467396601"/>
                  </a:ext>
                </a:extLst>
              </a:tr>
              <a:tr h="536022">
                <a:tc>
                  <a:txBody>
                    <a:bodyPr/>
                    <a:lstStyle/>
                    <a:p>
                      <a:pPr lvl="0" algn="l">
                        <a:buNone/>
                      </a:pPr>
                      <a:r>
                        <a:rPr lang="en-US" sz="1200" b="0">
                          <a:solidFill>
                            <a:schemeClr val="tx1"/>
                          </a:solidFill>
                          <a:latin typeface="Arial" panose="020B0604020202020204" pitchFamily="34" charset="0"/>
                          <a:cs typeface="Arial" panose="020B0604020202020204" pitchFamily="34" charset="0"/>
                        </a:rPr>
                        <a:t>HER2-</a:t>
                      </a:r>
                    </a:p>
                    <a:p>
                      <a:pPr lvl="0" algn="l">
                        <a:buNone/>
                      </a:pPr>
                      <a:r>
                        <a:rPr lang="en-US" sz="1200" b="0">
                          <a:solidFill>
                            <a:schemeClr val="tx1"/>
                          </a:solidFill>
                          <a:latin typeface="Arial" panose="020B0604020202020204" pitchFamily="34" charset="0"/>
                          <a:cs typeface="Arial" panose="020B0604020202020204" pitchFamily="34" charset="0"/>
                        </a:rPr>
                        <a:t>HER2+</a:t>
                      </a:r>
                    </a:p>
                  </a:txBody>
                  <a:tcPr marL="182880" marT="0" marB="0" anchor="ctr"/>
                </a:tc>
                <a:tc>
                  <a:txBody>
                    <a:bodyPr/>
                    <a:lstStyle/>
                    <a:p>
                      <a:pPr lvl="0" algn="ctr"/>
                      <a:r>
                        <a:rPr lang="en-US" sz="1200">
                          <a:solidFill>
                            <a:schemeClr val="tx1"/>
                          </a:solidFill>
                          <a:latin typeface="Arial" panose="020B0604020202020204" pitchFamily="34" charset="0"/>
                          <a:cs typeface="Arial" panose="020B0604020202020204" pitchFamily="34" charset="0"/>
                        </a:rPr>
                        <a:t>100</a:t>
                      </a:r>
                    </a:p>
                    <a:p>
                      <a:pPr lvl="0" algn="ctr"/>
                      <a:r>
                        <a:rPr lang="en-US" sz="1200">
                          <a:solidFill>
                            <a:schemeClr val="tx1"/>
                          </a:solidFill>
                          <a:latin typeface="Arial" panose="020B0604020202020204" pitchFamily="34" charset="0"/>
                          <a:cs typeface="Arial" panose="020B0604020202020204" pitchFamily="34" charset="0"/>
                        </a:rPr>
                        <a:t>0.0</a:t>
                      </a:r>
                      <a:endParaRPr lang="en-US" sz="1200" b="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1191173382"/>
                  </a:ext>
                </a:extLst>
              </a:tr>
              <a:tr h="26801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Disease Recurrence (%)</a:t>
                      </a:r>
                    </a:p>
                  </a:txBody>
                  <a:tcPr marL="182880" marT="0" marB="0" anchor="ctr"/>
                </a:tc>
                <a:tc hMerge="1">
                  <a:txBody>
                    <a:bodyPr/>
                    <a:lstStyle/>
                    <a:p>
                      <a:endParaRPr lang="en-US"/>
                    </a:p>
                  </a:txBody>
                  <a:tcPr/>
                </a:tc>
                <a:extLst>
                  <a:ext uri="{0D108BD9-81ED-4DB2-BD59-A6C34878D82A}">
                    <a16:rowId xmlns:a16="http://schemas.microsoft.com/office/drawing/2014/main" val="413171047"/>
                  </a:ext>
                </a:extLst>
              </a:tr>
              <a:tr h="446685">
                <a:tc>
                  <a:txBody>
                    <a:bodyPr/>
                    <a:lstStyle/>
                    <a:p>
                      <a:pPr lvl="0" algn="l">
                        <a:buNone/>
                      </a:pPr>
                      <a:r>
                        <a:rPr lang="en-US" sz="1200" b="0">
                          <a:solidFill>
                            <a:schemeClr val="tx1"/>
                          </a:solidFill>
                          <a:latin typeface="Arial" panose="020B0604020202020204" pitchFamily="34" charset="0"/>
                          <a:cs typeface="Arial" panose="020B0604020202020204" pitchFamily="34" charset="0"/>
                        </a:rPr>
                        <a:t>Locoregional</a:t>
                      </a:r>
                    </a:p>
                    <a:p>
                      <a:pPr lvl="0" algn="l">
                        <a:buNone/>
                      </a:pPr>
                      <a:r>
                        <a:rPr lang="en-US" sz="1200" b="0">
                          <a:solidFill>
                            <a:schemeClr val="tx1"/>
                          </a:solidFill>
                          <a:latin typeface="Arial" panose="020B0604020202020204" pitchFamily="34" charset="0"/>
                          <a:cs typeface="Arial" panose="020B0604020202020204" pitchFamily="34" charset="0"/>
                        </a:rPr>
                        <a:t>Distant</a:t>
                      </a:r>
                    </a:p>
                  </a:txBody>
                  <a:tcPr marL="182880" marT="0" marB="0" anchor="ctr"/>
                </a:tc>
                <a:tc>
                  <a:txBody>
                    <a:bodyPr/>
                    <a:lstStyle/>
                    <a:p>
                      <a:pPr lvl="0" algn="ctr"/>
                      <a:r>
                        <a:rPr lang="en-US" sz="1200" dirty="0">
                          <a:solidFill>
                            <a:schemeClr val="tx1"/>
                          </a:solidFill>
                          <a:latin typeface="Arial" panose="020B0604020202020204" pitchFamily="34" charset="0"/>
                          <a:cs typeface="Arial" panose="020B0604020202020204" pitchFamily="34" charset="0"/>
                        </a:rPr>
                        <a:t>2.7</a:t>
                      </a:r>
                    </a:p>
                    <a:p>
                      <a:pPr lvl="0" algn="ctr"/>
                      <a:r>
                        <a:rPr lang="en-US" sz="1200" dirty="0">
                          <a:solidFill>
                            <a:schemeClr val="tx1"/>
                          </a:solidFill>
                          <a:latin typeface="Arial" panose="020B0604020202020204" pitchFamily="34" charset="0"/>
                          <a:cs typeface="Arial" panose="020B0604020202020204" pitchFamily="34" charset="0"/>
                        </a:rPr>
                        <a:t>9.5</a:t>
                      </a:r>
                      <a:endParaRPr lang="en-US" sz="1200" b="0" dirty="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3986552014"/>
                  </a:ext>
                </a:extLst>
              </a:tr>
            </a:tbl>
          </a:graphicData>
        </a:graphic>
      </p:graphicFrame>
      <p:grpSp>
        <p:nvGrpSpPr>
          <p:cNvPr id="36" name="Group 35">
            <a:extLst>
              <a:ext uri="{FF2B5EF4-FFF2-40B4-BE49-F238E27FC236}">
                <a16:creationId xmlns:a16="http://schemas.microsoft.com/office/drawing/2014/main" id="{F7018511-36CF-E6F9-628C-84C5E9E1D9C3}"/>
              </a:ext>
            </a:extLst>
          </p:cNvPr>
          <p:cNvGrpSpPr/>
          <p:nvPr/>
        </p:nvGrpSpPr>
        <p:grpSpPr>
          <a:xfrm>
            <a:off x="3316288" y="1858110"/>
            <a:ext cx="800101" cy="666433"/>
            <a:chOff x="2744066" y="2230965"/>
            <a:chExt cx="800101" cy="666433"/>
          </a:xfrm>
        </p:grpSpPr>
        <p:grpSp>
          <p:nvGrpSpPr>
            <p:cNvPr id="2" name="Group 126">
              <a:extLst>
                <a:ext uri="{FF2B5EF4-FFF2-40B4-BE49-F238E27FC236}">
                  <a16:creationId xmlns:a16="http://schemas.microsoft.com/office/drawing/2014/main" id="{189365A8-2BAF-2D3F-751E-BA121A770163}"/>
                </a:ext>
              </a:extLst>
            </p:cNvPr>
            <p:cNvGrpSpPr>
              <a:grpSpLocks/>
            </p:cNvGrpSpPr>
            <p:nvPr/>
          </p:nvGrpSpPr>
          <p:grpSpPr bwMode="auto">
            <a:xfrm>
              <a:off x="2744066" y="2629119"/>
              <a:ext cx="790575" cy="268279"/>
              <a:chOff x="10615946" y="2755305"/>
              <a:chExt cx="789977" cy="268289"/>
            </a:xfrm>
          </p:grpSpPr>
          <p:sp>
            <p:nvSpPr>
              <p:cNvPr id="6" name="TextBox 130">
                <a:extLst>
                  <a:ext uri="{FF2B5EF4-FFF2-40B4-BE49-F238E27FC236}">
                    <a16:creationId xmlns:a16="http://schemas.microsoft.com/office/drawing/2014/main" id="{FF45D1C4-E0B7-E2CA-4784-E34E107671F4}"/>
                  </a:ext>
                </a:extLst>
              </p:cNvPr>
              <p:cNvSpPr txBox="1"/>
              <p:nvPr/>
            </p:nvSpPr>
            <p:spPr>
              <a:xfrm>
                <a:off x="10667502" y="2755305"/>
                <a:ext cx="666246" cy="268289"/>
              </a:xfrm>
              <a:prstGeom prst="rect">
                <a:avLst/>
              </a:prstGeom>
              <a:noFill/>
              <a:ln cap="flat">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0" cap="none" spc="0" normalizeH="0" baseline="0" noProof="0">
                    <a:ln>
                      <a:noFill/>
                    </a:ln>
                    <a:effectLst/>
                    <a:uLnTx/>
                    <a:uFillTx/>
                    <a:latin typeface="Arial" pitchFamily="34"/>
                    <a:ea typeface="Roboto" pitchFamily="2"/>
                    <a:cs typeface="Arial" pitchFamily="34"/>
                  </a:rPr>
                  <a:t>5 Years</a:t>
                </a:r>
              </a:p>
            </p:txBody>
          </p:sp>
          <p:cxnSp>
            <p:nvCxnSpPr>
              <p:cNvPr id="7" name="Straight Arrow Connector 131">
                <a:extLst>
                  <a:ext uri="{FF2B5EF4-FFF2-40B4-BE49-F238E27FC236}">
                    <a16:creationId xmlns:a16="http://schemas.microsoft.com/office/drawing/2014/main" id="{60F064FF-437F-8A5B-B4FF-2AA3DCFD5D18}"/>
                  </a:ext>
                </a:extLst>
              </p:cNvPr>
              <p:cNvCxnSpPr>
                <a:cxnSpLocks noChangeShapeType="1"/>
              </p:cNvCxnSpPr>
              <p:nvPr/>
            </p:nvCxnSpPr>
            <p:spPr bwMode="auto">
              <a:xfrm>
                <a:off x="10615946" y="2795869"/>
                <a:ext cx="789977" cy="0"/>
              </a:xfrm>
              <a:prstGeom prst="straightConnector1">
                <a:avLst/>
              </a:prstGeom>
              <a:noFill/>
              <a:ln w="22225" cap="rnd">
                <a:solidFill>
                  <a:schemeClr val="tx1">
                    <a:lumMod val="50000"/>
                    <a:lumOff val="50000"/>
                  </a:schemeClr>
                </a:solidFill>
                <a:round/>
                <a:headEnd/>
                <a:tailEnd type="arrow" w="med" len="med"/>
              </a:ln>
              <a:extLst>
                <a:ext uri="{909E8E84-426E-40DD-AFC4-6F175D3DCCD1}">
                  <a14:hiddenFill xmlns:a14="http://schemas.microsoft.com/office/drawing/2010/main">
                    <a:noFill/>
                  </a14:hiddenFill>
                </a:ext>
              </a:extLst>
            </p:spPr>
          </p:cxnSp>
        </p:grpSp>
        <p:sp>
          <p:nvSpPr>
            <p:cNvPr id="8" name="Rectangle 160">
              <a:extLst>
                <a:ext uri="{FF2B5EF4-FFF2-40B4-BE49-F238E27FC236}">
                  <a16:creationId xmlns:a16="http://schemas.microsoft.com/office/drawing/2014/main" id="{501899CD-ADCD-D115-550A-7286C6D141EE}"/>
                </a:ext>
              </a:extLst>
            </p:cNvPr>
            <p:cNvSpPr/>
            <p:nvPr/>
          </p:nvSpPr>
          <p:spPr>
            <a:xfrm>
              <a:off x="3139354" y="2419878"/>
              <a:ext cx="404813" cy="152400"/>
            </a:xfrm>
            <a:prstGeom prst="rect">
              <a:avLst/>
            </a:prstGeom>
            <a:solidFill>
              <a:schemeClr val="tx2"/>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rgbClr val="FFFFFF"/>
                  </a:solidFill>
                  <a:effectLst/>
                  <a:uLnTx/>
                  <a:uFillTx/>
                  <a:latin typeface="Arial" pitchFamily="34"/>
                  <a:ea typeface="Roboto" pitchFamily="2"/>
                  <a:cs typeface="Arial" pitchFamily="34"/>
                </a:rPr>
                <a:t>AI</a:t>
              </a:r>
            </a:p>
          </p:txBody>
        </p:sp>
        <p:sp>
          <p:nvSpPr>
            <p:cNvPr id="9" name="Rectangle 161">
              <a:extLst>
                <a:ext uri="{FF2B5EF4-FFF2-40B4-BE49-F238E27FC236}">
                  <a16:creationId xmlns:a16="http://schemas.microsoft.com/office/drawing/2014/main" id="{C8BCC5AC-F0BB-B9A1-CB27-8BAFCFF77F47}"/>
                </a:ext>
              </a:extLst>
            </p:cNvPr>
            <p:cNvSpPr>
              <a:spLocks noChangeArrowheads="1"/>
            </p:cNvSpPr>
            <p:nvPr/>
          </p:nvSpPr>
          <p:spPr bwMode="auto">
            <a:xfrm>
              <a:off x="2753591" y="2419878"/>
              <a:ext cx="406485" cy="1524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100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TAM</a:t>
              </a:r>
            </a:p>
          </p:txBody>
        </p:sp>
        <p:sp>
          <p:nvSpPr>
            <p:cNvPr id="10" name="Rectangle 162">
              <a:extLst>
                <a:ext uri="{FF2B5EF4-FFF2-40B4-BE49-F238E27FC236}">
                  <a16:creationId xmlns:a16="http://schemas.microsoft.com/office/drawing/2014/main" id="{A74F34CD-D546-13A3-9B91-DA8088876F37}"/>
                </a:ext>
              </a:extLst>
            </p:cNvPr>
            <p:cNvSpPr/>
            <p:nvPr/>
          </p:nvSpPr>
          <p:spPr>
            <a:xfrm>
              <a:off x="2748902" y="2230965"/>
              <a:ext cx="795265" cy="152400"/>
            </a:xfrm>
            <a:prstGeom prst="rect">
              <a:avLst/>
            </a:prstGeom>
            <a:solidFill>
              <a:schemeClr val="tx2"/>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rgbClr val="FFFFFF"/>
                  </a:solidFill>
                  <a:effectLst/>
                  <a:uLnTx/>
                  <a:uFillTx/>
                  <a:latin typeface="Arial" pitchFamily="34"/>
                  <a:ea typeface="Roboto" pitchFamily="2"/>
                  <a:cs typeface="Arial" pitchFamily="34"/>
                </a:rPr>
                <a:t>AI</a:t>
              </a:r>
            </a:p>
          </p:txBody>
        </p:sp>
      </p:grpSp>
      <p:sp>
        <p:nvSpPr>
          <p:cNvPr id="3" name="Arrow: Left 2">
            <a:extLst>
              <a:ext uri="{FF2B5EF4-FFF2-40B4-BE49-F238E27FC236}">
                <a16:creationId xmlns:a16="http://schemas.microsoft.com/office/drawing/2014/main" id="{809F5D00-7392-3698-837F-8AEADB769281}"/>
              </a:ext>
            </a:extLst>
          </p:cNvPr>
          <p:cNvSpPr/>
          <p:nvPr/>
        </p:nvSpPr>
        <p:spPr>
          <a:xfrm>
            <a:off x="9041925" y="4038089"/>
            <a:ext cx="484704" cy="367623"/>
          </a:xfrm>
          <a:prstGeom prst="leftArrow">
            <a:avLst>
              <a:gd name="adj1" fmla="val 59307"/>
              <a:gd name="adj2" fmla="val 63961"/>
            </a:avLst>
          </a:prstGeom>
          <a:gradFill flip="none" rotWithShape="1">
            <a:gsLst>
              <a:gs pos="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87327F1-F737-432F-00C9-2D324C2C4AD4}"/>
              </a:ext>
            </a:extLst>
          </p:cNvPr>
          <p:cNvSpPr/>
          <p:nvPr/>
        </p:nvSpPr>
        <p:spPr>
          <a:xfrm>
            <a:off x="5145558" y="1858110"/>
            <a:ext cx="4569942" cy="3182071"/>
          </a:xfrm>
          <a:prstGeom prst="roundRect">
            <a:avLst>
              <a:gd name="adj" fmla="val 8634"/>
            </a:avLst>
          </a:prstGeom>
          <a:no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C200481-603C-BF9C-7D8D-4C4738EBFC56}"/>
              </a:ext>
            </a:extLst>
          </p:cNvPr>
          <p:cNvGrpSpPr/>
          <p:nvPr/>
        </p:nvGrpSpPr>
        <p:grpSpPr>
          <a:xfrm>
            <a:off x="5145558" y="1858110"/>
            <a:ext cx="6528440" cy="4271362"/>
            <a:chOff x="5145558" y="1858110"/>
            <a:chExt cx="6528440" cy="4271362"/>
          </a:xfrm>
        </p:grpSpPr>
        <p:grpSp>
          <p:nvGrpSpPr>
            <p:cNvPr id="35" name="Group 34">
              <a:extLst>
                <a:ext uri="{FF2B5EF4-FFF2-40B4-BE49-F238E27FC236}">
                  <a16:creationId xmlns:a16="http://schemas.microsoft.com/office/drawing/2014/main" id="{254EF312-5A7E-CC5A-2CBD-0B108A727FED}"/>
                </a:ext>
              </a:extLst>
            </p:cNvPr>
            <p:cNvGrpSpPr/>
            <p:nvPr/>
          </p:nvGrpSpPr>
          <p:grpSpPr>
            <a:xfrm>
              <a:off x="5145558" y="1858110"/>
              <a:ext cx="6528440" cy="4271362"/>
              <a:chOff x="5145558" y="1858110"/>
              <a:chExt cx="6528440" cy="4271362"/>
            </a:xfrm>
            <a:noFill/>
          </p:grpSpPr>
          <p:grpSp>
            <p:nvGrpSpPr>
              <p:cNvPr id="34" name="Group 33">
                <a:extLst>
                  <a:ext uri="{FF2B5EF4-FFF2-40B4-BE49-F238E27FC236}">
                    <a16:creationId xmlns:a16="http://schemas.microsoft.com/office/drawing/2014/main" id="{35DBC989-9357-1C01-280C-FEB153CE7294}"/>
                  </a:ext>
                </a:extLst>
              </p:cNvPr>
              <p:cNvGrpSpPr/>
              <p:nvPr/>
            </p:nvGrpSpPr>
            <p:grpSpPr>
              <a:xfrm>
                <a:off x="5237636" y="2076567"/>
                <a:ext cx="4288993" cy="2800235"/>
                <a:chOff x="5057012" y="2076567"/>
                <a:chExt cx="4288993" cy="2800235"/>
              </a:xfrm>
              <a:grpFill/>
            </p:grpSpPr>
            <p:grpSp>
              <p:nvGrpSpPr>
                <p:cNvPr id="15" name="Group 14">
                  <a:extLst>
                    <a:ext uri="{FF2B5EF4-FFF2-40B4-BE49-F238E27FC236}">
                      <a16:creationId xmlns:a16="http://schemas.microsoft.com/office/drawing/2014/main" id="{4AA9751F-ECFF-EC48-2B2C-4203FC1282C6}"/>
                    </a:ext>
                  </a:extLst>
                </p:cNvPr>
                <p:cNvGrpSpPr/>
                <p:nvPr/>
              </p:nvGrpSpPr>
              <p:grpSpPr>
                <a:xfrm>
                  <a:off x="5057012" y="2076567"/>
                  <a:ext cx="3815579" cy="2800235"/>
                  <a:chOff x="3248025" y="2463495"/>
                  <a:chExt cx="4148139" cy="2757810"/>
                </a:xfrm>
                <a:grpFill/>
              </p:grpSpPr>
              <p:pic>
                <p:nvPicPr>
                  <p:cNvPr id="16" name="Picture 13">
                    <a:extLst>
                      <a:ext uri="{FF2B5EF4-FFF2-40B4-BE49-F238E27FC236}">
                        <a16:creationId xmlns:a16="http://schemas.microsoft.com/office/drawing/2014/main" id="{41DA095F-EFD3-B667-1CF9-FEE984BD8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026" y="2463495"/>
                    <a:ext cx="4148138" cy="2757810"/>
                  </a:xfrm>
                  <a:prstGeom prst="rect">
                    <a:avLst/>
                  </a:prstGeom>
                  <a:solidFill>
                    <a:srgbClr val="FFFFFF"/>
                  </a:solidFill>
                  <a:ln w="9525">
                    <a:noFill/>
                    <a:miter lim="800000"/>
                    <a:headEnd/>
                    <a:tailEnd/>
                  </a:ln>
                </p:spPr>
              </p:pic>
              <p:sp>
                <p:nvSpPr>
                  <p:cNvPr id="17" name="Rectangle 16">
                    <a:extLst>
                      <a:ext uri="{FF2B5EF4-FFF2-40B4-BE49-F238E27FC236}">
                        <a16:creationId xmlns:a16="http://schemas.microsoft.com/office/drawing/2014/main" id="{4B1F09D8-AA10-4361-8B2E-6852B6A123B2}"/>
                      </a:ext>
                    </a:extLst>
                  </p:cNvPr>
                  <p:cNvSpPr/>
                  <p:nvPr/>
                </p:nvSpPr>
                <p:spPr>
                  <a:xfrm>
                    <a:off x="3248025" y="2505076"/>
                    <a:ext cx="390525" cy="28574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26" name="Arrow: Left 25">
                  <a:extLst>
                    <a:ext uri="{FF2B5EF4-FFF2-40B4-BE49-F238E27FC236}">
                      <a16:creationId xmlns:a16="http://schemas.microsoft.com/office/drawing/2014/main" id="{7EB024B6-82C2-C61F-62AE-7731D124BABD}"/>
                    </a:ext>
                  </a:extLst>
                </p:cNvPr>
                <p:cNvSpPr/>
                <p:nvPr/>
              </p:nvSpPr>
              <p:spPr>
                <a:xfrm>
                  <a:off x="8861301" y="4026800"/>
                  <a:ext cx="484704" cy="367623"/>
                </a:xfrm>
                <a:prstGeom prst="leftArrow">
                  <a:avLst>
                    <a:gd name="adj1" fmla="val 59307"/>
                    <a:gd name="adj2" fmla="val 6396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8" name="Rectangle: Rounded Corners 27">
                <a:extLst>
                  <a:ext uri="{FF2B5EF4-FFF2-40B4-BE49-F238E27FC236}">
                    <a16:creationId xmlns:a16="http://schemas.microsoft.com/office/drawing/2014/main" id="{5A128F90-CD63-A359-1403-9D70D381CFA7}"/>
                  </a:ext>
                </a:extLst>
              </p:cNvPr>
              <p:cNvSpPr/>
              <p:nvPr/>
            </p:nvSpPr>
            <p:spPr>
              <a:xfrm>
                <a:off x="5145558" y="1858110"/>
                <a:ext cx="4569942" cy="3182071"/>
              </a:xfrm>
              <a:prstGeom prst="roundRect">
                <a:avLst>
                  <a:gd name="adj" fmla="val 8634"/>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5">
                <a:extLst>
                  <a:ext uri="{FF2B5EF4-FFF2-40B4-BE49-F238E27FC236}">
                    <a16:creationId xmlns:a16="http://schemas.microsoft.com/office/drawing/2014/main" id="{FD7CBDFE-35F2-7B5A-E133-0AAEFE23F8F9}"/>
                  </a:ext>
                </a:extLst>
              </p:cNvPr>
              <p:cNvSpPr txBox="1">
                <a:spLocks noChangeArrowheads="1"/>
              </p:cNvSpPr>
              <p:nvPr/>
            </p:nvSpPr>
            <p:spPr bwMode="auto">
              <a:xfrm>
                <a:off x="9881711" y="3607792"/>
                <a:ext cx="1792287" cy="860595"/>
              </a:xfrm>
              <a:prstGeom prst="rect">
                <a:avLst/>
              </a:prstGeom>
              <a:solidFill>
                <a:srgbClr val="FFFFFF"/>
              </a:solidFill>
              <a:ln w="9525">
                <a:noFill/>
                <a:miter lim="800000"/>
                <a:headEnd/>
                <a:tailEnd/>
              </a:ln>
            </p:spPr>
            <p:txBody>
              <a:bodyPr wrap="square" lIns="0" tIns="0" rIns="0" bIns="0" anchor="ctr" anchorCtr="0">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400"/>
                  </a:spcAft>
                </a:pPr>
                <a:r>
                  <a:rPr lang="en-US" altLang="en-US" sz="1600" b="1" dirty="0">
                    <a:latin typeface="Arial" panose="020B0604020202020204" pitchFamily="34" charset="0"/>
                  </a:rPr>
                  <a:t>3.8% </a:t>
                </a:r>
                <a:r>
                  <a:rPr lang="en-US" altLang="en-US" sz="1600" dirty="0">
                    <a:latin typeface="Arial" panose="020B0604020202020204" pitchFamily="34" charset="0"/>
                  </a:rPr>
                  <a:t>10-year distant recurrence</a:t>
                </a:r>
              </a:p>
              <a:p>
                <a:pPr eaLnBrk="1" hangingPunct="1">
                  <a:spcAft>
                    <a:spcPts val="600"/>
                  </a:spcAft>
                </a:pPr>
                <a:r>
                  <a:rPr lang="en-US" altLang="en-US" sz="1600" b="1" dirty="0">
                    <a:latin typeface="Arial" panose="020B0604020202020204" pitchFamily="34" charset="0"/>
                  </a:rPr>
                  <a:t>15.4% </a:t>
                </a:r>
                <a:r>
                  <a:rPr lang="en-US" altLang="en-US" sz="1600" dirty="0">
                    <a:latin typeface="Arial" panose="020B0604020202020204" pitchFamily="34" charset="0"/>
                  </a:rPr>
                  <a:t>of patients</a:t>
                </a:r>
              </a:p>
            </p:txBody>
          </p:sp>
          <p:sp>
            <p:nvSpPr>
              <p:cNvPr id="21" name="Rectangle: Diagonal Corners Rounded 23">
                <a:extLst>
                  <a:ext uri="{FF2B5EF4-FFF2-40B4-BE49-F238E27FC236}">
                    <a16:creationId xmlns:a16="http://schemas.microsoft.com/office/drawing/2014/main" id="{E5C72AC6-3137-09C0-9771-A48B47563D30}"/>
                  </a:ext>
                </a:extLst>
              </p:cNvPr>
              <p:cNvSpPr>
                <a:spLocks/>
              </p:cNvSpPr>
              <p:nvPr/>
            </p:nvSpPr>
            <p:spPr bwMode="auto">
              <a:xfrm>
                <a:off x="5145558" y="5268877"/>
                <a:ext cx="6450627" cy="860595"/>
              </a:xfrm>
              <a:prstGeom prst="roundRect">
                <a:avLst>
                  <a:gd name="adj" fmla="val 23311"/>
                </a:avLst>
              </a:prstGeom>
              <a:grpFill/>
              <a:ln w="9525">
                <a:noFill/>
                <a:miter lim="800000"/>
                <a:headEnd/>
                <a:tailEnd/>
              </a:ln>
              <a:effectLst/>
            </p:spPr>
            <p:txBody>
              <a:bodyPr lIns="182880" tIns="0" rIns="182880" bIns="0" anchor="ctr" anchorCtr="0"/>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lvl="0" algn="ctr" eaLnBrk="1" hangingPunct="1">
                  <a:buSzPct val="100000"/>
                  <a:defRPr/>
                </a:pPr>
                <a:r>
                  <a:rPr lang="en-US" altLang="en-US" b="1">
                    <a:latin typeface="Arial"/>
                    <a:cs typeface="Arial"/>
                  </a:rPr>
                  <a:t>15.4% </a:t>
                </a:r>
                <a:r>
                  <a:rPr lang="en-US" altLang="en-US">
                    <a:latin typeface="Arial"/>
                    <a:cs typeface="Arial"/>
                  </a:rPr>
                  <a:t>of postmenopausal patients classified as Minimal Risk with </a:t>
                </a:r>
                <a:r>
                  <a:rPr lang="en-US" altLang="en-US" b="1">
                    <a:latin typeface="Arial"/>
                    <a:cs typeface="Arial"/>
                  </a:rPr>
                  <a:t>3.8%</a:t>
                </a:r>
                <a:r>
                  <a:rPr lang="en-US" altLang="en-US">
                    <a:latin typeface="Arial"/>
                    <a:cs typeface="Arial"/>
                  </a:rPr>
                  <a:t> risk of 10-year distant recurrence</a:t>
                </a:r>
              </a:p>
            </p:txBody>
          </p:sp>
        </p:grpSp>
        <p:sp>
          <p:nvSpPr>
            <p:cNvPr id="5" name="Rectangle 4">
              <a:extLst>
                <a:ext uri="{FF2B5EF4-FFF2-40B4-BE49-F238E27FC236}">
                  <a16:creationId xmlns:a16="http://schemas.microsoft.com/office/drawing/2014/main" id="{E181A123-BF20-6362-7767-D4F24E92A2A9}"/>
                </a:ext>
              </a:extLst>
            </p:cNvPr>
            <p:cNvSpPr/>
            <p:nvPr/>
          </p:nvSpPr>
          <p:spPr>
            <a:xfrm>
              <a:off x="5237636" y="2118788"/>
              <a:ext cx="153514" cy="1780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116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AF4D449-55D9-E9E9-9847-CC1F40245FDD}"/>
              </a:ext>
            </a:extLst>
          </p:cNvPr>
          <p:cNvSpPr>
            <a:spLocks noGrp="1"/>
          </p:cNvSpPr>
          <p:nvPr>
            <p:ph type="title"/>
          </p:nvPr>
        </p:nvSpPr>
        <p:spPr>
          <a:xfrm>
            <a:off x="838200" y="365125"/>
            <a:ext cx="8877300" cy="434975"/>
          </a:xfrm>
        </p:spPr>
        <p:txBody>
          <a:bodyPr vert="horz" lIns="0" tIns="0" rIns="0" bIns="0" rtlCol="0" anchor="ctr">
            <a:noAutofit/>
          </a:bodyPr>
          <a:lstStyle/>
          <a:p>
            <a:r>
              <a:rPr lang="en-US" sz="2400" dirty="0">
                <a:solidFill>
                  <a:schemeClr val="tx1"/>
                </a:solidFill>
                <a:latin typeface="Arial" panose="020B0604020202020204" pitchFamily="34" charset="0"/>
                <a:cs typeface="Arial" panose="020B0604020202020204" pitchFamily="34" charset="0"/>
              </a:rPr>
              <a:t>Minimal Risk Validation: Premenopausal Patients</a:t>
            </a:r>
          </a:p>
        </p:txBody>
      </p:sp>
      <p:sp>
        <p:nvSpPr>
          <p:cNvPr id="13" name="Text Placeholder 12">
            <a:extLst>
              <a:ext uri="{FF2B5EF4-FFF2-40B4-BE49-F238E27FC236}">
                <a16:creationId xmlns:a16="http://schemas.microsoft.com/office/drawing/2014/main" id="{402670A7-9E57-66F6-55AD-73717052D03A}"/>
              </a:ext>
            </a:extLst>
          </p:cNvPr>
          <p:cNvSpPr>
            <a:spLocks noGrp="1"/>
          </p:cNvSpPr>
          <p:nvPr>
            <p:ph type="body" sz="quarter" idx="13"/>
          </p:nvPr>
        </p:nvSpPr>
        <p:spPr>
          <a:xfrm>
            <a:off x="838200" y="809625"/>
            <a:ext cx="8877300" cy="615950"/>
          </a:xfrm>
        </p:spPr>
        <p:txBody>
          <a:bodyPr vert="horz" lIns="0" tIns="0" rIns="0" bIns="0" rtlCol="0" anchor="t">
            <a:normAutofit/>
          </a:bodyPr>
          <a:lstStyle/>
          <a:p>
            <a:pPr lvl="0"/>
            <a:r>
              <a:rPr lang="en-US" dirty="0">
                <a:latin typeface="Arial"/>
                <a:cs typeface="Arial"/>
              </a:rPr>
              <a:t>Validated across 2 prospective-retrospective cohorts with &gt;2,000 patients</a:t>
            </a:r>
          </a:p>
          <a:p>
            <a:r>
              <a:rPr lang="en-US" dirty="0">
                <a:latin typeface="Arial"/>
                <a:cs typeface="Arial"/>
              </a:rPr>
              <a:t>Premenopausal, early-stage, HR+, N0, 35-40% received chemotherapy </a:t>
            </a:r>
          </a:p>
        </p:txBody>
      </p:sp>
      <p:sp>
        <p:nvSpPr>
          <p:cNvPr id="16" name="Footer Placeholder 15">
            <a:extLst>
              <a:ext uri="{FF2B5EF4-FFF2-40B4-BE49-F238E27FC236}">
                <a16:creationId xmlns:a16="http://schemas.microsoft.com/office/drawing/2014/main" id="{DA91835A-5169-DD1C-0168-EA8FADF90AC4}"/>
              </a:ext>
            </a:extLst>
          </p:cNvPr>
          <p:cNvSpPr>
            <a:spLocks noGrp="1"/>
          </p:cNvSpPr>
          <p:nvPr>
            <p:ph type="ftr" sz="quarter" idx="3"/>
          </p:nvPr>
        </p:nvSpPr>
        <p:spPr>
          <a:xfrm>
            <a:off x="515014" y="6216698"/>
            <a:ext cx="4114800" cy="458632"/>
          </a:xfrm>
        </p:spPr>
        <p:txBody>
          <a:bodyPr/>
          <a:lstStyle/>
          <a:p>
            <a:pPr>
              <a:spcAft>
                <a:spcPts val="200"/>
              </a:spcAft>
            </a:pPr>
            <a:r>
              <a:rPr lang="en-US" dirty="0">
                <a:solidFill>
                  <a:schemeClr val="tx1"/>
                </a:solidFill>
                <a:latin typeface="Arial"/>
                <a:cs typeface="Arial"/>
              </a:rPr>
              <a:t>SOFT = Suppression of Ovarian Function Trial; TEXT = Tamoxifen and Exemestane Trial</a:t>
            </a:r>
          </a:p>
          <a:p>
            <a:pPr>
              <a:spcAft>
                <a:spcPts val="200"/>
              </a:spcAft>
            </a:pPr>
            <a:r>
              <a:rPr lang="en-US" dirty="0">
                <a:solidFill>
                  <a:schemeClr val="tx1"/>
                </a:solidFill>
                <a:latin typeface="Arial"/>
                <a:cs typeface="Arial"/>
              </a:rPr>
              <a:t>TAM = Tamoxifen; AI = Aromatase Inhibitors, OFS = Ovarian Function Suppression​</a:t>
            </a:r>
          </a:p>
          <a:p>
            <a:pPr>
              <a:spcAft>
                <a:spcPts val="200"/>
              </a:spcAft>
            </a:pPr>
            <a:endParaRPr lang="da-DK" dirty="0">
              <a:solidFill>
                <a:schemeClr val="tx1"/>
              </a:solidFill>
              <a:latin typeface="Arial"/>
              <a:cs typeface="Arial"/>
            </a:endParaRPr>
          </a:p>
          <a:p>
            <a:pPr marL="228600" indent="-228600">
              <a:spcAft>
                <a:spcPts val="200"/>
              </a:spcAft>
              <a:buAutoNum type="arabicPeriod"/>
            </a:pPr>
            <a:r>
              <a:rPr lang="da-DK" dirty="0">
                <a:solidFill>
                  <a:schemeClr val="bg1">
                    <a:lumMod val="65000"/>
                  </a:schemeClr>
                </a:solidFill>
                <a:latin typeface="Arial"/>
                <a:cs typeface="Arial"/>
              </a:rPr>
              <a:t>O'Regan RM, et al. Breast. 2026;86:104714.</a:t>
            </a:r>
            <a:endParaRPr lang="en-US" dirty="0">
              <a:solidFill>
                <a:schemeClr val="bg1">
                  <a:lumMod val="65000"/>
                </a:schemeClr>
              </a:solidFill>
              <a:latin typeface="Arial"/>
              <a:cs typeface="Arial"/>
            </a:endParaRPr>
          </a:p>
          <a:p>
            <a:pPr marL="228600" indent="-228600">
              <a:spcAft>
                <a:spcPts val="200"/>
              </a:spcAft>
              <a:buAutoNum type="arabicPeriod"/>
            </a:pPr>
            <a:r>
              <a:rPr lang="en-US" dirty="0">
                <a:solidFill>
                  <a:schemeClr val="bg1">
                    <a:lumMod val="65000"/>
                  </a:schemeClr>
                </a:solidFill>
                <a:latin typeface="Arial"/>
                <a:cs typeface="Arial"/>
              </a:rPr>
              <a:t>Simon RM, et al. J Natl Cancer Inst. 2009;101(21):1446-1452.</a:t>
            </a:r>
          </a:p>
        </p:txBody>
      </p:sp>
      <p:graphicFrame>
        <p:nvGraphicFramePr>
          <p:cNvPr id="6" name="Content Placeholder 4">
            <a:extLst>
              <a:ext uri="{FF2B5EF4-FFF2-40B4-BE49-F238E27FC236}">
                <a16:creationId xmlns:a16="http://schemas.microsoft.com/office/drawing/2014/main" id="{59FB0C1C-3B5F-6439-3B52-30817619C7C1}"/>
              </a:ext>
            </a:extLst>
          </p:cNvPr>
          <p:cNvGraphicFramePr>
            <a:graphicFrameLocks noGrp="1"/>
          </p:cNvGraphicFramePr>
          <p:nvPr>
            <p:extLst>
              <p:ext uri="{D42A27DB-BD31-4B8C-83A1-F6EECF244321}">
                <p14:modId xmlns:p14="http://schemas.microsoft.com/office/powerpoint/2010/main" val="2893655830"/>
              </p:ext>
            </p:extLst>
          </p:nvPr>
        </p:nvGraphicFramePr>
        <p:xfrm>
          <a:off x="942951" y="1785404"/>
          <a:ext cx="10554544" cy="3086702"/>
        </p:xfrm>
        <a:graphic>
          <a:graphicData uri="http://schemas.openxmlformats.org/drawingml/2006/table">
            <a:tbl>
              <a:tblPr firstRow="1" firstCol="1" bandRow="1">
                <a:tableStyleId>{B301B821-A1FF-4177-AEE7-76D212191A09}</a:tableStyleId>
              </a:tblPr>
              <a:tblGrid>
                <a:gridCol w="1649749">
                  <a:extLst>
                    <a:ext uri="{9D8B030D-6E8A-4147-A177-3AD203B41FA5}">
                      <a16:colId xmlns:a16="http://schemas.microsoft.com/office/drawing/2014/main" val="20000"/>
                    </a:ext>
                  </a:extLst>
                </a:gridCol>
                <a:gridCol w="1955355">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gridCol w="1554480">
                  <a:extLst>
                    <a:ext uri="{9D8B030D-6E8A-4147-A177-3AD203B41FA5}">
                      <a16:colId xmlns:a16="http://schemas.microsoft.com/office/drawing/2014/main" val="3460087434"/>
                    </a:ext>
                  </a:extLst>
                </a:gridCol>
                <a:gridCol w="1463040">
                  <a:extLst>
                    <a:ext uri="{9D8B030D-6E8A-4147-A177-3AD203B41FA5}">
                      <a16:colId xmlns:a16="http://schemas.microsoft.com/office/drawing/2014/main" val="20005"/>
                    </a:ext>
                  </a:extLst>
                </a:gridCol>
              </a:tblGrid>
              <a:tr h="386637">
                <a:tc gridSpan="3">
                  <a:txBody>
                    <a:bodyPr/>
                    <a:lstStyle/>
                    <a:p>
                      <a:pPr marL="0" marR="0" lvl="0" indent="0" algn="ctr" defTabSz="914400" rtl="0" fontAlgn="auto" hangingPunct="1">
                        <a:lnSpc>
                          <a:spcPct val="100000"/>
                        </a:lnSpc>
                        <a:spcBef>
                          <a:spcPts val="0"/>
                        </a:spcBef>
                        <a:spcAft>
                          <a:spcPts val="0"/>
                        </a:spcAft>
                        <a:buNone/>
                        <a:tabLst/>
                      </a:pPr>
                      <a:endParaRPr lang="en-US" sz="1400" b="1" i="0" cap="none" baseline="30000">
                        <a:solidFill>
                          <a:srgbClr val="FFFFFF"/>
                        </a:solidFill>
                        <a:latin typeface="Arial" pitchFamily="34"/>
                        <a:ea typeface="Roboto" pitchFamily="2"/>
                        <a:cs typeface="Arial" pitchFamily="34"/>
                      </a:endParaRPr>
                    </a:p>
                  </a:txBody>
                  <a:tcPr marL="182880" marR="182880" marT="0" marB="0" anchor="ctr"/>
                </a:tc>
                <a:tc hMerge="1">
                  <a:txBody>
                    <a:bodyPr/>
                    <a:lstStyle/>
                    <a:p>
                      <a:endParaRPr/>
                    </a:p>
                  </a:txBody>
                  <a:tcPr marL="91446" marR="91446" marT="45730" marB="4573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fontAlgn="auto" hangingPunct="1">
                        <a:lnSpc>
                          <a:spcPct val="100000"/>
                        </a:lnSpc>
                        <a:spcBef>
                          <a:spcPts val="0"/>
                        </a:spcBef>
                        <a:spcAft>
                          <a:spcPts val="0"/>
                        </a:spcAft>
                        <a:buNone/>
                        <a:tabLst/>
                      </a:pPr>
                      <a:endParaRPr lang="en-US" sz="1200" b="1" i="0" cap="none" baseline="30000">
                        <a:solidFill>
                          <a:srgbClr val="FFFFFF"/>
                        </a:solidFill>
                        <a:latin typeface="Arial" pitchFamily="34"/>
                        <a:ea typeface="Roboto" pitchFamily="2"/>
                        <a:cs typeface="Arial" pitchFamily="34"/>
                      </a:endParaRPr>
                    </a:p>
                  </a:txBody>
                  <a:tcPr marL="91446" marR="91446" marT="45730" marB="4573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a:solidFill>
                            <a:srgbClr val="FFFFFF"/>
                          </a:solidFill>
                        </a:rPr>
                        <a:t>10-Year Distant Recurrence (%)</a:t>
                      </a:r>
                      <a:endParaRPr lang="en-US" sz="1200" b="1" i="0" cap="none" baseline="30000">
                        <a:solidFill>
                          <a:srgbClr val="FFFFFF"/>
                        </a:solidFill>
                        <a:latin typeface="Arial" pitchFamily="34"/>
                        <a:ea typeface="Roboto" pitchFamily="2"/>
                        <a:cs typeface="Arial" pitchFamily="34"/>
                      </a:endParaRPr>
                    </a:p>
                  </a:txBody>
                  <a:tcPr marL="182880" marR="182880" marT="0" marB="0" anchor="ctr"/>
                </a:tc>
                <a:tc hMerge="1">
                  <a:txBody>
                    <a:bodyPr/>
                    <a:lstStyle/>
                    <a:p>
                      <a:endParaRPr lang="en-US"/>
                    </a:p>
                  </a:txBody>
                  <a:tcPr/>
                </a:tc>
                <a:tc hMerge="1">
                  <a:txBody>
                    <a:bodyPr/>
                    <a:lstStyle/>
                    <a:p>
                      <a:pPr marL="0" marR="0" lvl="0" indent="0" algn="ctr" defTabSz="914400" rtl="0" fontAlgn="auto" hangingPunct="1">
                        <a:lnSpc>
                          <a:spcPct val="100000"/>
                        </a:lnSpc>
                        <a:spcBef>
                          <a:spcPts val="0"/>
                        </a:spcBef>
                        <a:spcAft>
                          <a:spcPts val="0"/>
                        </a:spcAft>
                        <a:buNone/>
                        <a:tabLst/>
                      </a:pPr>
                      <a:endParaRPr lang="en-US" sz="1200" b="1" i="0" cap="none" baseline="30000">
                        <a:solidFill>
                          <a:srgbClr val="FFFFFF"/>
                        </a:solidFill>
                        <a:latin typeface="Arial" pitchFamily="34"/>
                        <a:ea typeface="Roboto" pitchFamily="2"/>
                        <a:cs typeface="Arial" pitchFamily="34"/>
                      </a:endParaRPr>
                    </a:p>
                  </a:txBody>
                  <a:tcPr marL="91446" marR="91446" marT="45730" marB="45730" anchor="ctr">
                    <a:lnL w="3175" cap="flat" cmpd="sng" algn="ctr">
                      <a:solidFill>
                        <a:schemeClr val="bg1">
                          <a:lumMod val="50000"/>
                        </a:schemeClr>
                      </a:solidFill>
                      <a:prstDash val="solid"/>
                      <a:round/>
                      <a:headEnd type="none" w="med" len="med"/>
                      <a:tailEnd type="none" w="med" len="med"/>
                    </a:lnL>
                    <a:lnR w="12700" cmpd="sng">
                      <a:noFill/>
                      <a:prstDash val="soli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386637">
                <a:tc>
                  <a:txBody>
                    <a:bodyPr/>
                    <a:lstStyle/>
                    <a:p>
                      <a:pPr lvl="0" algn="ctr">
                        <a:lnSpc>
                          <a:spcPct val="85000"/>
                        </a:lnSpc>
                      </a:pPr>
                      <a:r>
                        <a:rPr lang="en-US" sz="1400" b="1" cap="none" baseline="0">
                          <a:solidFill>
                            <a:schemeClr val="tx1"/>
                          </a:solidFill>
                          <a:latin typeface="Arial"/>
                          <a:cs typeface="Arial"/>
                        </a:rPr>
                        <a:t>Study Name</a:t>
                      </a:r>
                      <a:endParaRPr lang="en-US" sz="1400" b="1" i="0" cap="none" baseline="0">
                        <a:solidFill>
                          <a:schemeClr val="tx1"/>
                        </a:solidFill>
                        <a:latin typeface="Arial"/>
                        <a:ea typeface="Roboto"/>
                        <a:cs typeface="Arial"/>
                      </a:endParaRPr>
                    </a:p>
                  </a:txBody>
                  <a:tcPr marL="0" marR="0" marT="0" marB="0" anchor="ctr"/>
                </a:tc>
                <a:tc>
                  <a:txBody>
                    <a:bodyPr/>
                    <a:lstStyle/>
                    <a:p>
                      <a:pPr marL="0" marR="0" lvl="0" indent="0" algn="ctr" defTabSz="914400" rtl="0" fontAlgn="auto" hangingPunct="1">
                        <a:lnSpc>
                          <a:spcPct val="100000"/>
                        </a:lnSpc>
                        <a:spcBef>
                          <a:spcPts val="0"/>
                        </a:spcBef>
                        <a:spcAft>
                          <a:spcPts val="0"/>
                        </a:spcAft>
                        <a:buNone/>
                        <a:tabLst/>
                      </a:pPr>
                      <a:r>
                        <a:rPr lang="en-US" sz="1400" b="1" cap="none" baseline="0">
                          <a:solidFill>
                            <a:schemeClr val="tx1"/>
                          </a:solidFill>
                          <a:latin typeface="Arial"/>
                          <a:cs typeface="Arial"/>
                        </a:rPr>
                        <a:t>N</a:t>
                      </a:r>
                      <a:endParaRPr lang="en-US" sz="1400" b="1" i="0" cap="none" baseline="30000">
                        <a:solidFill>
                          <a:schemeClr val="tx1"/>
                        </a:solidFill>
                        <a:latin typeface="Arial"/>
                        <a:ea typeface="Roboto"/>
                        <a:cs typeface="Arial"/>
                      </a:endParaRPr>
                    </a:p>
                  </a:txBody>
                  <a:tcPr marL="0" marR="0" marT="0" marB="0" anchor="ctr"/>
                </a:tc>
                <a:tc>
                  <a:txBody>
                    <a:bodyPr/>
                    <a:lstStyle/>
                    <a:p>
                      <a:pPr marL="0" marR="0" lvl="0" indent="0" algn="ctr" defTabSz="914400" rtl="0" fontAlgn="auto" hangingPunct="1">
                        <a:lnSpc>
                          <a:spcPct val="100000"/>
                        </a:lnSpc>
                        <a:spcBef>
                          <a:spcPts val="0"/>
                        </a:spcBef>
                        <a:spcAft>
                          <a:spcPts val="0"/>
                        </a:spcAft>
                        <a:buNone/>
                        <a:tabLst/>
                      </a:pPr>
                      <a:r>
                        <a:rPr lang="en-US" sz="1400" b="1" cap="none" baseline="0">
                          <a:solidFill>
                            <a:schemeClr val="tx1"/>
                          </a:solidFill>
                          <a:latin typeface="Arial"/>
                          <a:cs typeface="Arial"/>
                        </a:rPr>
                        <a:t>Treatment</a:t>
                      </a:r>
                      <a:endParaRPr lang="en-US" sz="1400" b="1" i="0" cap="none" baseline="30000">
                        <a:solidFill>
                          <a:schemeClr val="tx1"/>
                        </a:solidFill>
                        <a:latin typeface="Arial"/>
                        <a:ea typeface="Roboto"/>
                        <a:cs typeface="Arial"/>
                      </a:endParaRPr>
                    </a:p>
                  </a:txBody>
                  <a:tcPr marT="0" marB="0" anchor="ctr"/>
                </a:tc>
                <a:tc>
                  <a:txBody>
                    <a:bodyPr/>
                    <a:lstStyle/>
                    <a:p>
                      <a:pPr marL="0" marR="0" lvl="0" indent="0" algn="ctr" defTabSz="914400" rtl="0" fontAlgn="auto" hangingPunct="1">
                        <a:lnSpc>
                          <a:spcPct val="100000"/>
                        </a:lnSpc>
                        <a:spcBef>
                          <a:spcPts val="0"/>
                        </a:spcBef>
                        <a:spcAft>
                          <a:spcPts val="0"/>
                        </a:spcAft>
                        <a:buNone/>
                        <a:tabLst/>
                      </a:pPr>
                      <a:r>
                        <a:rPr lang="en-US" sz="1400" b="1" cap="none" baseline="0">
                          <a:solidFill>
                            <a:schemeClr val="tx1"/>
                          </a:solidFill>
                          <a:latin typeface="Arial"/>
                          <a:cs typeface="Arial"/>
                        </a:rPr>
                        <a:t>% of Patients</a:t>
                      </a:r>
                      <a:endParaRPr lang="en-US" sz="1400" b="1" i="0" cap="none" baseline="30000">
                        <a:solidFill>
                          <a:schemeClr val="tx1"/>
                        </a:solidFill>
                        <a:latin typeface="Arial"/>
                        <a:ea typeface="Roboto"/>
                        <a:cs typeface="Arial"/>
                      </a:endParaRPr>
                    </a:p>
                  </a:txBody>
                  <a:tcPr marL="0" marR="0" marT="0" marB="0" anchor="ctr"/>
                </a:tc>
                <a:tc>
                  <a:txBody>
                    <a:bodyPr/>
                    <a:lstStyle/>
                    <a:p>
                      <a:pPr marL="0" marR="0" lvl="0" indent="0" algn="ctr" defTabSz="914400" rtl="0" fontAlgn="auto" hangingPunct="1">
                        <a:lnSpc>
                          <a:spcPct val="100000"/>
                        </a:lnSpc>
                        <a:spcBef>
                          <a:spcPts val="0"/>
                        </a:spcBef>
                        <a:spcAft>
                          <a:spcPts val="0"/>
                        </a:spcAft>
                        <a:buNone/>
                        <a:tabLst/>
                      </a:pPr>
                      <a:r>
                        <a:rPr lang="en-US" sz="1400" b="1" cap="none" baseline="0">
                          <a:solidFill>
                            <a:schemeClr val="tx1"/>
                          </a:solidFill>
                          <a:latin typeface="Arial"/>
                          <a:cs typeface="Arial"/>
                        </a:rPr>
                        <a:t>Minimal Risk</a:t>
                      </a:r>
                      <a:endParaRPr lang="en-US" sz="1400" b="1" i="0" cap="none" baseline="30000">
                        <a:solidFill>
                          <a:schemeClr val="tx1"/>
                        </a:solidFill>
                        <a:latin typeface="Arial"/>
                        <a:ea typeface="Roboto"/>
                        <a:cs typeface="Arial"/>
                      </a:endParaRPr>
                    </a:p>
                  </a:txBody>
                  <a:tcPr marL="0" marR="0" marT="0" marB="0" anchor="ctr"/>
                </a:tc>
                <a:tc>
                  <a:txBody>
                    <a:bodyPr/>
                    <a:lstStyle/>
                    <a:p>
                      <a:pPr marL="0" marR="0" lvl="0" indent="0" algn="ctr" defTabSz="914400" rtl="0" fontAlgn="auto" hangingPunct="1">
                        <a:lnSpc>
                          <a:spcPct val="100000"/>
                        </a:lnSpc>
                        <a:spcBef>
                          <a:spcPts val="0"/>
                        </a:spcBef>
                        <a:spcAft>
                          <a:spcPts val="0"/>
                        </a:spcAft>
                        <a:buNone/>
                        <a:tabLst/>
                      </a:pPr>
                      <a:r>
                        <a:rPr lang="en-US" sz="1400" b="1" cap="none" baseline="0">
                          <a:solidFill>
                            <a:schemeClr val="tx1"/>
                          </a:solidFill>
                          <a:latin typeface="Arial"/>
                          <a:cs typeface="Arial"/>
                        </a:rPr>
                        <a:t>95% CI</a:t>
                      </a:r>
                      <a:endParaRPr lang="en-US" sz="1400" b="1" i="0" cap="none" baseline="30000">
                        <a:solidFill>
                          <a:schemeClr val="tx1"/>
                        </a:solidFill>
                        <a:latin typeface="Arial"/>
                        <a:ea typeface="Roboto"/>
                        <a:cs typeface="Arial"/>
                      </a:endParaRPr>
                    </a:p>
                  </a:txBody>
                  <a:tcPr marL="0" marR="0" marT="0" marB="0" anchor="ctr"/>
                </a:tc>
                <a:extLst>
                  <a:ext uri="{0D108BD9-81ED-4DB2-BD59-A6C34878D82A}">
                    <a16:rowId xmlns:a16="http://schemas.microsoft.com/office/drawing/2014/main" val="3262445148"/>
                  </a:ext>
                </a:extLst>
              </a:tr>
              <a:tr h="543465">
                <a:tc rowSpan="2">
                  <a:txBody>
                    <a:bodyPr/>
                    <a:lstStyle/>
                    <a:p>
                      <a:pPr marL="0" marR="0" lvl="0" indent="0" algn="ctr" defTabSz="609584" rtl="0" fontAlgn="ctr" hangingPunct="1">
                        <a:lnSpc>
                          <a:spcPct val="100000"/>
                        </a:lnSpc>
                        <a:spcBef>
                          <a:spcPts val="0"/>
                        </a:spcBef>
                        <a:spcAft>
                          <a:spcPts val="0"/>
                        </a:spcAft>
                        <a:buNone/>
                        <a:tabLst/>
                      </a:pPr>
                      <a:r>
                        <a:rPr lang="en-US" sz="1400" b="1" kern="1200" dirty="0">
                          <a:solidFill>
                            <a:schemeClr val="tx1"/>
                          </a:solidFill>
                          <a:latin typeface="Arial"/>
                          <a:cs typeface="Arial"/>
                        </a:rPr>
                        <a:t>SOFT</a:t>
                      </a:r>
                      <a:r>
                        <a:rPr lang="en-US" sz="1400" b="1" kern="1200" baseline="30000" dirty="0">
                          <a:solidFill>
                            <a:schemeClr val="tx1"/>
                          </a:solidFill>
                          <a:latin typeface="Arial"/>
                          <a:cs typeface="Arial"/>
                        </a:rPr>
                        <a:t>1</a:t>
                      </a:r>
                      <a:endParaRPr lang="en-US" sz="1400" b="1" i="0" kern="1200" baseline="30000" dirty="0">
                        <a:solidFill>
                          <a:schemeClr val="tx1"/>
                        </a:solidFill>
                        <a:latin typeface="Arial"/>
                        <a:ea typeface="Roboto"/>
                        <a:cs typeface="Arial"/>
                      </a:endParaRPr>
                    </a:p>
                  </a:txBody>
                  <a:tcPr marL="182880" marR="182880" marT="0" marB="0" anchor="ctr">
                    <a:noFill/>
                  </a:tcPr>
                </a:tc>
                <a:tc>
                  <a:txBody>
                    <a:bodyPr/>
                    <a:lstStyle/>
                    <a:p>
                      <a:pPr algn="ctr" fontAlgn="ctr"/>
                      <a:r>
                        <a:rPr lang="en-US" sz="1400" b="0" u="none" strike="noStrike" dirty="0">
                          <a:solidFill>
                            <a:schemeClr val="tx1"/>
                          </a:solidFill>
                          <a:effectLst/>
                          <a:latin typeface="Arial"/>
                          <a:cs typeface="Arial"/>
                        </a:rPr>
                        <a:t>383</a:t>
                      </a:r>
                      <a:endParaRPr lang="en-US" sz="1400" b="0" i="0" u="none" strike="noStrike" dirty="0">
                        <a:solidFill>
                          <a:schemeClr val="tx1"/>
                        </a:solidFill>
                        <a:effectLst/>
                        <a:latin typeface="Arial"/>
                        <a:cs typeface="Arial"/>
                      </a:endParaRPr>
                    </a:p>
                  </a:txBody>
                  <a:tcPr marL="0" marR="0" marT="0" marB="0" anchor="ctr">
                    <a:noFill/>
                  </a:tcPr>
                </a:tc>
                <a:tc>
                  <a:txBody>
                    <a:bodyPr/>
                    <a:lstStyle/>
                    <a:p>
                      <a:pPr algn="ctr" fontAlgn="ctr"/>
                      <a:r>
                        <a:rPr lang="en-US" sz="1400" b="0" u="none" strike="noStrike" dirty="0">
                          <a:solidFill>
                            <a:schemeClr val="tx1"/>
                          </a:solidFill>
                          <a:effectLst/>
                          <a:latin typeface="Arial"/>
                          <a:cs typeface="Arial"/>
                        </a:rPr>
                        <a:t>5 years of TAM</a:t>
                      </a:r>
                      <a:endParaRPr lang="en-US" sz="1400" b="0" i="0" u="none" strike="noStrike" dirty="0">
                        <a:solidFill>
                          <a:schemeClr val="tx1"/>
                        </a:solidFill>
                        <a:effectLst/>
                        <a:latin typeface="Arial"/>
                        <a:cs typeface="Arial"/>
                      </a:endParaRPr>
                    </a:p>
                  </a:txBody>
                  <a:tcPr marT="0" marB="0" anchor="ctr">
                    <a:noFill/>
                  </a:tcPr>
                </a:tc>
                <a:tc>
                  <a:txBody>
                    <a:bodyPr/>
                    <a:lstStyle/>
                    <a:p>
                      <a:pPr algn="ctr" fontAlgn="ctr"/>
                      <a:r>
                        <a:rPr lang="en-US" sz="1400" b="0" u="none" strike="noStrike">
                          <a:solidFill>
                            <a:schemeClr val="tx1"/>
                          </a:solidFill>
                          <a:effectLst/>
                          <a:latin typeface="Arial"/>
                          <a:cs typeface="Arial"/>
                        </a:rPr>
                        <a:t>16.2</a:t>
                      </a:r>
                      <a:endParaRPr lang="en-US" sz="1400" b="0" i="0" u="none" strike="noStrike">
                        <a:solidFill>
                          <a:schemeClr val="tx1"/>
                        </a:solidFill>
                        <a:effectLst/>
                        <a:latin typeface="Arial"/>
                        <a:cs typeface="Arial"/>
                      </a:endParaRPr>
                    </a:p>
                  </a:txBody>
                  <a:tcPr marL="0" marR="0" marT="0" marB="0" anchor="ctr">
                    <a:noFill/>
                  </a:tcPr>
                </a:tc>
                <a:tc>
                  <a:txBody>
                    <a:bodyPr/>
                    <a:lstStyle/>
                    <a:p>
                      <a:pPr algn="ctr" fontAlgn="ctr"/>
                      <a:r>
                        <a:rPr lang="en-US" sz="1400" b="0" u="none" strike="noStrike">
                          <a:solidFill>
                            <a:schemeClr val="tx1"/>
                          </a:solidFill>
                          <a:effectLst/>
                          <a:latin typeface="Arial"/>
                          <a:cs typeface="Arial"/>
                        </a:rPr>
                        <a:t>3.5</a:t>
                      </a:r>
                      <a:endParaRPr lang="en-US" sz="1400" b="0" i="0" u="none" strike="noStrike">
                        <a:solidFill>
                          <a:schemeClr val="tx1"/>
                        </a:solidFill>
                        <a:effectLst/>
                        <a:latin typeface="Arial"/>
                        <a:cs typeface="Arial"/>
                      </a:endParaRPr>
                    </a:p>
                  </a:txBody>
                  <a:tcPr marL="0" marR="0" marT="0" marB="0" anchor="ctr">
                    <a:noFill/>
                  </a:tcPr>
                </a:tc>
                <a:tc>
                  <a:txBody>
                    <a:bodyPr/>
                    <a:lstStyle/>
                    <a:p>
                      <a:pPr algn="ctr" fontAlgn="ctr"/>
                      <a:r>
                        <a:rPr lang="en-US" sz="1400" b="0" u="none" strike="noStrike">
                          <a:solidFill>
                            <a:schemeClr val="tx1"/>
                          </a:solidFill>
                          <a:effectLst/>
                          <a:latin typeface="Arial"/>
                          <a:cs typeface="Arial"/>
                        </a:rPr>
                        <a:t>0.9-13.3</a:t>
                      </a:r>
                      <a:endParaRPr lang="en-US" sz="1400" b="0" i="0" u="none" strike="noStrike">
                        <a:solidFill>
                          <a:schemeClr val="tx1"/>
                        </a:solidFill>
                        <a:effectLst/>
                        <a:latin typeface="Arial"/>
                        <a:cs typeface="Arial"/>
                      </a:endParaRPr>
                    </a:p>
                  </a:txBody>
                  <a:tcPr marL="0" marR="0" marT="0" marB="0" anchor="ctr">
                    <a:noFill/>
                  </a:tcPr>
                </a:tc>
                <a:extLst>
                  <a:ext uri="{0D108BD9-81ED-4DB2-BD59-A6C34878D82A}">
                    <a16:rowId xmlns:a16="http://schemas.microsoft.com/office/drawing/2014/main" val="10001"/>
                  </a:ext>
                </a:extLst>
              </a:tr>
              <a:tr h="543465">
                <a:tc vMerge="1">
                  <a:txBody>
                    <a:bodyPr/>
                    <a:lstStyle/>
                    <a:p>
                      <a:endParaRPr lang="en-US"/>
                    </a:p>
                  </a:txBody>
                  <a:tcPr/>
                </a:tc>
                <a:tc>
                  <a:txBody>
                    <a:bodyPr/>
                    <a:lstStyle/>
                    <a:p>
                      <a:pPr algn="ctr" fontAlgn="ctr"/>
                      <a:r>
                        <a:rPr lang="en-US" sz="1400" b="0" u="none" strike="noStrike" dirty="0">
                          <a:solidFill>
                            <a:schemeClr val="tx1"/>
                          </a:solidFill>
                          <a:effectLst/>
                          <a:latin typeface="Arial"/>
                          <a:cs typeface="Arial"/>
                        </a:rPr>
                        <a:t>727</a:t>
                      </a:r>
                      <a:endParaRPr lang="en-US" sz="1400" b="0" i="0" u="none" strike="noStrike" dirty="0">
                        <a:solidFill>
                          <a:schemeClr val="tx1"/>
                        </a:solidFill>
                        <a:effectLst/>
                        <a:latin typeface="Arial"/>
                        <a:cs typeface="Arial"/>
                      </a:endParaRPr>
                    </a:p>
                  </a:txBody>
                  <a:tcPr marL="0" marR="0" marT="0" marB="0" anchor="ctr">
                    <a:noFill/>
                  </a:tcPr>
                </a:tc>
                <a:tc>
                  <a:txBody>
                    <a:bodyPr/>
                    <a:lstStyle/>
                    <a:p>
                      <a:pPr algn="ctr" fontAlgn="ctr"/>
                      <a:r>
                        <a:rPr lang="en-US" sz="1400" b="0" u="none" strike="noStrike" dirty="0">
                          <a:solidFill>
                            <a:schemeClr val="tx1"/>
                          </a:solidFill>
                          <a:effectLst/>
                          <a:latin typeface="Arial"/>
                          <a:cs typeface="Arial"/>
                        </a:rPr>
                        <a:t>5 years of OFS + TAM/AI</a:t>
                      </a:r>
                      <a:endParaRPr lang="en-US" sz="1400" b="0" i="0" u="none" strike="noStrike" dirty="0">
                        <a:solidFill>
                          <a:schemeClr val="tx1"/>
                        </a:solidFill>
                        <a:effectLst/>
                        <a:latin typeface="Arial"/>
                        <a:cs typeface="Arial"/>
                      </a:endParaRPr>
                    </a:p>
                  </a:txBody>
                  <a:tcPr marT="0" marB="0" anchor="ctr">
                    <a:noFill/>
                  </a:tcPr>
                </a:tc>
                <a:tc>
                  <a:txBody>
                    <a:bodyPr/>
                    <a:lstStyle/>
                    <a:p>
                      <a:pPr algn="ctr" fontAlgn="ctr"/>
                      <a:r>
                        <a:rPr lang="en-US" sz="1400" b="0" u="none" strike="noStrike" dirty="0">
                          <a:solidFill>
                            <a:schemeClr val="tx1"/>
                          </a:solidFill>
                          <a:effectLst/>
                          <a:latin typeface="Arial"/>
                          <a:cs typeface="Arial"/>
                        </a:rPr>
                        <a:t>18.6</a:t>
                      </a:r>
                      <a:endParaRPr lang="en-US" sz="1400" b="0" i="0" u="none" strike="noStrike" dirty="0">
                        <a:solidFill>
                          <a:schemeClr val="tx1"/>
                        </a:solidFill>
                        <a:effectLst/>
                        <a:latin typeface="Arial"/>
                        <a:cs typeface="Arial"/>
                      </a:endParaRPr>
                    </a:p>
                  </a:txBody>
                  <a:tcPr marL="0" marR="0" marT="0" marB="0" anchor="ctr">
                    <a:noFill/>
                  </a:tcPr>
                </a:tc>
                <a:tc>
                  <a:txBody>
                    <a:bodyPr/>
                    <a:lstStyle/>
                    <a:p>
                      <a:pPr algn="ctr" fontAlgn="ctr"/>
                      <a:r>
                        <a:rPr lang="en-US" sz="1400" b="0" u="none" strike="noStrike">
                          <a:solidFill>
                            <a:schemeClr val="tx1"/>
                          </a:solidFill>
                          <a:effectLst/>
                          <a:latin typeface="Arial"/>
                          <a:cs typeface="Arial"/>
                        </a:rPr>
                        <a:t>1.7</a:t>
                      </a:r>
                      <a:endParaRPr lang="en-US" sz="1400" b="0" i="0" u="none" strike="noStrike">
                        <a:solidFill>
                          <a:schemeClr val="tx1"/>
                        </a:solidFill>
                        <a:effectLst/>
                        <a:latin typeface="Arial"/>
                        <a:cs typeface="Arial"/>
                      </a:endParaRPr>
                    </a:p>
                  </a:txBody>
                  <a:tcPr marL="0" marR="0" marT="0" marB="0" anchor="ctr">
                    <a:noFill/>
                  </a:tcPr>
                </a:tc>
                <a:tc>
                  <a:txBody>
                    <a:bodyPr/>
                    <a:lstStyle/>
                    <a:p>
                      <a:pPr algn="ctr" fontAlgn="ctr"/>
                      <a:r>
                        <a:rPr lang="en-US" sz="1400" b="0" u="none" strike="noStrike">
                          <a:solidFill>
                            <a:schemeClr val="tx1"/>
                          </a:solidFill>
                          <a:effectLst/>
                          <a:latin typeface="Arial"/>
                          <a:cs typeface="Arial"/>
                        </a:rPr>
                        <a:t>0.4-6.6</a:t>
                      </a:r>
                      <a:endParaRPr lang="en-US" sz="1400" b="0" i="0" u="none" strike="noStrike">
                        <a:solidFill>
                          <a:schemeClr val="tx1"/>
                        </a:solidFill>
                        <a:effectLst/>
                        <a:latin typeface="Arial"/>
                        <a:cs typeface="Arial"/>
                      </a:endParaRPr>
                    </a:p>
                  </a:txBody>
                  <a:tcPr marL="0" marR="0" marT="0" marB="0" anchor="ctr">
                    <a:noFill/>
                  </a:tcPr>
                </a:tc>
                <a:extLst>
                  <a:ext uri="{0D108BD9-81ED-4DB2-BD59-A6C34878D82A}">
                    <a16:rowId xmlns:a16="http://schemas.microsoft.com/office/drawing/2014/main" val="3176323169"/>
                  </a:ext>
                </a:extLst>
              </a:tr>
              <a:tr h="769298">
                <a:tc>
                  <a:txBody>
                    <a:bodyPr/>
                    <a:lstStyle/>
                    <a:p>
                      <a:pPr marL="0" marR="0" lvl="0" indent="0" algn="ctr" defTabSz="609584" rtl="0" eaLnBrk="1" fontAlgn="ctr" latinLnBrk="0" hangingPunct="1">
                        <a:lnSpc>
                          <a:spcPct val="100000"/>
                        </a:lnSpc>
                        <a:spcBef>
                          <a:spcPts val="0"/>
                        </a:spcBef>
                        <a:spcAft>
                          <a:spcPts val="0"/>
                        </a:spcAft>
                        <a:buClrTx/>
                        <a:buSzTx/>
                        <a:buFontTx/>
                        <a:buNone/>
                        <a:tabLst/>
                        <a:defRPr/>
                      </a:pPr>
                      <a:r>
                        <a:rPr lang="en-US" sz="1400" b="1" kern="1200">
                          <a:solidFill>
                            <a:schemeClr val="tx1"/>
                          </a:solidFill>
                          <a:latin typeface="Arial"/>
                          <a:cs typeface="Arial"/>
                        </a:rPr>
                        <a:t>TEXT</a:t>
                      </a:r>
                      <a:r>
                        <a:rPr lang="en-US" sz="1400" b="1" kern="1200" baseline="30000">
                          <a:solidFill>
                            <a:schemeClr val="tx1"/>
                          </a:solidFill>
                          <a:latin typeface="Arial"/>
                          <a:cs typeface="Arial"/>
                        </a:rPr>
                        <a:t>1</a:t>
                      </a:r>
                      <a:endParaRPr lang="en-US" sz="1400" b="1" i="0" kern="1200" baseline="30000">
                        <a:solidFill>
                          <a:schemeClr val="tx1"/>
                        </a:solidFill>
                        <a:latin typeface="Arial"/>
                        <a:ea typeface="Roboto"/>
                        <a:cs typeface="Arial"/>
                      </a:endParaRPr>
                    </a:p>
                  </a:txBody>
                  <a:tcPr marL="182880" marR="182880" marT="0" marB="0" anchor="ctr">
                    <a:noFill/>
                  </a:tcPr>
                </a:tc>
                <a:tc>
                  <a:txBody>
                    <a:bodyPr/>
                    <a:lstStyle/>
                    <a:p>
                      <a:pPr algn="ctr" fontAlgn="ctr"/>
                      <a:r>
                        <a:rPr lang="en-US" sz="1400" b="0" u="none" strike="noStrike">
                          <a:solidFill>
                            <a:schemeClr val="tx1"/>
                          </a:solidFill>
                          <a:effectLst/>
                          <a:latin typeface="Arial"/>
                          <a:cs typeface="Arial"/>
                        </a:rPr>
                        <a:t>915</a:t>
                      </a:r>
                      <a:endParaRPr lang="en-US" sz="1400" b="0" i="0" u="none" strike="noStrike">
                        <a:solidFill>
                          <a:schemeClr val="tx1"/>
                        </a:solidFill>
                        <a:effectLst/>
                        <a:latin typeface="Arial"/>
                        <a:cs typeface="Arial"/>
                      </a:endParaRPr>
                    </a:p>
                  </a:txBody>
                  <a:tcPr marL="0" marR="0" marT="0" marB="0" anchor="ctr">
                    <a:noFill/>
                  </a:tcPr>
                </a:tc>
                <a:tc>
                  <a:txBody>
                    <a:bodyPr/>
                    <a:lstStyle/>
                    <a:p>
                      <a:pPr algn="ctr" fontAlgn="ctr"/>
                      <a:r>
                        <a:rPr lang="en-US" sz="1400" b="0" u="none" strike="noStrike">
                          <a:solidFill>
                            <a:schemeClr val="tx1"/>
                          </a:solidFill>
                          <a:effectLst/>
                          <a:latin typeface="Arial"/>
                          <a:cs typeface="Arial"/>
                        </a:rPr>
                        <a:t>5 years of OFS + TAM/AI</a:t>
                      </a:r>
                      <a:endParaRPr lang="en-US" sz="1400" b="0" i="0" u="none" strike="noStrike">
                        <a:solidFill>
                          <a:schemeClr val="tx1"/>
                        </a:solidFill>
                        <a:effectLst/>
                        <a:latin typeface="Arial"/>
                        <a:cs typeface="Arial"/>
                      </a:endParaRPr>
                    </a:p>
                  </a:txBody>
                  <a:tcPr marT="0" marB="0" anchor="ctr">
                    <a:noFill/>
                  </a:tcPr>
                </a:tc>
                <a:tc>
                  <a:txBody>
                    <a:bodyPr/>
                    <a:lstStyle/>
                    <a:p>
                      <a:pPr algn="ctr" fontAlgn="ctr"/>
                      <a:r>
                        <a:rPr lang="en-US" sz="1400" b="0" u="none" strike="noStrike" dirty="0">
                          <a:solidFill>
                            <a:schemeClr val="tx1"/>
                          </a:solidFill>
                          <a:effectLst/>
                          <a:latin typeface="Arial"/>
                          <a:cs typeface="Arial"/>
                        </a:rPr>
                        <a:t>19.6</a:t>
                      </a:r>
                      <a:endParaRPr lang="en-US" sz="1400" b="0" i="0" u="none" strike="noStrike" dirty="0">
                        <a:solidFill>
                          <a:schemeClr val="tx1"/>
                        </a:solidFill>
                        <a:effectLst/>
                        <a:latin typeface="Arial"/>
                        <a:cs typeface="Arial"/>
                      </a:endParaRPr>
                    </a:p>
                  </a:txBody>
                  <a:tcPr marL="0" marR="0" marT="0" marB="0" anchor="ctr">
                    <a:noFill/>
                  </a:tcPr>
                </a:tc>
                <a:tc>
                  <a:txBody>
                    <a:bodyPr/>
                    <a:lstStyle/>
                    <a:p>
                      <a:pPr algn="ctr" fontAlgn="ctr"/>
                      <a:r>
                        <a:rPr lang="en-US" sz="1400" b="0" u="none" strike="noStrike" dirty="0">
                          <a:solidFill>
                            <a:schemeClr val="tx1"/>
                          </a:solidFill>
                          <a:effectLst/>
                          <a:latin typeface="Arial"/>
                          <a:cs typeface="Arial"/>
                        </a:rPr>
                        <a:t>2.0</a:t>
                      </a:r>
                      <a:endParaRPr lang="en-US" sz="1400" b="0" i="0" u="none" strike="noStrike" dirty="0">
                        <a:solidFill>
                          <a:schemeClr val="tx1"/>
                        </a:solidFill>
                        <a:effectLst/>
                        <a:latin typeface="Arial"/>
                        <a:cs typeface="Arial"/>
                      </a:endParaRPr>
                    </a:p>
                  </a:txBody>
                  <a:tcPr marL="0" marR="0" marT="0" marB="0" anchor="ctr">
                    <a:noFill/>
                  </a:tcPr>
                </a:tc>
                <a:tc>
                  <a:txBody>
                    <a:bodyPr/>
                    <a:lstStyle/>
                    <a:p>
                      <a:pPr algn="ctr" fontAlgn="ctr"/>
                      <a:r>
                        <a:rPr lang="en-US" sz="1400" b="0" u="none" strike="noStrike" dirty="0">
                          <a:solidFill>
                            <a:schemeClr val="tx1"/>
                          </a:solidFill>
                          <a:effectLst/>
                          <a:latin typeface="Arial"/>
                          <a:cs typeface="Arial"/>
                        </a:rPr>
                        <a:t>0.7-6.2</a:t>
                      </a:r>
                      <a:endParaRPr lang="en-US" sz="1400" b="0" i="0" u="none" strike="noStrike" dirty="0">
                        <a:solidFill>
                          <a:schemeClr val="tx1"/>
                        </a:solidFill>
                        <a:effectLst/>
                        <a:latin typeface="Arial"/>
                        <a:cs typeface="Arial"/>
                      </a:endParaRPr>
                    </a:p>
                  </a:txBody>
                  <a:tcPr marL="0" marR="0" marT="0" marB="0" anchor="ctr">
                    <a:noFill/>
                  </a:tcPr>
                </a:tc>
                <a:extLst>
                  <a:ext uri="{0D108BD9-81ED-4DB2-BD59-A6C34878D82A}">
                    <a16:rowId xmlns:a16="http://schemas.microsoft.com/office/drawing/2014/main" val="3688991019"/>
                  </a:ext>
                </a:extLst>
              </a:tr>
              <a:tr h="457200">
                <a:tc>
                  <a:txBody>
                    <a:bodyPr/>
                    <a:lstStyle/>
                    <a:p>
                      <a:pPr marL="0" marR="0" lvl="0" indent="0" algn="ctr" defTabSz="609584" rtl="0" fontAlgn="ctr" hangingPunct="1">
                        <a:lnSpc>
                          <a:spcPct val="100000"/>
                        </a:lnSpc>
                        <a:spcBef>
                          <a:spcPts val="0"/>
                        </a:spcBef>
                        <a:spcAft>
                          <a:spcPts val="0"/>
                        </a:spcAft>
                        <a:buNone/>
                        <a:tabLst/>
                      </a:pPr>
                      <a:r>
                        <a:rPr lang="en-US" sz="1400" b="1" kern="1200" dirty="0">
                          <a:solidFill>
                            <a:srgbClr val="0070C0"/>
                          </a:solidFill>
                          <a:latin typeface="Arial"/>
                          <a:cs typeface="Arial"/>
                        </a:rPr>
                        <a:t>SUMMARY</a:t>
                      </a:r>
                      <a:endParaRPr lang="en-US" sz="1400" b="1" i="0" kern="1200" baseline="30000" dirty="0">
                        <a:solidFill>
                          <a:srgbClr val="0070C0"/>
                        </a:solidFill>
                        <a:latin typeface="Arial"/>
                        <a:ea typeface="Roboto"/>
                        <a:cs typeface="Arial"/>
                      </a:endParaRPr>
                    </a:p>
                  </a:txBody>
                  <a:tcPr marL="182880" marR="182880" marT="0" marB="0" anchor="ctr"/>
                </a:tc>
                <a:tc>
                  <a:txBody>
                    <a:bodyPr/>
                    <a:lstStyle/>
                    <a:p>
                      <a:pPr marL="0" marR="0" lvl="0" indent="0" algn="ctr" defTabSz="609584" rtl="0" fontAlgn="ctr" hangingPunct="1">
                        <a:lnSpc>
                          <a:spcPct val="100000"/>
                        </a:lnSpc>
                        <a:spcBef>
                          <a:spcPts val="0"/>
                        </a:spcBef>
                        <a:spcAft>
                          <a:spcPts val="0"/>
                        </a:spcAft>
                        <a:buNone/>
                        <a:tabLst/>
                      </a:pPr>
                      <a:r>
                        <a:rPr lang="en-US" sz="1400" b="1" kern="1200" dirty="0">
                          <a:solidFill>
                            <a:srgbClr val="0070C0"/>
                          </a:solidFill>
                          <a:latin typeface="Arial"/>
                          <a:cs typeface="Arial"/>
                        </a:rPr>
                        <a:t>2,025</a:t>
                      </a:r>
                      <a:endParaRPr lang="en-US" sz="1400" b="0" i="0" kern="1200" dirty="0">
                        <a:solidFill>
                          <a:srgbClr val="0070C0"/>
                        </a:solidFill>
                        <a:latin typeface="Arial"/>
                        <a:ea typeface="Roboto"/>
                        <a:cs typeface="Arial"/>
                      </a:endParaRPr>
                    </a:p>
                  </a:txBody>
                  <a:tcPr marL="0" marR="0" marT="0" marB="0" anchor="ctr"/>
                </a:tc>
                <a:tc>
                  <a:txBody>
                    <a:bodyPr/>
                    <a:lstStyle/>
                    <a:p>
                      <a:pPr marL="0" marR="0" lvl="0" indent="0" algn="ctr" defTabSz="609584" rtl="0" fontAlgn="ctr" hangingPunct="1">
                        <a:lnSpc>
                          <a:spcPct val="100000"/>
                        </a:lnSpc>
                        <a:spcBef>
                          <a:spcPts val="0"/>
                        </a:spcBef>
                        <a:spcAft>
                          <a:spcPts val="0"/>
                        </a:spcAft>
                        <a:buNone/>
                        <a:tabLst/>
                      </a:pPr>
                      <a:endParaRPr lang="en-US" sz="1400" b="0" i="0" kern="1200" dirty="0">
                        <a:solidFill>
                          <a:srgbClr val="0070C0"/>
                        </a:solidFill>
                        <a:latin typeface="Arial"/>
                        <a:ea typeface="Roboto"/>
                        <a:cs typeface="Arial"/>
                      </a:endParaRPr>
                    </a:p>
                  </a:txBody>
                  <a:tcPr marT="0" marB="0" anchor="ctr"/>
                </a:tc>
                <a:tc>
                  <a:txBody>
                    <a:bodyPr/>
                    <a:lstStyle/>
                    <a:p>
                      <a:pPr marL="0" marR="0" lvl="0" indent="0" algn="ctr" defTabSz="609584" rtl="0" fontAlgn="ctr" hangingPunct="1">
                        <a:lnSpc>
                          <a:spcPct val="100000"/>
                        </a:lnSpc>
                        <a:spcBef>
                          <a:spcPts val="0"/>
                        </a:spcBef>
                        <a:spcAft>
                          <a:spcPts val="0"/>
                        </a:spcAft>
                        <a:buNone/>
                        <a:tabLst/>
                      </a:pPr>
                      <a:r>
                        <a:rPr lang="en-US" sz="1400" b="1" kern="1200" dirty="0">
                          <a:solidFill>
                            <a:srgbClr val="0070C0"/>
                          </a:solidFill>
                          <a:latin typeface="Arial"/>
                          <a:cs typeface="Arial"/>
                        </a:rPr>
                        <a:t>16-20%</a:t>
                      </a:r>
                      <a:endParaRPr lang="en-US" sz="1400" b="0" i="0" kern="1200" dirty="0">
                        <a:solidFill>
                          <a:srgbClr val="0070C0"/>
                        </a:solidFill>
                        <a:latin typeface="Arial"/>
                        <a:ea typeface="Roboto"/>
                        <a:cs typeface="Arial"/>
                      </a:endParaRPr>
                    </a:p>
                  </a:txBody>
                  <a:tcPr marL="0" marR="0" marT="0" marB="0" anchor="ctr"/>
                </a:tc>
                <a:tc>
                  <a:txBody>
                    <a:bodyPr/>
                    <a:lstStyle/>
                    <a:p>
                      <a:pPr marL="0" marR="0" lvl="0" indent="0" algn="ctr" defTabSz="609584" rtl="0" fontAlgn="ctr" hangingPunct="1">
                        <a:lnSpc>
                          <a:spcPct val="100000"/>
                        </a:lnSpc>
                        <a:spcBef>
                          <a:spcPts val="0"/>
                        </a:spcBef>
                        <a:spcAft>
                          <a:spcPts val="0"/>
                        </a:spcAft>
                        <a:buNone/>
                        <a:tabLst/>
                      </a:pPr>
                      <a:r>
                        <a:rPr lang="en-US" sz="1400" b="1" kern="1200" dirty="0">
                          <a:solidFill>
                            <a:srgbClr val="0070C0"/>
                          </a:solidFill>
                          <a:latin typeface="Arial"/>
                          <a:cs typeface="Arial"/>
                        </a:rPr>
                        <a:t>&lt;5%</a:t>
                      </a:r>
                      <a:endParaRPr lang="en-US" sz="1400" b="0" i="0" kern="1200" dirty="0">
                        <a:solidFill>
                          <a:srgbClr val="0070C0"/>
                        </a:solidFill>
                        <a:latin typeface="Arial"/>
                        <a:ea typeface="Roboto"/>
                        <a:cs typeface="Arial"/>
                      </a:endParaRPr>
                    </a:p>
                  </a:txBody>
                  <a:tcPr marL="0" marR="0" marT="0" marB="0" anchor="ctr"/>
                </a:tc>
                <a:tc>
                  <a:txBody>
                    <a:bodyPr/>
                    <a:lstStyle/>
                    <a:p>
                      <a:pPr marL="0" marR="0" lvl="0" indent="0" algn="ctr" defTabSz="609584" rtl="0" fontAlgn="ctr" hangingPunct="1">
                        <a:lnSpc>
                          <a:spcPct val="100000"/>
                        </a:lnSpc>
                        <a:spcBef>
                          <a:spcPts val="0"/>
                        </a:spcBef>
                        <a:spcAft>
                          <a:spcPts val="0"/>
                        </a:spcAft>
                        <a:buNone/>
                        <a:tabLst/>
                      </a:pPr>
                      <a:endParaRPr lang="en-US" sz="1400" b="0" i="0" kern="1200" dirty="0">
                        <a:solidFill>
                          <a:srgbClr val="0070C0"/>
                        </a:solidFill>
                        <a:latin typeface="Arial"/>
                        <a:ea typeface="Roboto"/>
                        <a:cs typeface="Arial"/>
                      </a:endParaRPr>
                    </a:p>
                  </a:txBody>
                  <a:tcPr marL="0" marR="0" marT="0" marB="0" anchor="ctr"/>
                </a:tc>
                <a:extLst>
                  <a:ext uri="{0D108BD9-81ED-4DB2-BD59-A6C34878D82A}">
                    <a16:rowId xmlns:a16="http://schemas.microsoft.com/office/drawing/2014/main" val="10003"/>
                  </a:ext>
                </a:extLst>
              </a:tr>
            </a:tbl>
          </a:graphicData>
        </a:graphic>
      </p:graphicFrame>
      <p:sp>
        <p:nvSpPr>
          <p:cNvPr id="7" name="TextBox 86">
            <a:extLst>
              <a:ext uri="{FF2B5EF4-FFF2-40B4-BE49-F238E27FC236}">
                <a16:creationId xmlns:a16="http://schemas.microsoft.com/office/drawing/2014/main" id="{87594975-5A5E-848D-211F-A6E50F42B6C1}"/>
              </a:ext>
            </a:extLst>
          </p:cNvPr>
          <p:cNvSpPr txBox="1">
            <a:spLocks noChangeArrowheads="1"/>
          </p:cNvSpPr>
          <p:nvPr/>
        </p:nvSpPr>
        <p:spPr bwMode="auto">
          <a:xfrm>
            <a:off x="2489874" y="4937216"/>
            <a:ext cx="2154893" cy="458632"/>
          </a:xfrm>
          <a:prstGeom prst="roundRect">
            <a:avLst>
              <a:gd name="adj" fmla="val 50000"/>
            </a:avLst>
          </a:prstGeom>
          <a:solidFill>
            <a:schemeClr val="bg1"/>
          </a:solidFill>
          <a:ln>
            <a:noFill/>
          </a:ln>
        </p:spPr>
        <p:txBody>
          <a:bodyPr wrap="none" lIns="0" tIns="0" rIns="0" bIns="0" anchor="ctr" anchorCtr="0">
            <a:noAutofit/>
          </a:bodyPr>
          <a:lstStyle>
            <a:lvl1pPr marL="285750" indent="-285750">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indent="0" algn="ctr" eaLnBrk="1" hangingPunct="1">
              <a:buSzPct val="100000"/>
            </a:pPr>
            <a:r>
              <a:rPr lang="en-US" altLang="en-US" sz="1400" b="1" dirty="0">
                <a:latin typeface="Arial" panose="020B0604020202020204" pitchFamily="34" charset="0"/>
                <a:cs typeface="Arial" panose="020B0604020202020204" pitchFamily="34" charset="0"/>
              </a:rPr>
              <a:t>Level 1B Evidence</a:t>
            </a:r>
            <a:r>
              <a:rPr lang="en-US" altLang="en-US" sz="1400" b="1" baseline="30000" dirty="0">
                <a:latin typeface="Arial" panose="020B0604020202020204" pitchFamily="34" charset="0"/>
                <a:cs typeface="Arial" panose="020B0604020202020204" pitchFamily="34" charset="0"/>
              </a:rPr>
              <a:t>2</a:t>
            </a:r>
          </a:p>
        </p:txBody>
      </p:sp>
      <p:sp>
        <p:nvSpPr>
          <p:cNvPr id="14" name="TextBox 86">
            <a:extLst>
              <a:ext uri="{FF2B5EF4-FFF2-40B4-BE49-F238E27FC236}">
                <a16:creationId xmlns:a16="http://schemas.microsoft.com/office/drawing/2014/main" id="{C7C82DFE-845D-A54A-2CCF-DD7B6A9A43D9}"/>
              </a:ext>
            </a:extLst>
          </p:cNvPr>
          <p:cNvSpPr txBox="1">
            <a:spLocks noChangeArrowheads="1"/>
          </p:cNvSpPr>
          <p:nvPr/>
        </p:nvSpPr>
        <p:spPr bwMode="auto">
          <a:xfrm>
            <a:off x="6270248" y="5043789"/>
            <a:ext cx="4428476" cy="550722"/>
          </a:xfrm>
          <a:prstGeom prst="roundRect">
            <a:avLst>
              <a:gd name="adj" fmla="val 50000"/>
            </a:avLst>
          </a:prstGeom>
          <a:solidFill>
            <a:schemeClr val="bg1"/>
          </a:solidFill>
          <a:ln>
            <a:noFill/>
          </a:ln>
        </p:spPr>
        <p:txBody>
          <a:bodyPr wrap="square" lIns="182880" tIns="0" rIns="182880" bIns="0" anchor="ctr" anchorCtr="0">
            <a:noAutofit/>
          </a:bodyPr>
          <a:lstStyle>
            <a:lvl1pPr marL="285750" indent="-285750">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indent="0" algn="ctr" eaLnBrk="1" hangingPunct="1">
              <a:buSzPct val="100000"/>
            </a:pPr>
            <a:r>
              <a:rPr lang="en-US" altLang="en-US" sz="1400" b="1">
                <a:latin typeface="Arial" panose="020B0604020202020204" pitchFamily="34" charset="0"/>
                <a:cs typeface="Arial" panose="020B0604020202020204" pitchFamily="34" charset="0"/>
              </a:rPr>
              <a:t>16-20% of premenopausal patients </a:t>
            </a:r>
            <a:r>
              <a:rPr lang="en-US" altLang="en-US" sz="1400">
                <a:latin typeface="Arial" panose="020B0604020202020204" pitchFamily="34" charset="0"/>
                <a:cs typeface="Arial" panose="020B0604020202020204" pitchFamily="34" charset="0"/>
              </a:rPr>
              <a:t>across trials were classified as Minimal Risk</a:t>
            </a:r>
            <a:endParaRPr lang="en-US" altLang="en-US" sz="1400" baseline="30000">
              <a:latin typeface="Arial" panose="020B0604020202020204" pitchFamily="34" charset="0"/>
              <a:cs typeface="Arial" panose="020B0604020202020204" pitchFamily="34" charset="0"/>
            </a:endParaRPr>
          </a:p>
        </p:txBody>
      </p:sp>
      <p:sp>
        <p:nvSpPr>
          <p:cNvPr id="2" name="TextBox 86">
            <a:extLst>
              <a:ext uri="{FF2B5EF4-FFF2-40B4-BE49-F238E27FC236}">
                <a16:creationId xmlns:a16="http://schemas.microsoft.com/office/drawing/2014/main" id="{4707AB2E-650F-C546-3D73-0C6A6D07F648}"/>
              </a:ext>
            </a:extLst>
          </p:cNvPr>
          <p:cNvSpPr txBox="1">
            <a:spLocks noChangeArrowheads="1"/>
          </p:cNvSpPr>
          <p:nvPr/>
        </p:nvSpPr>
        <p:spPr bwMode="auto">
          <a:xfrm>
            <a:off x="5870862" y="5759823"/>
            <a:ext cx="5227247" cy="550722"/>
          </a:xfrm>
          <a:prstGeom prst="roundRect">
            <a:avLst>
              <a:gd name="adj" fmla="val 50000"/>
            </a:avLst>
          </a:prstGeom>
          <a:solidFill>
            <a:schemeClr val="bg1"/>
          </a:solidFill>
          <a:ln>
            <a:noFill/>
          </a:ln>
        </p:spPr>
        <p:txBody>
          <a:bodyPr wrap="square" lIns="182880" tIns="0" rIns="182880" bIns="0" anchor="ctr" anchorCtr="0">
            <a:noAutofit/>
          </a:bodyPr>
          <a:lstStyle>
            <a:lvl1pPr marL="285750" indent="-285750">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indent="0" algn="ctr" eaLnBrk="1" hangingPunct="1">
              <a:buSzPct val="100000"/>
            </a:pPr>
            <a:r>
              <a:rPr lang="en-US" altLang="en-US" sz="1400">
                <a:latin typeface="Arial" panose="020B0604020202020204" pitchFamily="34" charset="0"/>
                <a:cs typeface="Arial" panose="020B0604020202020204" pitchFamily="34" charset="0"/>
              </a:rPr>
              <a:t>Across studies, patients identified as Minimal Risk experienced </a:t>
            </a:r>
            <a:r>
              <a:rPr lang="en-US" altLang="en-US" sz="1400" b="1">
                <a:latin typeface="Arial" panose="020B0604020202020204" pitchFamily="34" charset="0"/>
                <a:cs typeface="Arial" panose="020B0604020202020204" pitchFamily="34" charset="0"/>
              </a:rPr>
              <a:t>&lt;5% risk of 10-year distant recurrence</a:t>
            </a:r>
            <a:endParaRPr lang="en-US" altLang="en-US" sz="1400" b="1" baseline="3000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176E945-B452-1586-A5CE-D102DC746717}"/>
              </a:ext>
            </a:extLst>
          </p:cNvPr>
          <p:cNvSpPr/>
          <p:nvPr/>
        </p:nvSpPr>
        <p:spPr>
          <a:xfrm>
            <a:off x="2598057" y="2180592"/>
            <a:ext cx="1938528" cy="2691514"/>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Arial"/>
              <a:cs typeface="Arial"/>
            </a:endParaRPr>
          </a:p>
        </p:txBody>
      </p:sp>
      <p:sp>
        <p:nvSpPr>
          <p:cNvPr id="8" name="Rectangle 7">
            <a:extLst>
              <a:ext uri="{FF2B5EF4-FFF2-40B4-BE49-F238E27FC236}">
                <a16:creationId xmlns:a16="http://schemas.microsoft.com/office/drawing/2014/main" id="{5875A01D-748A-D290-5219-97E5BA0803BA}"/>
              </a:ext>
            </a:extLst>
          </p:cNvPr>
          <p:cNvSpPr/>
          <p:nvPr/>
        </p:nvSpPr>
        <p:spPr>
          <a:xfrm>
            <a:off x="6843485" y="2180592"/>
            <a:ext cx="1632858" cy="2691514"/>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Arial"/>
              <a:cs typeface="Arial"/>
            </a:endParaRPr>
          </a:p>
        </p:txBody>
      </p:sp>
      <p:sp>
        <p:nvSpPr>
          <p:cNvPr id="9" name="Rectangle 8">
            <a:extLst>
              <a:ext uri="{FF2B5EF4-FFF2-40B4-BE49-F238E27FC236}">
                <a16:creationId xmlns:a16="http://schemas.microsoft.com/office/drawing/2014/main" id="{7B6CF22E-E6C9-42AA-8325-781C3A60529C}"/>
              </a:ext>
            </a:extLst>
          </p:cNvPr>
          <p:cNvSpPr/>
          <p:nvPr/>
        </p:nvSpPr>
        <p:spPr>
          <a:xfrm>
            <a:off x="8476343" y="2180592"/>
            <a:ext cx="1554480" cy="2691514"/>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Arial"/>
              <a:cs typeface="Arial"/>
            </a:endParaRPr>
          </a:p>
        </p:txBody>
      </p:sp>
    </p:spTree>
    <p:extLst>
      <p:ext uri="{BB962C8B-B14F-4D97-AF65-F5344CB8AC3E}">
        <p14:creationId xmlns:p14="http://schemas.microsoft.com/office/powerpoint/2010/main" val="97055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75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750"/>
                                        <p:tgtEl>
                                          <p:spTgt spid="9"/>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2" grpId="0" animBg="1"/>
      <p:bldP spid="3"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908F742-5E68-7FFF-8CAA-0F338235B7F5}"/>
              </a:ext>
            </a:extLst>
          </p:cNvPr>
          <p:cNvGrpSpPr/>
          <p:nvPr/>
        </p:nvGrpSpPr>
        <p:grpSpPr>
          <a:xfrm>
            <a:off x="5276850" y="1767488"/>
            <a:ext cx="6386809" cy="4271362"/>
            <a:chOff x="5253322" y="1858110"/>
            <a:chExt cx="6386809" cy="4271362"/>
          </a:xfrm>
        </p:grpSpPr>
        <p:grpSp>
          <p:nvGrpSpPr>
            <p:cNvPr id="35" name="Group 34">
              <a:extLst>
                <a:ext uri="{FF2B5EF4-FFF2-40B4-BE49-F238E27FC236}">
                  <a16:creationId xmlns:a16="http://schemas.microsoft.com/office/drawing/2014/main" id="{DF829BF5-2AA4-FBAA-5A39-C43F90A33B5A}"/>
                </a:ext>
              </a:extLst>
            </p:cNvPr>
            <p:cNvGrpSpPr/>
            <p:nvPr/>
          </p:nvGrpSpPr>
          <p:grpSpPr>
            <a:xfrm>
              <a:off x="5253322" y="1858110"/>
              <a:ext cx="6386809" cy="3182071"/>
              <a:chOff x="5253322" y="1858110"/>
              <a:chExt cx="6386809" cy="3182071"/>
            </a:xfrm>
          </p:grpSpPr>
          <p:grpSp>
            <p:nvGrpSpPr>
              <p:cNvPr id="34" name="Group 33">
                <a:extLst>
                  <a:ext uri="{FF2B5EF4-FFF2-40B4-BE49-F238E27FC236}">
                    <a16:creationId xmlns:a16="http://schemas.microsoft.com/office/drawing/2014/main" id="{B23AAB49-7067-43DA-29C2-1AF76033510C}"/>
                  </a:ext>
                </a:extLst>
              </p:cNvPr>
              <p:cNvGrpSpPr/>
              <p:nvPr/>
            </p:nvGrpSpPr>
            <p:grpSpPr>
              <a:xfrm>
                <a:off x="5253322" y="1968271"/>
                <a:ext cx="4279766" cy="2961747"/>
                <a:chOff x="4932091" y="1972340"/>
                <a:chExt cx="4279766" cy="2961747"/>
              </a:xfrm>
            </p:grpSpPr>
            <p:pic>
              <p:nvPicPr>
                <p:cNvPr id="11" name="Picture 608">
                  <a:extLst>
                    <a:ext uri="{FF2B5EF4-FFF2-40B4-BE49-F238E27FC236}">
                      <a16:creationId xmlns:a16="http://schemas.microsoft.com/office/drawing/2014/main" id="{04626514-3EE7-F17E-BE69-803609CA98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367"/>
                <a:stretch>
                  <a:fillRect/>
                </a:stretch>
              </p:blipFill>
              <p:spPr bwMode="auto">
                <a:xfrm>
                  <a:off x="5237634" y="1972340"/>
                  <a:ext cx="3584420" cy="29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366A6F82-F949-75C2-5F89-F15D6DB2C5EE}"/>
                    </a:ext>
                  </a:extLst>
                </p:cNvPr>
                <p:cNvGrpSpPr/>
                <p:nvPr/>
              </p:nvGrpSpPr>
              <p:grpSpPr>
                <a:xfrm>
                  <a:off x="4932091" y="2172712"/>
                  <a:ext cx="4279766" cy="2460043"/>
                  <a:chOff x="5057010" y="2118789"/>
                  <a:chExt cx="4279766" cy="2460043"/>
                </a:xfrm>
              </p:grpSpPr>
              <p:sp>
                <p:nvSpPr>
                  <p:cNvPr id="33" name="Rectangle 32">
                    <a:extLst>
                      <a:ext uri="{FF2B5EF4-FFF2-40B4-BE49-F238E27FC236}">
                        <a16:creationId xmlns:a16="http://schemas.microsoft.com/office/drawing/2014/main" id="{7159A200-AD05-5ADF-037B-0CB74B20C09E}"/>
                      </a:ext>
                    </a:extLst>
                  </p:cNvPr>
                  <p:cNvSpPr/>
                  <p:nvPr/>
                </p:nvSpPr>
                <p:spPr>
                  <a:xfrm>
                    <a:off x="5057010" y="2118789"/>
                    <a:ext cx="359216" cy="2901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Arrow: Left 30">
                    <a:extLst>
                      <a:ext uri="{FF2B5EF4-FFF2-40B4-BE49-F238E27FC236}">
                        <a16:creationId xmlns:a16="http://schemas.microsoft.com/office/drawing/2014/main" id="{28C31D2B-FA7B-A438-9FCB-D39D2B0D7071}"/>
                      </a:ext>
                    </a:extLst>
                  </p:cNvPr>
                  <p:cNvSpPr/>
                  <p:nvPr/>
                </p:nvSpPr>
                <p:spPr>
                  <a:xfrm>
                    <a:off x="8852072" y="4211209"/>
                    <a:ext cx="484704" cy="367623"/>
                  </a:xfrm>
                  <a:prstGeom prst="leftArrow">
                    <a:avLst>
                      <a:gd name="adj1" fmla="val 59307"/>
                      <a:gd name="adj2" fmla="val 63961"/>
                    </a:avLst>
                  </a:prstGeom>
                  <a:gradFill flip="none" rotWithShape="1">
                    <a:gsLst>
                      <a:gs pos="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Rectangle: Rounded Corners 22">
                <a:extLst>
                  <a:ext uri="{FF2B5EF4-FFF2-40B4-BE49-F238E27FC236}">
                    <a16:creationId xmlns:a16="http://schemas.microsoft.com/office/drawing/2014/main" id="{C5CFC606-DABB-3509-0044-06E45FC215E7}"/>
                  </a:ext>
                </a:extLst>
              </p:cNvPr>
              <p:cNvSpPr/>
              <p:nvPr/>
            </p:nvSpPr>
            <p:spPr>
              <a:xfrm>
                <a:off x="5387235" y="1858110"/>
                <a:ext cx="4315801" cy="3182071"/>
              </a:xfrm>
              <a:prstGeom prst="roundRect">
                <a:avLst>
                  <a:gd name="adj" fmla="val 8634"/>
                </a:avLst>
              </a:prstGeom>
              <a:no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5">
                <a:extLst>
                  <a:ext uri="{FF2B5EF4-FFF2-40B4-BE49-F238E27FC236}">
                    <a16:creationId xmlns:a16="http://schemas.microsoft.com/office/drawing/2014/main" id="{B4536B1B-C04B-6549-2664-968F4FFC1A18}"/>
                  </a:ext>
                </a:extLst>
              </p:cNvPr>
              <p:cNvSpPr txBox="1">
                <a:spLocks noChangeArrowheads="1"/>
              </p:cNvSpPr>
              <p:nvPr/>
            </p:nvSpPr>
            <p:spPr bwMode="auto">
              <a:xfrm>
                <a:off x="9847844" y="3830766"/>
                <a:ext cx="1792287" cy="86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400"/>
                  </a:spcAft>
                </a:pPr>
                <a:r>
                  <a:rPr lang="en-US" altLang="en-US" sz="1600" b="1">
                    <a:solidFill>
                      <a:schemeClr val="tx2"/>
                    </a:solidFill>
                    <a:latin typeface="Arial" panose="020B0604020202020204" pitchFamily="34" charset="0"/>
                  </a:rPr>
                  <a:t>3.5% </a:t>
                </a:r>
                <a:r>
                  <a:rPr lang="en-US" altLang="en-US" sz="1600">
                    <a:latin typeface="Arial" panose="020B0604020202020204" pitchFamily="34" charset="0"/>
                  </a:rPr>
                  <a:t>10-year distant recurrence</a:t>
                </a:r>
              </a:p>
              <a:p>
                <a:pPr eaLnBrk="1" hangingPunct="1">
                  <a:spcAft>
                    <a:spcPts val="600"/>
                  </a:spcAft>
                </a:pPr>
                <a:r>
                  <a:rPr lang="en-US" altLang="en-US" sz="1600" b="1">
                    <a:solidFill>
                      <a:schemeClr val="tx2"/>
                    </a:solidFill>
                    <a:latin typeface="Arial" panose="020B0604020202020204" pitchFamily="34" charset="0"/>
                  </a:rPr>
                  <a:t>16.2% </a:t>
                </a:r>
                <a:r>
                  <a:rPr lang="en-US" altLang="en-US" sz="1600">
                    <a:latin typeface="Arial" panose="020B0604020202020204" pitchFamily="34" charset="0"/>
                  </a:rPr>
                  <a:t>of patients</a:t>
                </a:r>
              </a:p>
            </p:txBody>
          </p:sp>
        </p:grpSp>
        <p:sp>
          <p:nvSpPr>
            <p:cNvPr id="25" name="Rectangle: Diagonal Corners Rounded 23">
              <a:extLst>
                <a:ext uri="{FF2B5EF4-FFF2-40B4-BE49-F238E27FC236}">
                  <a16:creationId xmlns:a16="http://schemas.microsoft.com/office/drawing/2014/main" id="{AA1EF125-DAC6-1B75-8098-43CC4DEEF975}"/>
                </a:ext>
              </a:extLst>
            </p:cNvPr>
            <p:cNvSpPr>
              <a:spLocks/>
            </p:cNvSpPr>
            <p:nvPr/>
          </p:nvSpPr>
          <p:spPr bwMode="auto">
            <a:xfrm>
              <a:off x="5387235" y="5268877"/>
              <a:ext cx="6208950" cy="860595"/>
            </a:xfrm>
            <a:prstGeom prst="roundRect">
              <a:avLst>
                <a:gd name="adj" fmla="val 23311"/>
              </a:avLst>
            </a:prstGeom>
            <a:solidFill>
              <a:schemeClr val="bg1"/>
            </a:solidFill>
            <a:ln w="9525">
              <a:noFill/>
              <a:miter lim="800000"/>
              <a:headEnd/>
              <a:tailEnd/>
            </a:ln>
            <a:effectLst/>
          </p:spPr>
          <p:txBody>
            <a:bodyPr lIns="182880" tIns="0" rIns="182880" bIns="0" anchor="ctr" anchorCtr="0"/>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lvl="0" algn="ctr" eaLnBrk="1" hangingPunct="1">
                <a:buSzPct val="100000"/>
                <a:defRPr/>
              </a:pPr>
              <a:r>
                <a:rPr lang="en-US" altLang="en-US" b="1">
                  <a:latin typeface="Arial"/>
                  <a:cs typeface="Arial"/>
                </a:rPr>
                <a:t>16.2% </a:t>
              </a:r>
              <a:r>
                <a:rPr lang="en-US" altLang="en-US">
                  <a:latin typeface="Arial"/>
                  <a:cs typeface="Arial"/>
                </a:rPr>
                <a:t>of premenopausal patients classified as Minimal Risk with </a:t>
              </a:r>
              <a:r>
                <a:rPr lang="en-US" altLang="en-US" b="1">
                  <a:latin typeface="Arial"/>
                  <a:cs typeface="Arial"/>
                </a:rPr>
                <a:t>3.5%</a:t>
              </a:r>
              <a:r>
                <a:rPr lang="en-US" altLang="en-US">
                  <a:latin typeface="Arial"/>
                  <a:cs typeface="Arial"/>
                </a:rPr>
                <a:t> risk of 10-year distant recurrence</a:t>
              </a:r>
            </a:p>
          </p:txBody>
        </p:sp>
      </p:grpSp>
      <p:sp>
        <p:nvSpPr>
          <p:cNvPr id="52264" name="TextBox 5">
            <a:extLst>
              <a:ext uri="{FF2B5EF4-FFF2-40B4-BE49-F238E27FC236}">
                <a16:creationId xmlns:a16="http://schemas.microsoft.com/office/drawing/2014/main" id="{9FF27334-37BD-741B-BBC9-5C816550085F}"/>
              </a:ext>
            </a:extLst>
          </p:cNvPr>
          <p:cNvSpPr txBox="1">
            <a:spLocks noChangeArrowheads="1"/>
          </p:cNvSpPr>
          <p:nvPr/>
        </p:nvSpPr>
        <p:spPr bwMode="auto">
          <a:xfrm>
            <a:off x="707742" y="6404269"/>
            <a:ext cx="419135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defRPr/>
            </a:pPr>
            <a:r>
              <a:rPr kumimoji="0" lang="en-US" sz="700" b="0" i="0" u="none" strike="noStrike" kern="1200" cap="none" spc="0" normalizeH="0" baseline="0" noProof="0" dirty="0">
                <a:ln>
                  <a:noFill/>
                </a:ln>
                <a:effectLst/>
                <a:uLnTx/>
                <a:uFillTx/>
                <a:latin typeface="Arial"/>
                <a:cs typeface="Arial"/>
              </a:rPr>
              <a:t>SOFT = Suppression of Ovarian Function Trial, </a:t>
            </a:r>
            <a:r>
              <a:rPr lang="en-US" sz="700" dirty="0">
                <a:latin typeface="Arial"/>
                <a:cs typeface="Arial"/>
              </a:rPr>
              <a:t>OFS=Ovarian Function Suppression</a:t>
            </a:r>
            <a:endParaRPr kumimoji="0" lang="en-US" sz="700" b="0" i="0" u="none" strike="noStrike" kern="1200" cap="none" spc="0" normalizeH="0" baseline="0" noProof="0" dirty="0">
              <a:ln>
                <a:noFill/>
              </a:ln>
              <a:effectLst/>
              <a:uLnTx/>
              <a:uFillTx/>
              <a:latin typeface="Arial"/>
              <a:cs typeface="Arial"/>
            </a:endParaRPr>
          </a:p>
          <a:p>
            <a:pPr>
              <a:defRPr/>
            </a:pPr>
            <a:endParaRPr kumimoji="0" lang="en-US" sz="700" b="0" i="0" u="none" strike="noStrike" kern="1200" cap="none" spc="0" normalizeH="0" baseline="0" noProof="0" dirty="0">
              <a:ln>
                <a:noFill/>
              </a:ln>
              <a:effectLst/>
              <a:uLnTx/>
              <a:uFillTx/>
              <a:latin typeface="Arial"/>
              <a:cs typeface="Arial"/>
            </a:endParaRPr>
          </a:p>
          <a:p>
            <a:pPr>
              <a:defRPr/>
            </a:pPr>
            <a:r>
              <a:rPr kumimoji="0" lang="da-DK" sz="700" b="0" i="0" u="none" strike="noStrike" kern="1200" cap="none" spc="0" normalizeH="0" baseline="0" noProof="0" dirty="0">
                <a:ln>
                  <a:noFill/>
                </a:ln>
                <a:solidFill>
                  <a:schemeClr val="bg1">
                    <a:lumMod val="65000"/>
                  </a:schemeClr>
                </a:solidFill>
                <a:effectLst/>
                <a:uLnTx/>
                <a:uFillTx/>
                <a:latin typeface="Arial"/>
                <a:cs typeface="Arial"/>
              </a:rPr>
              <a:t>O'Regan RM, et al. Breast. 2026;86:104714</a:t>
            </a:r>
            <a:r>
              <a:rPr kumimoji="0" lang="da-DK" sz="600" b="0" i="0" u="none" strike="noStrike" kern="1200" cap="none" spc="0" normalizeH="0" baseline="0" noProof="0" dirty="0">
                <a:ln>
                  <a:noFill/>
                </a:ln>
                <a:solidFill>
                  <a:schemeClr val="bg1">
                    <a:lumMod val="76000"/>
                  </a:schemeClr>
                </a:solidFill>
                <a:effectLst/>
                <a:uLnTx/>
                <a:uFillTx/>
                <a:latin typeface="Arial"/>
                <a:cs typeface="Arial"/>
              </a:rPr>
              <a:t>.</a:t>
            </a:r>
          </a:p>
        </p:txBody>
      </p:sp>
      <p:sp>
        <p:nvSpPr>
          <p:cNvPr id="21" name="Title 20">
            <a:extLst>
              <a:ext uri="{FF2B5EF4-FFF2-40B4-BE49-F238E27FC236}">
                <a16:creationId xmlns:a16="http://schemas.microsoft.com/office/drawing/2014/main" id="{67A8E557-C2AE-B89E-9FEE-36743EBD7EB0}"/>
              </a:ext>
            </a:extLst>
          </p:cNvPr>
          <p:cNvSpPr>
            <a:spLocks noGrp="1"/>
          </p:cNvSpPr>
          <p:nvPr>
            <p:ph type="title"/>
          </p:nvPr>
        </p:nvSpPr>
        <p:spPr>
          <a:xfrm>
            <a:off x="838200" y="365125"/>
            <a:ext cx="8877300" cy="434975"/>
          </a:xfrm>
        </p:spPr>
        <p:txBody>
          <a:bodyPr vert="horz" lIns="0" tIns="0" rIns="0" bIns="0" rtlCol="0" anchor="ctr">
            <a:noAutofit/>
          </a:bodyPr>
          <a:lstStyle/>
          <a:p>
            <a:r>
              <a:rPr lang="en-US" altLang="en-US" sz="2400">
                <a:solidFill>
                  <a:schemeClr val="tx1"/>
                </a:solidFill>
                <a:latin typeface="Arial"/>
                <a:cs typeface="Arial"/>
              </a:rPr>
              <a:t>SOFT: Validation Set, TAM Only Treated Arm</a:t>
            </a:r>
            <a:endParaRPr lang="en-US" sz="2400">
              <a:solidFill>
                <a:schemeClr val="tx1"/>
              </a:solidFill>
              <a:latin typeface="Arial"/>
              <a:cs typeface="Arial"/>
            </a:endParaRPr>
          </a:p>
        </p:txBody>
      </p:sp>
      <p:sp>
        <p:nvSpPr>
          <p:cNvPr id="22" name="Text Placeholder 21">
            <a:extLst>
              <a:ext uri="{FF2B5EF4-FFF2-40B4-BE49-F238E27FC236}">
                <a16:creationId xmlns:a16="http://schemas.microsoft.com/office/drawing/2014/main" id="{AB098580-19ED-2EEA-DAF5-7BADEEF58AF3}"/>
              </a:ext>
            </a:extLst>
          </p:cNvPr>
          <p:cNvSpPr>
            <a:spLocks noGrp="1"/>
          </p:cNvSpPr>
          <p:nvPr>
            <p:ph type="body" sz="quarter" idx="13"/>
          </p:nvPr>
        </p:nvSpPr>
        <p:spPr>
          <a:xfrm>
            <a:off x="838200" y="819150"/>
            <a:ext cx="8877300" cy="272293"/>
          </a:xfrm>
        </p:spPr>
        <p:txBody>
          <a:bodyPr vert="horz" lIns="0" tIns="0" rIns="0" bIns="0" rtlCol="0" anchor="t">
            <a:normAutofit/>
          </a:bodyPr>
          <a:lstStyle/>
          <a:p>
            <a:r>
              <a:rPr lang="en-US" altLang="en-US">
                <a:latin typeface="Arial"/>
                <a:cs typeface="Arial"/>
              </a:rPr>
              <a:t>Premenopausal, early-stage, HR+, N0</a:t>
            </a:r>
          </a:p>
        </p:txBody>
      </p:sp>
      <p:graphicFrame>
        <p:nvGraphicFramePr>
          <p:cNvPr id="37" name="Table 36">
            <a:extLst>
              <a:ext uri="{FF2B5EF4-FFF2-40B4-BE49-F238E27FC236}">
                <a16:creationId xmlns:a16="http://schemas.microsoft.com/office/drawing/2014/main" id="{1495C481-16AD-9364-A565-5EF5B174ED6D}"/>
              </a:ext>
            </a:extLst>
          </p:cNvPr>
          <p:cNvGraphicFramePr>
            <a:graphicFrameLocks noGrp="1"/>
          </p:cNvGraphicFramePr>
          <p:nvPr>
            <p:extLst>
              <p:ext uri="{D42A27DB-BD31-4B8C-83A1-F6EECF244321}">
                <p14:modId xmlns:p14="http://schemas.microsoft.com/office/powerpoint/2010/main" val="2738334962"/>
              </p:ext>
            </p:extLst>
          </p:nvPr>
        </p:nvGraphicFramePr>
        <p:xfrm>
          <a:off x="838200" y="1248889"/>
          <a:ext cx="4133588" cy="5107755"/>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3330979839"/>
                    </a:ext>
                  </a:extLst>
                </a:gridCol>
                <a:gridCol w="2213348">
                  <a:extLst>
                    <a:ext uri="{9D8B030D-6E8A-4147-A177-3AD203B41FA5}">
                      <a16:colId xmlns:a16="http://schemas.microsoft.com/office/drawing/2014/main" val="3216252130"/>
                    </a:ext>
                  </a:extLst>
                </a:gridCol>
              </a:tblGrid>
              <a:tr h="549712">
                <a:tc>
                  <a:txBody>
                    <a:bodyPr/>
                    <a:lstStyle/>
                    <a:p>
                      <a:pPr lvl="0" algn="l">
                        <a:buNone/>
                      </a:pPr>
                      <a:r>
                        <a:rPr lang="en-US" sz="1200" b="1" i="0" u="none" strike="noStrike" noProof="0">
                          <a:solidFill>
                            <a:srgbClr val="FFFFFF"/>
                          </a:solidFill>
                          <a:latin typeface="Arial" panose="020B0604020202020204" pitchFamily="34" charset="0"/>
                          <a:cs typeface="Arial" panose="020B0604020202020204" pitchFamily="34" charset="0"/>
                        </a:rPr>
                        <a:t>Characteristics</a:t>
                      </a:r>
                      <a:endParaRPr lang="en-US">
                        <a:latin typeface="Arial" panose="020B0604020202020204" pitchFamily="34" charset="0"/>
                        <a:cs typeface="Arial" panose="020B0604020202020204" pitchFamily="34" charset="0"/>
                      </a:endParaRPr>
                    </a:p>
                  </a:txBody>
                  <a:tcPr marL="182880" marT="0" marB="0" anchor="ctr"/>
                </a:tc>
                <a:tc>
                  <a:txBody>
                    <a:bodyPr/>
                    <a:lstStyle/>
                    <a:p>
                      <a:pPr lvl="0" algn="ctr"/>
                      <a:r>
                        <a:rPr lang="en-US" sz="1200">
                          <a:latin typeface="Arial" panose="020B0604020202020204" pitchFamily="34" charset="0"/>
                          <a:cs typeface="Arial" panose="020B0604020202020204" pitchFamily="34" charset="0"/>
                        </a:rPr>
                        <a:t>SOFT TAM Only</a:t>
                      </a:r>
                      <a:endParaRPr lang="en-US" sz="1200" baseline="30000">
                        <a:latin typeface="Arial" panose="020B0604020202020204" pitchFamily="34" charset="0"/>
                        <a:cs typeface="Arial" panose="020B0604020202020204" pitchFamily="34" charset="0"/>
                      </a:endParaRPr>
                    </a:p>
                    <a:p>
                      <a:pPr lvl="0" algn="ctr"/>
                      <a:r>
                        <a:rPr lang="en-US" sz="1200">
                          <a:latin typeface="Arial" panose="020B0604020202020204" pitchFamily="34" charset="0"/>
                          <a:cs typeface="Arial" panose="020B0604020202020204" pitchFamily="34" charset="0"/>
                        </a:rPr>
                        <a:t>(N=383)</a:t>
                      </a:r>
                    </a:p>
                  </a:txBody>
                  <a:tcPr marT="0" marB="0" anchor="ctr"/>
                </a:tc>
                <a:extLst>
                  <a:ext uri="{0D108BD9-81ED-4DB2-BD59-A6C34878D82A}">
                    <a16:rowId xmlns:a16="http://schemas.microsoft.com/office/drawing/2014/main" val="665585376"/>
                  </a:ext>
                </a:extLst>
              </a:tr>
              <a:tr h="772859">
                <a:tc>
                  <a:txBody>
                    <a:bodyPr/>
                    <a:lstStyle/>
                    <a:p>
                      <a:pPr lvl="0" algn="l"/>
                      <a:r>
                        <a:rPr lang="en-US" sz="1200" b="1">
                          <a:solidFill>
                            <a:schemeClr val="tx1"/>
                          </a:solidFill>
                          <a:latin typeface="Arial" panose="020B0604020202020204" pitchFamily="34" charset="0"/>
                          <a:cs typeface="Arial" panose="020B0604020202020204" pitchFamily="34" charset="0"/>
                        </a:rPr>
                        <a:t>Endocrine Treatment</a:t>
                      </a:r>
                    </a:p>
                  </a:txBody>
                  <a:tcPr marL="182880" marT="0" marB="0" anchor="ctr"/>
                </a:tc>
                <a:tc>
                  <a:txBody>
                    <a:bodyPr/>
                    <a:lstStyle/>
                    <a:p>
                      <a:pPr lvl="0" algn="ctr"/>
                      <a:endParaRPr lang="en-US" sz="120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831923418"/>
                  </a:ext>
                </a:extLst>
              </a:tr>
              <a:tr h="359220">
                <a:tc>
                  <a:txBody>
                    <a:bodyPr/>
                    <a:lstStyle/>
                    <a:p>
                      <a:pPr lvl="0" algn="l"/>
                      <a:r>
                        <a:rPr lang="en-US" sz="1200" b="1">
                          <a:solidFill>
                            <a:schemeClr val="tx1"/>
                          </a:solidFill>
                          <a:latin typeface="Arial" panose="020B0604020202020204" pitchFamily="34" charset="0"/>
                          <a:cs typeface="Arial" panose="020B0604020202020204" pitchFamily="34" charset="0"/>
                        </a:rPr>
                        <a:t>Age Range </a:t>
                      </a:r>
                    </a:p>
                  </a:txBody>
                  <a:tcPr marL="1828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&lt;35-50+</a:t>
                      </a:r>
                    </a:p>
                  </a:txBody>
                  <a:tcPr marT="0" marB="0" anchor="ctr"/>
                </a:tc>
                <a:extLst>
                  <a:ext uri="{0D108BD9-81ED-4DB2-BD59-A6C34878D82A}">
                    <a16:rowId xmlns:a16="http://schemas.microsoft.com/office/drawing/2014/main" val="512944208"/>
                  </a:ext>
                </a:extLst>
              </a:tr>
              <a:tr h="316273">
                <a:tc gridSpan="2">
                  <a:txBody>
                    <a:bodyPr/>
                    <a:lstStyle/>
                    <a:p>
                      <a:pPr lvl="0" algn="l"/>
                      <a:r>
                        <a:rPr lang="en-US" sz="1200" b="1">
                          <a:solidFill>
                            <a:schemeClr val="tx1"/>
                          </a:solidFill>
                          <a:latin typeface="Arial" panose="020B0604020202020204" pitchFamily="34" charset="0"/>
                          <a:cs typeface="Arial" panose="020B0604020202020204" pitchFamily="34" charset="0"/>
                        </a:rPr>
                        <a:t>Tumor Size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780590043"/>
                  </a:ext>
                </a:extLst>
              </a:tr>
              <a:tr h="588078">
                <a:tc>
                  <a:txBody>
                    <a:bodyPr/>
                    <a:lstStyle/>
                    <a:p>
                      <a:pPr lvl="0" algn="l"/>
                      <a:r>
                        <a:rPr lang="en-US" sz="1200">
                          <a:solidFill>
                            <a:schemeClr val="tx1"/>
                          </a:solidFill>
                          <a:latin typeface="Arial" panose="020B0604020202020204" pitchFamily="34" charset="0"/>
                          <a:cs typeface="Arial" panose="020B0604020202020204" pitchFamily="34" charset="0"/>
                        </a:rPr>
                        <a:t>≤2 cm</a:t>
                      </a:r>
                    </a:p>
                    <a:p>
                      <a:pPr lvl="0" algn="l">
                        <a:buNone/>
                      </a:pPr>
                      <a:r>
                        <a:rPr lang="en-US" sz="1200">
                          <a:solidFill>
                            <a:schemeClr val="tx1"/>
                          </a:solidFill>
                          <a:latin typeface="Arial" panose="020B0604020202020204" pitchFamily="34" charset="0"/>
                          <a:cs typeface="Arial" panose="020B0604020202020204" pitchFamily="34" charset="0"/>
                        </a:rPr>
                        <a:t>&gt;2 cm</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74.2</a:t>
                      </a:r>
                    </a:p>
                    <a:p>
                      <a:pPr lvl="0" algn="ctr">
                        <a:buNone/>
                      </a:pPr>
                      <a:r>
                        <a:rPr lang="en-US" sz="1200">
                          <a:solidFill>
                            <a:schemeClr val="tx1"/>
                          </a:solidFill>
                          <a:latin typeface="Arial" panose="020B0604020202020204" pitchFamily="34" charset="0"/>
                          <a:cs typeface="Arial" panose="020B0604020202020204" pitchFamily="34" charset="0"/>
                        </a:rPr>
                        <a:t>24.5</a:t>
                      </a:r>
                    </a:p>
                  </a:txBody>
                  <a:tcPr marT="0" marB="0" anchor="ctr"/>
                </a:tc>
                <a:extLst>
                  <a:ext uri="{0D108BD9-81ED-4DB2-BD59-A6C34878D82A}">
                    <a16:rowId xmlns:a16="http://schemas.microsoft.com/office/drawing/2014/main" val="445293473"/>
                  </a:ext>
                </a:extLst>
              </a:tr>
              <a:tr h="316273">
                <a:tc gridSpan="2">
                  <a:txBody>
                    <a:bodyPr/>
                    <a:lstStyle/>
                    <a:p>
                      <a:pPr lvl="0" algn="l"/>
                      <a:r>
                        <a:rPr lang="en-US" sz="1200" b="1">
                          <a:solidFill>
                            <a:schemeClr val="tx1"/>
                          </a:solidFill>
                          <a:latin typeface="Arial" panose="020B0604020202020204" pitchFamily="34" charset="0"/>
                          <a:cs typeface="Arial" panose="020B0604020202020204" pitchFamily="34" charset="0"/>
                        </a:rPr>
                        <a:t>Tumor Grade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a16="http://schemas.microsoft.com/office/drawing/2014/main" val="1340835003"/>
                  </a:ext>
                </a:extLst>
              </a:tr>
              <a:tr h="789046">
                <a:tc>
                  <a:txBody>
                    <a:bodyPr/>
                    <a:lstStyle/>
                    <a:p>
                      <a:pPr lvl="0" algn="l">
                        <a:buNone/>
                      </a:pPr>
                      <a:r>
                        <a:rPr lang="en-US" sz="1200" b="0">
                          <a:solidFill>
                            <a:schemeClr val="tx1"/>
                          </a:solidFill>
                          <a:latin typeface="Arial" panose="020B0604020202020204" pitchFamily="34" charset="0"/>
                          <a:cs typeface="Arial" panose="020B0604020202020204" pitchFamily="34" charset="0"/>
                        </a:rPr>
                        <a:t>1</a:t>
                      </a:r>
                    </a:p>
                    <a:p>
                      <a:pPr lvl="0" algn="l">
                        <a:buNone/>
                      </a:pPr>
                      <a:r>
                        <a:rPr lang="en-US" sz="1200" b="0">
                          <a:solidFill>
                            <a:schemeClr val="tx1"/>
                          </a:solidFill>
                          <a:latin typeface="Arial" panose="020B0604020202020204" pitchFamily="34" charset="0"/>
                          <a:cs typeface="Arial" panose="020B0604020202020204" pitchFamily="34" charset="0"/>
                        </a:rPr>
                        <a:t>2</a:t>
                      </a:r>
                    </a:p>
                    <a:p>
                      <a:pPr lvl="0" algn="l">
                        <a:buNone/>
                      </a:pPr>
                      <a:r>
                        <a:rPr lang="en-US" sz="1200" b="0">
                          <a:solidFill>
                            <a:schemeClr val="tx1"/>
                          </a:solidFill>
                          <a:latin typeface="Arial" panose="020B0604020202020204" pitchFamily="34" charset="0"/>
                          <a:cs typeface="Arial" panose="020B0604020202020204" pitchFamily="34" charset="0"/>
                        </a:rPr>
                        <a:t>3</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28.2</a:t>
                      </a:r>
                    </a:p>
                    <a:p>
                      <a:pPr lvl="0" algn="ctr">
                        <a:buNone/>
                      </a:pPr>
                      <a:r>
                        <a:rPr lang="en-US" sz="1200">
                          <a:solidFill>
                            <a:schemeClr val="tx1"/>
                          </a:solidFill>
                          <a:latin typeface="Arial" panose="020B0604020202020204" pitchFamily="34" charset="0"/>
                          <a:cs typeface="Arial" panose="020B0604020202020204" pitchFamily="34" charset="0"/>
                        </a:rPr>
                        <a:t>50.7</a:t>
                      </a:r>
                    </a:p>
                    <a:p>
                      <a:pPr lvl="0" algn="ctr">
                        <a:buNone/>
                      </a:pPr>
                      <a:r>
                        <a:rPr lang="en-US" sz="1200">
                          <a:solidFill>
                            <a:schemeClr val="tx1"/>
                          </a:solidFill>
                          <a:latin typeface="Arial" panose="020B0604020202020204" pitchFamily="34" charset="0"/>
                          <a:cs typeface="Arial" panose="020B0604020202020204" pitchFamily="34" charset="0"/>
                        </a:rPr>
                        <a:t>20.1</a:t>
                      </a:r>
                    </a:p>
                  </a:txBody>
                  <a:tcPr marT="0" marB="0" anchor="ctr"/>
                </a:tc>
                <a:extLst>
                  <a:ext uri="{0D108BD9-81ED-4DB2-BD59-A6C34878D82A}">
                    <a16:rowId xmlns:a16="http://schemas.microsoft.com/office/drawing/2014/main" val="1960127878"/>
                  </a:ext>
                </a:extLst>
              </a:tr>
              <a:tr h="314499">
                <a:tc gridSpan="2">
                  <a:txBody>
                    <a:bodyPr/>
                    <a:lstStyle/>
                    <a:p>
                      <a:pPr lvl="0" algn="l">
                        <a:buNone/>
                      </a:pPr>
                      <a:r>
                        <a:rPr lang="en-US" sz="1200" b="1">
                          <a:solidFill>
                            <a:schemeClr val="tx1"/>
                          </a:solidFill>
                          <a:latin typeface="Arial" panose="020B0604020202020204" pitchFamily="34" charset="0"/>
                          <a:cs typeface="Arial" panose="020B0604020202020204" pitchFamily="34" charset="0"/>
                        </a:rPr>
                        <a:t>HER2 Status (%)</a:t>
                      </a:r>
                    </a:p>
                  </a:txBody>
                  <a:tcPr marL="182880" marT="0" marB="0" anchor="ctr"/>
                </a:tc>
                <a:tc hMerge="1">
                  <a:txBody>
                    <a:bodyPr/>
                    <a:lstStyle/>
                    <a:p>
                      <a:pPr lvl="0" algn="ct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5210252"/>
                  </a:ext>
                </a:extLst>
              </a:tr>
              <a:tr h="632547">
                <a:tc>
                  <a:txBody>
                    <a:bodyPr/>
                    <a:lstStyle/>
                    <a:p>
                      <a:pPr lvl="0" algn="l">
                        <a:buNone/>
                      </a:pPr>
                      <a:r>
                        <a:rPr lang="en-US" sz="1200" b="0">
                          <a:solidFill>
                            <a:schemeClr val="tx1"/>
                          </a:solidFill>
                          <a:latin typeface="Arial" panose="020B0604020202020204" pitchFamily="34" charset="0"/>
                          <a:cs typeface="Arial" panose="020B0604020202020204" pitchFamily="34" charset="0"/>
                        </a:rPr>
                        <a:t>HER2-</a:t>
                      </a:r>
                    </a:p>
                    <a:p>
                      <a:pPr lvl="0" algn="l">
                        <a:buNone/>
                      </a:pPr>
                      <a:r>
                        <a:rPr lang="en-US" sz="1200" b="0">
                          <a:solidFill>
                            <a:schemeClr val="tx1"/>
                          </a:solidFill>
                          <a:latin typeface="Arial" panose="020B0604020202020204" pitchFamily="34" charset="0"/>
                          <a:cs typeface="Arial" panose="020B0604020202020204" pitchFamily="34" charset="0"/>
                        </a:rPr>
                        <a:t>HER2+</a:t>
                      </a:r>
                    </a:p>
                  </a:txBody>
                  <a:tcPr marL="182880" marT="0" marB="0" anchor="ctr"/>
                </a:tc>
                <a:tc>
                  <a:txBody>
                    <a:bodyPr/>
                    <a:lstStyle/>
                    <a:p>
                      <a:pPr lvl="0" algn="ctr"/>
                      <a:r>
                        <a:rPr lang="en-US" sz="1200">
                          <a:solidFill>
                            <a:schemeClr val="tx1"/>
                          </a:solidFill>
                          <a:latin typeface="Arial" panose="020B0604020202020204" pitchFamily="34" charset="0"/>
                          <a:cs typeface="Arial" panose="020B0604020202020204" pitchFamily="34" charset="0"/>
                        </a:rPr>
                        <a:t>88.0</a:t>
                      </a:r>
                    </a:p>
                    <a:p>
                      <a:pPr lvl="0" algn="ctr"/>
                      <a:r>
                        <a:rPr lang="en-US" sz="1200">
                          <a:solidFill>
                            <a:schemeClr val="tx1"/>
                          </a:solidFill>
                          <a:latin typeface="Arial" panose="020B0604020202020204" pitchFamily="34" charset="0"/>
                          <a:cs typeface="Arial" panose="020B0604020202020204" pitchFamily="34" charset="0"/>
                        </a:rPr>
                        <a:t>9.1</a:t>
                      </a:r>
                    </a:p>
                  </a:txBody>
                  <a:tcPr marT="0" marB="0" anchor="ctr"/>
                </a:tc>
                <a:extLst>
                  <a:ext uri="{0D108BD9-81ED-4DB2-BD59-A6C34878D82A}">
                    <a16:rowId xmlns:a16="http://schemas.microsoft.com/office/drawing/2014/main" val="864286543"/>
                  </a:ext>
                </a:extLst>
              </a:tr>
              <a:tr h="469248">
                <a:tc>
                  <a:txBody>
                    <a:bodyPr/>
                    <a:lstStyle/>
                    <a:p>
                      <a:pPr lvl="0" algn="l">
                        <a:buNone/>
                      </a:pPr>
                      <a:r>
                        <a:rPr lang="en-US" sz="1200" b="1">
                          <a:solidFill>
                            <a:schemeClr val="tx1"/>
                          </a:solidFill>
                          <a:latin typeface="Arial" panose="020B0604020202020204" pitchFamily="34" charset="0"/>
                          <a:cs typeface="Arial" panose="020B0604020202020204" pitchFamily="34" charset="0"/>
                        </a:rPr>
                        <a:t>Adjuvant Chemotherapy (%)</a:t>
                      </a:r>
                    </a:p>
                  </a:txBody>
                  <a:tcPr marL="182880" marT="0" marB="0" anchor="ctr"/>
                </a:tc>
                <a:tc>
                  <a:txBody>
                    <a:bodyPr/>
                    <a:lstStyle/>
                    <a:p>
                      <a:pPr lvl="0" algn="ctr"/>
                      <a:r>
                        <a:rPr lang="en-US" sz="1200" dirty="0">
                          <a:solidFill>
                            <a:schemeClr val="tx1"/>
                          </a:solidFill>
                          <a:latin typeface="Arial" panose="020B0604020202020204" pitchFamily="34" charset="0"/>
                          <a:cs typeface="Arial" panose="020B0604020202020204" pitchFamily="34" charset="0"/>
                        </a:rPr>
                        <a:t>37.3</a:t>
                      </a:r>
                    </a:p>
                  </a:txBody>
                  <a:tcPr marT="0" marB="0" anchor="ctr"/>
                </a:tc>
                <a:extLst>
                  <a:ext uri="{0D108BD9-81ED-4DB2-BD59-A6C34878D82A}">
                    <a16:rowId xmlns:a16="http://schemas.microsoft.com/office/drawing/2014/main" val="1191173382"/>
                  </a:ext>
                </a:extLst>
              </a:tr>
            </a:tbl>
          </a:graphicData>
        </a:graphic>
      </p:graphicFrame>
      <p:grpSp>
        <p:nvGrpSpPr>
          <p:cNvPr id="38" name="Group 37">
            <a:extLst>
              <a:ext uri="{FF2B5EF4-FFF2-40B4-BE49-F238E27FC236}">
                <a16:creationId xmlns:a16="http://schemas.microsoft.com/office/drawing/2014/main" id="{73233BAB-EF5D-6AA4-B7E9-DCC3E1AFA17D}"/>
              </a:ext>
            </a:extLst>
          </p:cNvPr>
          <p:cNvGrpSpPr/>
          <p:nvPr/>
        </p:nvGrpSpPr>
        <p:grpSpPr>
          <a:xfrm>
            <a:off x="3450943" y="1910734"/>
            <a:ext cx="933747" cy="491919"/>
            <a:chOff x="2743052" y="2330406"/>
            <a:chExt cx="933747" cy="491919"/>
          </a:xfrm>
        </p:grpSpPr>
        <p:grpSp>
          <p:nvGrpSpPr>
            <p:cNvPr id="39" name="Group 38">
              <a:extLst>
                <a:ext uri="{FF2B5EF4-FFF2-40B4-BE49-F238E27FC236}">
                  <a16:creationId xmlns:a16="http://schemas.microsoft.com/office/drawing/2014/main" id="{834476CA-DDFB-1125-60FF-777DE717FA0A}"/>
                </a:ext>
              </a:extLst>
            </p:cNvPr>
            <p:cNvGrpSpPr/>
            <p:nvPr/>
          </p:nvGrpSpPr>
          <p:grpSpPr>
            <a:xfrm>
              <a:off x="2743052" y="2330406"/>
              <a:ext cx="933747" cy="302948"/>
              <a:chOff x="2666062" y="2328344"/>
              <a:chExt cx="933747" cy="302948"/>
            </a:xfrm>
          </p:grpSpPr>
          <p:cxnSp>
            <p:nvCxnSpPr>
              <p:cNvPr id="41" name="Straight Arrow Connector 137">
                <a:extLst>
                  <a:ext uri="{FF2B5EF4-FFF2-40B4-BE49-F238E27FC236}">
                    <a16:creationId xmlns:a16="http://schemas.microsoft.com/office/drawing/2014/main" id="{0A3224DD-4877-1A05-05E3-7D2BD39C163D}"/>
                  </a:ext>
                </a:extLst>
              </p:cNvPr>
              <p:cNvCxnSpPr>
                <a:cxnSpLocks noChangeShapeType="1"/>
              </p:cNvCxnSpPr>
              <p:nvPr/>
            </p:nvCxnSpPr>
            <p:spPr bwMode="auto">
              <a:xfrm>
                <a:off x="2666062" y="2631292"/>
                <a:ext cx="919162" cy="0"/>
              </a:xfrm>
              <a:prstGeom prst="straightConnector1">
                <a:avLst/>
              </a:prstGeom>
              <a:noFill/>
              <a:ln w="25400" cap="rnd">
                <a:solidFill>
                  <a:schemeClr val="tx1">
                    <a:lumMod val="50000"/>
                    <a:lumOff val="50000"/>
                  </a:schemeClr>
                </a:solidFill>
                <a:round/>
                <a:headEnd/>
                <a:tailEnd type="arrow" w="med" len="med"/>
              </a:ln>
              <a:extLst>
                <a:ext uri="{909E8E84-426E-40DD-AFC4-6F175D3DCCD1}">
                  <a14:hiddenFill xmlns:a14="http://schemas.microsoft.com/office/drawing/2010/main">
                    <a:noFill/>
                  </a14:hiddenFill>
                </a:ext>
              </a:extLst>
            </p:spPr>
          </p:cxnSp>
          <p:sp>
            <p:nvSpPr>
              <p:cNvPr id="42" name="Rectangle 147">
                <a:extLst>
                  <a:ext uri="{FF2B5EF4-FFF2-40B4-BE49-F238E27FC236}">
                    <a16:creationId xmlns:a16="http://schemas.microsoft.com/office/drawing/2014/main" id="{0BC0111C-CFC3-EAC5-AE9D-B487FA153747}"/>
                  </a:ext>
                </a:extLst>
              </p:cNvPr>
              <p:cNvSpPr/>
              <p:nvPr/>
            </p:nvSpPr>
            <p:spPr bwMode="auto">
              <a:xfrm>
                <a:off x="2675884" y="2328344"/>
                <a:ext cx="923925" cy="209349"/>
              </a:xfrm>
              <a:prstGeom prst="rect">
                <a:avLst/>
              </a:prstGeom>
              <a:solidFill>
                <a:srgbClr val="0070C0"/>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rgbClr val="FFFFFF"/>
                    </a:solidFill>
                    <a:effectLst/>
                    <a:uLnTx/>
                    <a:uFillTx/>
                    <a:latin typeface="Arial" pitchFamily="34"/>
                    <a:ea typeface="Roboto" pitchFamily="2"/>
                    <a:cs typeface="Arial" pitchFamily="34"/>
                  </a:rPr>
                  <a:t>TAM</a:t>
                </a:r>
              </a:p>
            </p:txBody>
          </p:sp>
        </p:grpSp>
        <p:sp>
          <p:nvSpPr>
            <p:cNvPr id="40" name="Rectangle 143">
              <a:extLst>
                <a:ext uri="{FF2B5EF4-FFF2-40B4-BE49-F238E27FC236}">
                  <a16:creationId xmlns:a16="http://schemas.microsoft.com/office/drawing/2014/main" id="{478DD546-EECF-15F4-D852-BFBEB58DB0D0}"/>
                </a:ext>
              </a:extLst>
            </p:cNvPr>
            <p:cNvSpPr/>
            <p:nvPr/>
          </p:nvSpPr>
          <p:spPr>
            <a:xfrm>
              <a:off x="2750344" y="2669925"/>
              <a:ext cx="919162" cy="152400"/>
            </a:xfrm>
            <a:prstGeom prst="rect">
              <a:avLst/>
            </a:prstGeom>
            <a:noFill/>
            <a:ln w="12701" cap="flat">
              <a:noFill/>
              <a:custDash>
                <a:ds d="300000" sp="300000"/>
              </a:custDash>
              <a:miter/>
            </a:ln>
          </p:spPr>
          <p:txBody>
            <a:bodyPr wrap="none" anchor="ct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0" cap="none" spc="0" normalizeH="0" baseline="0" noProof="0">
                  <a:ln>
                    <a:noFill/>
                  </a:ln>
                  <a:effectLst/>
                  <a:uLnTx/>
                  <a:uFillTx/>
                  <a:latin typeface="Arial" pitchFamily="34"/>
                  <a:ea typeface="Roboto" pitchFamily="2"/>
                  <a:cs typeface="Arial" pitchFamily="34"/>
                </a:rPr>
                <a:t>5 years adjuvant</a:t>
              </a:r>
            </a:p>
          </p:txBody>
        </p:sp>
      </p:grpSp>
    </p:spTree>
    <p:extLst>
      <p:ext uri="{BB962C8B-B14F-4D97-AF65-F5344CB8AC3E}">
        <p14:creationId xmlns:p14="http://schemas.microsoft.com/office/powerpoint/2010/main" val="153834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0E7A3-6558-A55C-E0DE-759B71E4EFF3}"/>
            </a:ext>
          </a:extLst>
        </p:cNvPr>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338D0EF1-DC31-08B2-0C12-B2E1AC7CD7E2}"/>
              </a:ext>
            </a:extLst>
          </p:cNvPr>
          <p:cNvGraphicFramePr>
            <a:graphicFrameLocks noGrp="1"/>
          </p:cNvGraphicFramePr>
          <p:nvPr>
            <p:extLst>
              <p:ext uri="{D42A27DB-BD31-4B8C-83A1-F6EECF244321}">
                <p14:modId xmlns:p14="http://schemas.microsoft.com/office/powerpoint/2010/main" val="2915882336"/>
              </p:ext>
            </p:extLst>
          </p:nvPr>
        </p:nvGraphicFramePr>
        <p:xfrm>
          <a:off x="838200" y="1315980"/>
          <a:ext cx="4133588" cy="5015629"/>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3330979839"/>
                    </a:ext>
                  </a:extLst>
                </a:gridCol>
                <a:gridCol w="2213348">
                  <a:extLst>
                    <a:ext uri="{9D8B030D-6E8A-4147-A177-3AD203B41FA5}">
                      <a16:colId xmlns:a16="http://schemas.microsoft.com/office/drawing/2014/main" val="3216252130"/>
                    </a:ext>
                  </a:extLst>
                </a:gridCol>
              </a:tblGrid>
              <a:tr h="549712">
                <a:tc>
                  <a:txBody>
                    <a:bodyPr/>
                    <a:lstStyle/>
                    <a:p>
                      <a:pPr lvl="0" algn="l">
                        <a:buNone/>
                      </a:pPr>
                      <a:r>
                        <a:rPr lang="en-US" sz="1200" b="1" i="0" u="none" strike="noStrike" noProof="0">
                          <a:solidFill>
                            <a:srgbClr val="FFFFFF"/>
                          </a:solidFill>
                          <a:latin typeface="Arial" panose="020B0604020202020204" pitchFamily="34" charset="0"/>
                          <a:cs typeface="Arial" panose="020B0604020202020204" pitchFamily="34" charset="0"/>
                        </a:rPr>
                        <a:t>Characteristics</a:t>
                      </a:r>
                      <a:endParaRPr lang="en-US">
                        <a:latin typeface="Arial" panose="020B0604020202020204" pitchFamily="34" charset="0"/>
                        <a:cs typeface="Arial" panose="020B0604020202020204" pitchFamily="34" charset="0"/>
                      </a:endParaRPr>
                    </a:p>
                  </a:txBody>
                  <a:tcPr marL="182880" marT="0" marB="0" anchor="ctr"/>
                </a:tc>
                <a:tc>
                  <a:txBody>
                    <a:bodyPr/>
                    <a:lstStyle/>
                    <a:p>
                      <a:pPr lvl="0" algn="ctr"/>
                      <a:r>
                        <a:rPr lang="en-US" sz="1200">
                          <a:latin typeface="Arial" panose="020B0604020202020204" pitchFamily="34" charset="0"/>
                          <a:cs typeface="Arial" panose="020B0604020202020204" pitchFamily="34" charset="0"/>
                        </a:rPr>
                        <a:t>SOFT OFS Treated</a:t>
                      </a:r>
                      <a:endParaRPr lang="en-US" sz="1200" baseline="30000">
                        <a:latin typeface="Arial" panose="020B0604020202020204" pitchFamily="34" charset="0"/>
                        <a:cs typeface="Arial" panose="020B0604020202020204" pitchFamily="34" charset="0"/>
                      </a:endParaRPr>
                    </a:p>
                    <a:p>
                      <a:pPr lvl="0" algn="ctr"/>
                      <a:r>
                        <a:rPr lang="en-US" sz="1200">
                          <a:latin typeface="Arial" panose="020B0604020202020204" pitchFamily="34" charset="0"/>
                          <a:cs typeface="Arial" panose="020B0604020202020204" pitchFamily="34" charset="0"/>
                        </a:rPr>
                        <a:t>(N=727)</a:t>
                      </a:r>
                    </a:p>
                  </a:txBody>
                  <a:tcPr marT="0" marB="0" anchor="ctr"/>
                </a:tc>
                <a:extLst>
                  <a:ext uri="{0D108BD9-81ED-4DB2-BD59-A6C34878D82A}">
                    <a16:rowId xmlns:a16="http://schemas.microsoft.com/office/drawing/2014/main" val="665585376"/>
                  </a:ext>
                </a:extLst>
              </a:tr>
              <a:tr h="772859">
                <a:tc>
                  <a:txBody>
                    <a:bodyPr/>
                    <a:lstStyle/>
                    <a:p>
                      <a:pPr lvl="0" algn="l"/>
                      <a:r>
                        <a:rPr lang="en-US" sz="1200" b="1" dirty="0">
                          <a:solidFill>
                            <a:schemeClr val="tx1"/>
                          </a:solidFill>
                          <a:latin typeface="Arial" panose="020B0604020202020204" pitchFamily="34" charset="0"/>
                          <a:cs typeface="Arial" panose="020B0604020202020204" pitchFamily="34" charset="0"/>
                        </a:rPr>
                        <a:t>Endocrine Treatment</a:t>
                      </a:r>
                    </a:p>
                  </a:txBody>
                  <a:tcPr marL="182880" marT="0" marB="0" anchor="ctr"/>
                </a:tc>
                <a:tc>
                  <a:txBody>
                    <a:bodyPr/>
                    <a:lstStyle/>
                    <a:p>
                      <a:pPr lvl="0" algn="ctr"/>
                      <a:endParaRPr lang="en-US" sz="1200" dirty="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831923418"/>
                  </a:ext>
                </a:extLst>
              </a:tr>
              <a:tr h="421698">
                <a:tc>
                  <a:txBody>
                    <a:bodyPr/>
                    <a:lstStyle/>
                    <a:p>
                      <a:pPr lvl="0" algn="l"/>
                      <a:r>
                        <a:rPr lang="en-US" sz="1200" b="1" dirty="0">
                          <a:solidFill>
                            <a:schemeClr val="tx1"/>
                          </a:solidFill>
                          <a:latin typeface="Arial" panose="020B0604020202020204" pitchFamily="34" charset="0"/>
                          <a:cs typeface="Arial" panose="020B0604020202020204" pitchFamily="34" charset="0"/>
                        </a:rPr>
                        <a:t>Age Range </a:t>
                      </a:r>
                    </a:p>
                  </a:txBody>
                  <a:tcPr marL="1828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&lt;35-50+</a:t>
                      </a:r>
                    </a:p>
                  </a:txBody>
                  <a:tcPr marT="0" marB="0" anchor="ctr"/>
                </a:tc>
                <a:extLst>
                  <a:ext uri="{0D108BD9-81ED-4DB2-BD59-A6C34878D82A}">
                    <a16:rowId xmlns:a16="http://schemas.microsoft.com/office/drawing/2014/main" val="512944208"/>
                  </a:ext>
                </a:extLst>
              </a:tr>
              <a:tr h="316273">
                <a:tc gridSpan="2">
                  <a:txBody>
                    <a:bodyPr/>
                    <a:lstStyle/>
                    <a:p>
                      <a:pPr lvl="0" algn="l"/>
                      <a:r>
                        <a:rPr lang="en-US" sz="1200" b="1">
                          <a:solidFill>
                            <a:schemeClr val="tx1"/>
                          </a:solidFill>
                          <a:latin typeface="Arial" panose="020B0604020202020204" pitchFamily="34" charset="0"/>
                          <a:cs typeface="Arial" panose="020B0604020202020204" pitchFamily="34" charset="0"/>
                        </a:rPr>
                        <a:t>Tumor Size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780590043"/>
                  </a:ext>
                </a:extLst>
              </a:tr>
              <a:tr h="604249">
                <a:tc>
                  <a:txBody>
                    <a:bodyPr/>
                    <a:lstStyle/>
                    <a:p>
                      <a:pPr lvl="0" algn="l"/>
                      <a:r>
                        <a:rPr lang="en-US" sz="1200">
                          <a:solidFill>
                            <a:schemeClr val="tx1"/>
                          </a:solidFill>
                          <a:latin typeface="Arial" panose="020B0604020202020204" pitchFamily="34" charset="0"/>
                          <a:cs typeface="Arial" panose="020B0604020202020204" pitchFamily="34" charset="0"/>
                        </a:rPr>
                        <a:t>≤2 cm</a:t>
                      </a:r>
                    </a:p>
                    <a:p>
                      <a:pPr lvl="0" algn="l">
                        <a:buNone/>
                      </a:pPr>
                      <a:r>
                        <a:rPr lang="en-US" sz="1200">
                          <a:solidFill>
                            <a:schemeClr val="tx1"/>
                          </a:solidFill>
                          <a:latin typeface="Arial" panose="020B0604020202020204" pitchFamily="34" charset="0"/>
                          <a:cs typeface="Arial" panose="020B0604020202020204" pitchFamily="34" charset="0"/>
                        </a:rPr>
                        <a:t>&gt;2 cm</a:t>
                      </a:r>
                    </a:p>
                  </a:txBody>
                  <a:tcPr marL="182880" marT="0" marB="0" anchor="ctr"/>
                </a:tc>
                <a:tc>
                  <a:txBody>
                    <a:bodyPr/>
                    <a:lstStyle/>
                    <a:p>
                      <a:pPr lvl="0" algn="ctr">
                        <a:buNone/>
                      </a:pPr>
                      <a:r>
                        <a:rPr lang="en-US" sz="1200" dirty="0">
                          <a:solidFill>
                            <a:schemeClr val="tx1"/>
                          </a:solidFill>
                          <a:latin typeface="Arial" panose="020B0604020202020204" pitchFamily="34" charset="0"/>
                          <a:cs typeface="Arial" panose="020B0604020202020204" pitchFamily="34" charset="0"/>
                        </a:rPr>
                        <a:t>74.3</a:t>
                      </a:r>
                    </a:p>
                    <a:p>
                      <a:pPr lvl="0" algn="ctr">
                        <a:buNone/>
                      </a:pPr>
                      <a:r>
                        <a:rPr lang="en-US" sz="1200" dirty="0">
                          <a:solidFill>
                            <a:schemeClr val="tx1"/>
                          </a:solidFill>
                          <a:latin typeface="Arial" panose="020B0604020202020204" pitchFamily="34" charset="0"/>
                          <a:cs typeface="Arial" panose="020B0604020202020204" pitchFamily="34" charset="0"/>
                        </a:rPr>
                        <a:t>25.3</a:t>
                      </a:r>
                    </a:p>
                  </a:txBody>
                  <a:tcPr marT="0" marB="0" anchor="ctr"/>
                </a:tc>
                <a:extLst>
                  <a:ext uri="{0D108BD9-81ED-4DB2-BD59-A6C34878D82A}">
                    <a16:rowId xmlns:a16="http://schemas.microsoft.com/office/drawing/2014/main" val="445293473"/>
                  </a:ext>
                </a:extLst>
              </a:tr>
              <a:tr h="316273">
                <a:tc gridSpan="2">
                  <a:txBody>
                    <a:bodyPr/>
                    <a:lstStyle/>
                    <a:p>
                      <a:pPr lvl="0" algn="l"/>
                      <a:r>
                        <a:rPr lang="en-US" sz="1200" b="1">
                          <a:solidFill>
                            <a:schemeClr val="tx1"/>
                          </a:solidFill>
                          <a:latin typeface="Arial" panose="020B0604020202020204" pitchFamily="34" charset="0"/>
                          <a:cs typeface="Arial" panose="020B0604020202020204" pitchFamily="34" charset="0"/>
                        </a:rPr>
                        <a:t>Tumor Grade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a16="http://schemas.microsoft.com/office/drawing/2014/main" val="1340835003"/>
                  </a:ext>
                </a:extLst>
              </a:tr>
              <a:tr h="698611">
                <a:tc>
                  <a:txBody>
                    <a:bodyPr/>
                    <a:lstStyle/>
                    <a:p>
                      <a:pPr lvl="0" algn="l">
                        <a:buNone/>
                      </a:pPr>
                      <a:r>
                        <a:rPr lang="en-US" sz="1200" b="0">
                          <a:solidFill>
                            <a:schemeClr val="tx1"/>
                          </a:solidFill>
                          <a:latin typeface="Arial" panose="020B0604020202020204" pitchFamily="34" charset="0"/>
                          <a:cs typeface="Arial" panose="020B0604020202020204" pitchFamily="34" charset="0"/>
                        </a:rPr>
                        <a:t>1</a:t>
                      </a:r>
                    </a:p>
                    <a:p>
                      <a:pPr lvl="0" algn="l">
                        <a:buNone/>
                      </a:pPr>
                      <a:r>
                        <a:rPr lang="en-US" sz="1200" b="0">
                          <a:solidFill>
                            <a:schemeClr val="tx1"/>
                          </a:solidFill>
                          <a:latin typeface="Arial" panose="020B0604020202020204" pitchFamily="34" charset="0"/>
                          <a:cs typeface="Arial" panose="020B0604020202020204" pitchFamily="34" charset="0"/>
                        </a:rPr>
                        <a:t>2</a:t>
                      </a:r>
                    </a:p>
                    <a:p>
                      <a:pPr lvl="0" algn="l">
                        <a:buNone/>
                      </a:pPr>
                      <a:r>
                        <a:rPr lang="en-US" sz="1200" b="0">
                          <a:solidFill>
                            <a:schemeClr val="tx1"/>
                          </a:solidFill>
                          <a:latin typeface="Arial" panose="020B0604020202020204" pitchFamily="34" charset="0"/>
                          <a:cs typeface="Arial" panose="020B0604020202020204" pitchFamily="34" charset="0"/>
                        </a:rPr>
                        <a:t>3</a:t>
                      </a:r>
                    </a:p>
                  </a:txBody>
                  <a:tcPr marL="182880" marT="0" marB="0" anchor="ctr"/>
                </a:tc>
                <a:tc>
                  <a:txBody>
                    <a:bodyPr/>
                    <a:lstStyle/>
                    <a:p>
                      <a:pPr lvl="0" algn="ctr">
                        <a:buNone/>
                      </a:pPr>
                      <a:r>
                        <a:rPr lang="en-US" sz="1200" dirty="0">
                          <a:solidFill>
                            <a:schemeClr val="tx1"/>
                          </a:solidFill>
                          <a:latin typeface="Arial" panose="020B0604020202020204" pitchFamily="34" charset="0"/>
                          <a:cs typeface="Arial" panose="020B0604020202020204" pitchFamily="34" charset="0"/>
                        </a:rPr>
                        <a:t>30.1</a:t>
                      </a:r>
                    </a:p>
                    <a:p>
                      <a:pPr lvl="0" algn="ctr">
                        <a:buNone/>
                      </a:pPr>
                      <a:r>
                        <a:rPr lang="en-US" sz="1200" dirty="0">
                          <a:solidFill>
                            <a:schemeClr val="tx1"/>
                          </a:solidFill>
                          <a:latin typeface="Arial" panose="020B0604020202020204" pitchFamily="34" charset="0"/>
                          <a:cs typeface="Arial" panose="020B0604020202020204" pitchFamily="34" charset="0"/>
                        </a:rPr>
                        <a:t>52.3</a:t>
                      </a:r>
                    </a:p>
                    <a:p>
                      <a:pPr lvl="0" algn="ctr">
                        <a:buNone/>
                      </a:pPr>
                      <a:r>
                        <a:rPr lang="en-US" sz="1200" dirty="0">
                          <a:solidFill>
                            <a:schemeClr val="tx1"/>
                          </a:solidFill>
                          <a:latin typeface="Arial" panose="020B0604020202020204" pitchFamily="34" charset="0"/>
                          <a:cs typeface="Arial" panose="020B0604020202020204" pitchFamily="34" charset="0"/>
                        </a:rPr>
                        <a:t>16.2</a:t>
                      </a:r>
                    </a:p>
                  </a:txBody>
                  <a:tcPr marT="0" marB="0" anchor="ctr"/>
                </a:tc>
                <a:extLst>
                  <a:ext uri="{0D108BD9-81ED-4DB2-BD59-A6C34878D82A}">
                    <a16:rowId xmlns:a16="http://schemas.microsoft.com/office/drawing/2014/main" val="1960127878"/>
                  </a:ext>
                </a:extLst>
              </a:tr>
              <a:tr h="291402">
                <a:tc>
                  <a:txBody>
                    <a:bodyPr/>
                    <a:lstStyle/>
                    <a:p>
                      <a:pPr lvl="0" algn="l">
                        <a:buNone/>
                      </a:pPr>
                      <a:r>
                        <a:rPr lang="en-US" sz="1200" b="1">
                          <a:solidFill>
                            <a:schemeClr val="tx1"/>
                          </a:solidFill>
                          <a:latin typeface="Arial" panose="020B0604020202020204" pitchFamily="34" charset="0"/>
                          <a:cs typeface="Arial" panose="020B0604020202020204" pitchFamily="34" charset="0"/>
                        </a:rPr>
                        <a:t>HER2 Status (%)</a:t>
                      </a:r>
                    </a:p>
                  </a:txBody>
                  <a:tcPr marL="182880" marT="0" marB="0" anchor="ctr"/>
                </a:tc>
                <a:tc>
                  <a:txBody>
                    <a:bodyPr/>
                    <a:lstStyle/>
                    <a:p>
                      <a:pPr lvl="0" algn="ctr"/>
                      <a:endParaRPr lang="en-US" sz="1200" dirty="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1903942407"/>
                  </a:ext>
                </a:extLst>
              </a:tr>
              <a:tr h="522514">
                <a:tc>
                  <a:txBody>
                    <a:bodyPr/>
                    <a:lstStyle/>
                    <a:p>
                      <a:pPr lvl="0" algn="l">
                        <a:buNone/>
                      </a:pPr>
                      <a:r>
                        <a:rPr lang="en-US" sz="1200" b="0">
                          <a:solidFill>
                            <a:schemeClr val="tx1"/>
                          </a:solidFill>
                          <a:latin typeface="Arial" panose="020B0604020202020204" pitchFamily="34" charset="0"/>
                          <a:cs typeface="Arial" panose="020B0604020202020204" pitchFamily="34" charset="0"/>
                        </a:rPr>
                        <a:t>HER2-</a:t>
                      </a:r>
                    </a:p>
                    <a:p>
                      <a:pPr lvl="0" algn="l">
                        <a:buNone/>
                      </a:pPr>
                      <a:r>
                        <a:rPr lang="en-US" sz="1200" b="0">
                          <a:solidFill>
                            <a:schemeClr val="tx1"/>
                          </a:solidFill>
                          <a:latin typeface="Arial" panose="020B0604020202020204" pitchFamily="34" charset="0"/>
                          <a:cs typeface="Arial" panose="020B0604020202020204" pitchFamily="34" charset="0"/>
                        </a:rPr>
                        <a:t>HER2+</a:t>
                      </a:r>
                    </a:p>
                  </a:txBody>
                  <a:tcPr marL="182880" marT="0" marB="0" anchor="ctr"/>
                </a:tc>
                <a:tc>
                  <a:txBody>
                    <a:bodyPr/>
                    <a:lstStyle/>
                    <a:p>
                      <a:pPr lvl="0" algn="ctr"/>
                      <a:r>
                        <a:rPr lang="en-US" sz="1200" dirty="0">
                          <a:solidFill>
                            <a:schemeClr val="tx1"/>
                          </a:solidFill>
                          <a:latin typeface="Arial" panose="020B0604020202020204" pitchFamily="34" charset="0"/>
                          <a:cs typeface="Arial" panose="020B0604020202020204" pitchFamily="34" charset="0"/>
                        </a:rPr>
                        <a:t>89.0</a:t>
                      </a:r>
                    </a:p>
                    <a:p>
                      <a:pPr lvl="0" algn="ctr"/>
                      <a:r>
                        <a:rPr lang="en-US" sz="1200" dirty="0">
                          <a:solidFill>
                            <a:schemeClr val="tx1"/>
                          </a:solidFill>
                          <a:latin typeface="Arial" panose="020B0604020202020204" pitchFamily="34" charset="0"/>
                          <a:cs typeface="Arial" panose="020B0604020202020204" pitchFamily="34" charset="0"/>
                        </a:rPr>
                        <a:t>8.9</a:t>
                      </a:r>
                    </a:p>
                  </a:txBody>
                  <a:tcPr marT="0" marB="0" anchor="ctr"/>
                </a:tc>
                <a:extLst>
                  <a:ext uri="{0D108BD9-81ED-4DB2-BD59-A6C34878D82A}">
                    <a16:rowId xmlns:a16="http://schemas.microsoft.com/office/drawing/2014/main" val="2603121311"/>
                  </a:ext>
                </a:extLst>
              </a:tr>
              <a:tr h="522038">
                <a:tc>
                  <a:txBody>
                    <a:bodyPr/>
                    <a:lstStyle/>
                    <a:p>
                      <a:pPr lvl="0" algn="l">
                        <a:buNone/>
                      </a:pPr>
                      <a:r>
                        <a:rPr lang="en-US" sz="1200" b="1">
                          <a:solidFill>
                            <a:schemeClr val="tx1"/>
                          </a:solidFill>
                          <a:latin typeface="Arial" panose="020B0604020202020204" pitchFamily="34" charset="0"/>
                          <a:cs typeface="Arial" panose="020B0604020202020204" pitchFamily="34" charset="0"/>
                        </a:rPr>
                        <a:t>Adjuvant Chemotherapy (%)</a:t>
                      </a:r>
                    </a:p>
                  </a:txBody>
                  <a:tcPr marL="182880" marT="0" marB="0" anchor="ctr"/>
                </a:tc>
                <a:tc>
                  <a:txBody>
                    <a:bodyPr/>
                    <a:lstStyle/>
                    <a:p>
                      <a:pPr lvl="0" algn="ctr"/>
                      <a:r>
                        <a:rPr lang="en-US" sz="1200" dirty="0">
                          <a:solidFill>
                            <a:schemeClr val="tx1"/>
                          </a:solidFill>
                          <a:latin typeface="Arial" panose="020B0604020202020204" pitchFamily="34" charset="0"/>
                          <a:cs typeface="Arial" panose="020B0604020202020204" pitchFamily="34" charset="0"/>
                        </a:rPr>
                        <a:t>34.7</a:t>
                      </a:r>
                    </a:p>
                  </a:txBody>
                  <a:tcPr marT="0" marB="0" anchor="ctr"/>
                </a:tc>
                <a:extLst>
                  <a:ext uri="{0D108BD9-81ED-4DB2-BD59-A6C34878D82A}">
                    <a16:rowId xmlns:a16="http://schemas.microsoft.com/office/drawing/2014/main" val="1191173382"/>
                  </a:ext>
                </a:extLst>
              </a:tr>
            </a:tbl>
          </a:graphicData>
        </a:graphic>
      </p:graphicFrame>
      <p:sp>
        <p:nvSpPr>
          <p:cNvPr id="24" name="Title 23">
            <a:extLst>
              <a:ext uri="{FF2B5EF4-FFF2-40B4-BE49-F238E27FC236}">
                <a16:creationId xmlns:a16="http://schemas.microsoft.com/office/drawing/2014/main" id="{3DDCC153-C235-E534-D70D-BB6C6035C830}"/>
              </a:ext>
            </a:extLst>
          </p:cNvPr>
          <p:cNvSpPr>
            <a:spLocks noGrp="1"/>
          </p:cNvSpPr>
          <p:nvPr>
            <p:ph type="title"/>
          </p:nvPr>
        </p:nvSpPr>
        <p:spPr>
          <a:xfrm>
            <a:off x="838200" y="365125"/>
            <a:ext cx="8877300" cy="434975"/>
          </a:xfrm>
        </p:spPr>
        <p:txBody>
          <a:bodyPr vert="horz" lIns="0" tIns="0" rIns="0" bIns="0" rtlCol="0" anchor="ctr">
            <a:noAutofit/>
          </a:bodyPr>
          <a:lstStyle/>
          <a:p>
            <a:r>
              <a:rPr lang="en-US" altLang="en-US" sz="2400">
                <a:solidFill>
                  <a:schemeClr val="tx1"/>
                </a:solidFill>
                <a:latin typeface="Arial"/>
                <a:cs typeface="Arial"/>
              </a:rPr>
              <a:t>SOFT: Validation Set, OFS Treated Arm</a:t>
            </a:r>
            <a:endParaRPr lang="en-US" sz="2400">
              <a:solidFill>
                <a:schemeClr val="tx1"/>
              </a:solidFill>
              <a:latin typeface="Arial"/>
              <a:cs typeface="Arial"/>
            </a:endParaRPr>
          </a:p>
        </p:txBody>
      </p:sp>
      <p:sp>
        <p:nvSpPr>
          <p:cNvPr id="25" name="Text Placeholder 24">
            <a:extLst>
              <a:ext uri="{FF2B5EF4-FFF2-40B4-BE49-F238E27FC236}">
                <a16:creationId xmlns:a16="http://schemas.microsoft.com/office/drawing/2014/main" id="{567DA9EB-B53D-9A6E-4CE6-192B21212CEC}"/>
              </a:ext>
            </a:extLst>
          </p:cNvPr>
          <p:cNvSpPr>
            <a:spLocks noGrp="1"/>
          </p:cNvSpPr>
          <p:nvPr>
            <p:ph type="body" sz="quarter" idx="13"/>
          </p:nvPr>
        </p:nvSpPr>
        <p:spPr>
          <a:xfrm>
            <a:off x="838200" y="819150"/>
            <a:ext cx="8877300" cy="434975"/>
          </a:xfrm>
        </p:spPr>
        <p:txBody>
          <a:bodyPr vert="horz" lIns="0" tIns="0" rIns="0" bIns="0" rtlCol="0" anchor="t">
            <a:normAutofit/>
          </a:bodyPr>
          <a:lstStyle/>
          <a:p>
            <a:r>
              <a:rPr lang="en-US" altLang="en-US" dirty="0">
                <a:latin typeface="Arial"/>
                <a:cs typeface="Arial"/>
              </a:rPr>
              <a:t>Premenopausal, early-stage, HR+, N0</a:t>
            </a:r>
          </a:p>
        </p:txBody>
      </p:sp>
      <p:grpSp>
        <p:nvGrpSpPr>
          <p:cNvPr id="39" name="Group 38">
            <a:extLst>
              <a:ext uri="{FF2B5EF4-FFF2-40B4-BE49-F238E27FC236}">
                <a16:creationId xmlns:a16="http://schemas.microsoft.com/office/drawing/2014/main" id="{AFF0F847-B9B6-9869-F027-33F1AB48FC52}"/>
              </a:ext>
            </a:extLst>
          </p:cNvPr>
          <p:cNvGrpSpPr/>
          <p:nvPr/>
        </p:nvGrpSpPr>
        <p:grpSpPr>
          <a:xfrm>
            <a:off x="5432391" y="1858110"/>
            <a:ext cx="6208950" cy="4271362"/>
            <a:chOff x="5387235" y="1858110"/>
            <a:chExt cx="6208950" cy="4271362"/>
          </a:xfrm>
        </p:grpSpPr>
        <p:sp>
          <p:nvSpPr>
            <p:cNvPr id="27" name="Rectangle: Rounded Corners 26">
              <a:extLst>
                <a:ext uri="{FF2B5EF4-FFF2-40B4-BE49-F238E27FC236}">
                  <a16:creationId xmlns:a16="http://schemas.microsoft.com/office/drawing/2014/main" id="{D9F65208-B502-BB0B-7903-D4CD36DB9470}"/>
                </a:ext>
              </a:extLst>
            </p:cNvPr>
            <p:cNvSpPr/>
            <p:nvPr/>
          </p:nvSpPr>
          <p:spPr>
            <a:xfrm>
              <a:off x="5387235" y="1858110"/>
              <a:ext cx="4205001" cy="3182071"/>
            </a:xfrm>
            <a:prstGeom prst="roundRect">
              <a:avLst>
                <a:gd name="adj" fmla="val 8634"/>
              </a:avLst>
            </a:prstGeom>
            <a:no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153641-9966-8AC7-F0C7-AD2256E799ED}"/>
                </a:ext>
              </a:extLst>
            </p:cNvPr>
            <p:cNvGrpSpPr/>
            <p:nvPr/>
          </p:nvGrpSpPr>
          <p:grpSpPr>
            <a:xfrm>
              <a:off x="5387235" y="2014373"/>
              <a:ext cx="6208950" cy="4115099"/>
              <a:chOff x="5387235" y="2014373"/>
              <a:chExt cx="6208950" cy="4115099"/>
            </a:xfrm>
          </p:grpSpPr>
          <p:grpSp>
            <p:nvGrpSpPr>
              <p:cNvPr id="37" name="Group 36">
                <a:extLst>
                  <a:ext uri="{FF2B5EF4-FFF2-40B4-BE49-F238E27FC236}">
                    <a16:creationId xmlns:a16="http://schemas.microsoft.com/office/drawing/2014/main" id="{7AAF3510-8ACD-B541-454E-4D28BFF077E6}"/>
                  </a:ext>
                </a:extLst>
              </p:cNvPr>
              <p:cNvGrpSpPr/>
              <p:nvPr/>
            </p:nvGrpSpPr>
            <p:grpSpPr>
              <a:xfrm>
                <a:off x="5510866" y="2014373"/>
                <a:ext cx="3893310" cy="2900197"/>
                <a:chOff x="5488288" y="2025662"/>
                <a:chExt cx="3893310" cy="2900197"/>
              </a:xfrm>
            </p:grpSpPr>
            <p:pic>
              <p:nvPicPr>
                <p:cNvPr id="17" name="Picture 610">
                  <a:extLst>
                    <a:ext uri="{FF2B5EF4-FFF2-40B4-BE49-F238E27FC236}">
                      <a16:creationId xmlns:a16="http://schemas.microsoft.com/office/drawing/2014/main" id="{3281D495-5EC4-B35F-017E-C06DC7F84B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397"/>
                <a:stretch>
                  <a:fillRect/>
                </a:stretch>
              </p:blipFill>
              <p:spPr bwMode="auto">
                <a:xfrm>
                  <a:off x="5488288" y="2025662"/>
                  <a:ext cx="3453762" cy="290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rrow: Left 35">
                  <a:extLst>
                    <a:ext uri="{FF2B5EF4-FFF2-40B4-BE49-F238E27FC236}">
                      <a16:creationId xmlns:a16="http://schemas.microsoft.com/office/drawing/2014/main" id="{5A62566F-D822-CC6B-5F9D-90048597CF4E}"/>
                    </a:ext>
                  </a:extLst>
                </p:cNvPr>
                <p:cNvSpPr/>
                <p:nvPr/>
              </p:nvSpPr>
              <p:spPr>
                <a:xfrm>
                  <a:off x="8896894" y="4222595"/>
                  <a:ext cx="484704" cy="367623"/>
                </a:xfrm>
                <a:prstGeom prst="leftArrow">
                  <a:avLst>
                    <a:gd name="adj1" fmla="val 59307"/>
                    <a:gd name="adj2" fmla="val 63961"/>
                  </a:avLst>
                </a:prstGeom>
                <a:gradFill flip="none" rotWithShape="1">
                  <a:gsLst>
                    <a:gs pos="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5">
                <a:extLst>
                  <a:ext uri="{FF2B5EF4-FFF2-40B4-BE49-F238E27FC236}">
                    <a16:creationId xmlns:a16="http://schemas.microsoft.com/office/drawing/2014/main" id="{4B1E4E46-AC4E-4578-8F56-2B010B70F364}"/>
                  </a:ext>
                </a:extLst>
              </p:cNvPr>
              <p:cNvSpPr txBox="1">
                <a:spLocks noChangeArrowheads="1"/>
              </p:cNvSpPr>
              <p:nvPr/>
            </p:nvSpPr>
            <p:spPr bwMode="auto">
              <a:xfrm>
                <a:off x="9791399" y="3830766"/>
                <a:ext cx="1792287" cy="86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400"/>
                  </a:spcAft>
                </a:pPr>
                <a:r>
                  <a:rPr lang="en-US" altLang="en-US" sz="1600" b="1">
                    <a:solidFill>
                      <a:schemeClr val="tx2"/>
                    </a:solidFill>
                    <a:latin typeface="Arial" panose="020B0604020202020204" pitchFamily="34" charset="0"/>
                  </a:rPr>
                  <a:t>1.7% </a:t>
                </a:r>
                <a:r>
                  <a:rPr lang="en-US" altLang="en-US" sz="1600">
                    <a:latin typeface="Arial" panose="020B0604020202020204" pitchFamily="34" charset="0"/>
                  </a:rPr>
                  <a:t>10-year distant recurrence</a:t>
                </a:r>
              </a:p>
              <a:p>
                <a:pPr eaLnBrk="1" hangingPunct="1">
                  <a:spcAft>
                    <a:spcPts val="600"/>
                  </a:spcAft>
                </a:pPr>
                <a:r>
                  <a:rPr lang="en-US" altLang="en-US" sz="1600" b="1">
                    <a:solidFill>
                      <a:schemeClr val="tx2"/>
                    </a:solidFill>
                    <a:latin typeface="Arial" panose="020B0604020202020204" pitchFamily="34" charset="0"/>
                  </a:rPr>
                  <a:t>18.6% </a:t>
                </a:r>
                <a:r>
                  <a:rPr lang="en-US" altLang="en-US" sz="1600">
                    <a:latin typeface="Arial" panose="020B0604020202020204" pitchFamily="34" charset="0"/>
                  </a:rPr>
                  <a:t>of patients</a:t>
                </a:r>
              </a:p>
            </p:txBody>
          </p:sp>
          <p:sp>
            <p:nvSpPr>
              <p:cNvPr id="22" name="Rectangle: Diagonal Corners Rounded 23">
                <a:extLst>
                  <a:ext uri="{FF2B5EF4-FFF2-40B4-BE49-F238E27FC236}">
                    <a16:creationId xmlns:a16="http://schemas.microsoft.com/office/drawing/2014/main" id="{5DDA565F-9B48-4595-3924-F66EBB4C5A65}"/>
                  </a:ext>
                </a:extLst>
              </p:cNvPr>
              <p:cNvSpPr>
                <a:spLocks/>
              </p:cNvSpPr>
              <p:nvPr/>
            </p:nvSpPr>
            <p:spPr bwMode="auto">
              <a:xfrm>
                <a:off x="5387235" y="5268877"/>
                <a:ext cx="6208950" cy="860595"/>
              </a:xfrm>
              <a:prstGeom prst="roundRect">
                <a:avLst>
                  <a:gd name="adj" fmla="val 23311"/>
                </a:avLst>
              </a:prstGeom>
              <a:solidFill>
                <a:schemeClr val="bg1"/>
              </a:solidFill>
              <a:ln w="9525">
                <a:noFill/>
                <a:miter lim="800000"/>
                <a:headEnd/>
                <a:tailEnd/>
              </a:ln>
              <a:effectLst/>
            </p:spPr>
            <p:txBody>
              <a:bodyPr lIns="182880" tIns="0" rIns="182880" bIns="0" anchor="ctr" anchorCtr="0"/>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lvl="0" algn="ctr" eaLnBrk="1" hangingPunct="1">
                  <a:buSzPct val="100000"/>
                  <a:defRPr/>
                </a:pPr>
                <a:r>
                  <a:rPr lang="en-US" altLang="en-US" b="1">
                    <a:latin typeface="Arial"/>
                    <a:cs typeface="Arial"/>
                  </a:rPr>
                  <a:t>18.6% </a:t>
                </a:r>
                <a:r>
                  <a:rPr lang="en-US" altLang="en-US">
                    <a:latin typeface="Arial"/>
                    <a:cs typeface="Arial"/>
                  </a:rPr>
                  <a:t>of premenopausal patients classified as Minimal Risk with </a:t>
                </a:r>
                <a:r>
                  <a:rPr lang="en-US" altLang="en-US" b="1">
                    <a:latin typeface="Arial"/>
                    <a:cs typeface="Arial"/>
                  </a:rPr>
                  <a:t>1.7%</a:t>
                </a:r>
                <a:r>
                  <a:rPr lang="en-US" altLang="en-US">
                    <a:latin typeface="Arial"/>
                    <a:cs typeface="Arial"/>
                  </a:rPr>
                  <a:t> risk of 10-year distant recurrence</a:t>
                </a:r>
              </a:p>
            </p:txBody>
          </p:sp>
        </p:grpSp>
      </p:grpSp>
      <p:grpSp>
        <p:nvGrpSpPr>
          <p:cNvPr id="4" name="Group 3">
            <a:extLst>
              <a:ext uri="{FF2B5EF4-FFF2-40B4-BE49-F238E27FC236}">
                <a16:creationId xmlns:a16="http://schemas.microsoft.com/office/drawing/2014/main" id="{7A57F672-9493-E145-8127-25855F14ABF4}"/>
              </a:ext>
            </a:extLst>
          </p:cNvPr>
          <p:cNvGrpSpPr/>
          <p:nvPr/>
        </p:nvGrpSpPr>
        <p:grpSpPr>
          <a:xfrm>
            <a:off x="2893705" y="1907801"/>
            <a:ext cx="1935162" cy="694192"/>
            <a:chOff x="4756999" y="2235716"/>
            <a:chExt cx="1935162" cy="694192"/>
          </a:xfrm>
        </p:grpSpPr>
        <p:grpSp>
          <p:nvGrpSpPr>
            <p:cNvPr id="6" name="Group 153">
              <a:extLst>
                <a:ext uri="{FF2B5EF4-FFF2-40B4-BE49-F238E27FC236}">
                  <a16:creationId xmlns:a16="http://schemas.microsoft.com/office/drawing/2014/main" id="{BFAA1340-99A3-D190-74EC-77D920D5F5C9}"/>
                </a:ext>
              </a:extLst>
            </p:cNvPr>
            <p:cNvGrpSpPr>
              <a:grpSpLocks/>
            </p:cNvGrpSpPr>
            <p:nvPr/>
          </p:nvGrpSpPr>
          <p:grpSpPr bwMode="auto">
            <a:xfrm>
              <a:off x="4756999" y="2684152"/>
              <a:ext cx="1935162" cy="245756"/>
              <a:chOff x="7215228" y="2894026"/>
              <a:chExt cx="1935529" cy="245749"/>
            </a:xfrm>
          </p:grpSpPr>
          <p:sp>
            <p:nvSpPr>
              <p:cNvPr id="11" name="TextBox 157">
                <a:extLst>
                  <a:ext uri="{FF2B5EF4-FFF2-40B4-BE49-F238E27FC236}">
                    <a16:creationId xmlns:a16="http://schemas.microsoft.com/office/drawing/2014/main" id="{07F2EE92-3D08-11BC-FA29-52F9C9718F4B}"/>
                  </a:ext>
                </a:extLst>
              </p:cNvPr>
              <p:cNvSpPr txBox="1"/>
              <p:nvPr/>
            </p:nvSpPr>
            <p:spPr>
              <a:xfrm>
                <a:off x="7400294" y="2955630"/>
                <a:ext cx="1630672" cy="184145"/>
              </a:xfrm>
              <a:prstGeom prst="rect">
                <a:avLst/>
              </a:prstGeom>
              <a:noFill/>
              <a:ln cap="flat">
                <a:noFill/>
              </a:ln>
            </p:spPr>
            <p:txBody>
              <a:bodyPr wrap="non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0" cap="none" spc="0" normalizeH="0" baseline="0" noProof="0">
                    <a:ln>
                      <a:noFill/>
                    </a:ln>
                    <a:effectLst/>
                    <a:uLnTx/>
                    <a:uFillTx/>
                    <a:latin typeface="Arial" pitchFamily="34"/>
                    <a:ea typeface="Roboto" pitchFamily="2"/>
                    <a:cs typeface="Arial" pitchFamily="34"/>
                  </a:rPr>
                  <a:t>5 Years Adjuvant</a:t>
                </a:r>
              </a:p>
            </p:txBody>
          </p:sp>
          <p:cxnSp>
            <p:nvCxnSpPr>
              <p:cNvPr id="12" name="Straight Arrow Connector 158">
                <a:extLst>
                  <a:ext uri="{FF2B5EF4-FFF2-40B4-BE49-F238E27FC236}">
                    <a16:creationId xmlns:a16="http://schemas.microsoft.com/office/drawing/2014/main" id="{D37694D5-B99D-105E-642E-FAA05541E7EF}"/>
                  </a:ext>
                </a:extLst>
              </p:cNvPr>
              <p:cNvCxnSpPr>
                <a:cxnSpLocks noChangeShapeType="1"/>
              </p:cNvCxnSpPr>
              <p:nvPr/>
            </p:nvCxnSpPr>
            <p:spPr bwMode="auto">
              <a:xfrm>
                <a:off x="7215228" y="2894026"/>
                <a:ext cx="1935529" cy="0"/>
              </a:xfrm>
              <a:prstGeom prst="straightConnector1">
                <a:avLst/>
              </a:prstGeom>
              <a:noFill/>
              <a:ln w="19050" cap="rnd">
                <a:solidFill>
                  <a:schemeClr val="tx1">
                    <a:lumMod val="50000"/>
                    <a:lumOff val="50000"/>
                  </a:schemeClr>
                </a:solidFill>
                <a:miter lim="800000"/>
                <a:headEnd/>
                <a:tailEnd type="arrow" w="med" len="med"/>
              </a:ln>
              <a:extLst>
                <a:ext uri="{909E8E84-426E-40DD-AFC4-6F175D3DCCD1}">
                  <a14:hiddenFill xmlns:a14="http://schemas.microsoft.com/office/drawing/2010/main">
                    <a:noFill/>
                  </a14:hiddenFill>
                </a:ext>
              </a:extLst>
            </p:spPr>
          </p:cxnSp>
        </p:grpSp>
        <p:sp>
          <p:nvSpPr>
            <p:cNvPr id="7" name="Rectangle 147">
              <a:extLst>
                <a:ext uri="{FF2B5EF4-FFF2-40B4-BE49-F238E27FC236}">
                  <a16:creationId xmlns:a16="http://schemas.microsoft.com/office/drawing/2014/main" id="{9856B85D-D1CF-30E0-BB82-D5036ABBF818}"/>
                </a:ext>
              </a:extLst>
            </p:cNvPr>
            <p:cNvSpPr/>
            <p:nvPr/>
          </p:nvSpPr>
          <p:spPr>
            <a:xfrm>
              <a:off x="5745499" y="2447029"/>
              <a:ext cx="914400" cy="169862"/>
            </a:xfrm>
            <a:prstGeom prst="rect">
              <a:avLst/>
            </a:prstGeom>
            <a:solidFill>
              <a:srgbClr val="0070C0"/>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rgbClr val="FFFFFF"/>
                  </a:solidFill>
                  <a:effectLst/>
                  <a:uLnTx/>
                  <a:uFillTx/>
                  <a:latin typeface="Arial" pitchFamily="34"/>
                  <a:ea typeface="Roboto" pitchFamily="2"/>
                  <a:cs typeface="Arial" pitchFamily="34"/>
                </a:rPr>
                <a:t>TAM</a:t>
              </a:r>
            </a:p>
          </p:txBody>
        </p:sp>
        <p:sp>
          <p:nvSpPr>
            <p:cNvPr id="8" name="Rectangle 162">
              <a:extLst>
                <a:ext uri="{FF2B5EF4-FFF2-40B4-BE49-F238E27FC236}">
                  <a16:creationId xmlns:a16="http://schemas.microsoft.com/office/drawing/2014/main" id="{9F229DA7-0FAB-F648-2BE3-BAF167D69B6B}"/>
                </a:ext>
              </a:extLst>
            </p:cNvPr>
            <p:cNvSpPr/>
            <p:nvPr/>
          </p:nvSpPr>
          <p:spPr>
            <a:xfrm>
              <a:off x="5745499" y="2235716"/>
              <a:ext cx="914400" cy="169862"/>
            </a:xfrm>
            <a:prstGeom prst="rect">
              <a:avLst/>
            </a:prstGeom>
            <a:solidFill>
              <a:schemeClr val="tx2"/>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rgbClr val="FFFFFF"/>
                  </a:solidFill>
                  <a:effectLst/>
                  <a:uLnTx/>
                  <a:uFillTx/>
                  <a:latin typeface="Arial" pitchFamily="34"/>
                  <a:ea typeface="Roboto" pitchFamily="2"/>
                  <a:cs typeface="Arial" pitchFamily="34"/>
                </a:rPr>
                <a:t>AI</a:t>
              </a:r>
            </a:p>
          </p:txBody>
        </p:sp>
        <p:sp>
          <p:nvSpPr>
            <p:cNvPr id="9" name="Rectangle 162">
              <a:extLst>
                <a:ext uri="{FF2B5EF4-FFF2-40B4-BE49-F238E27FC236}">
                  <a16:creationId xmlns:a16="http://schemas.microsoft.com/office/drawing/2014/main" id="{4B922BD2-1063-E152-5839-66CFEEC2FD13}"/>
                </a:ext>
              </a:extLst>
            </p:cNvPr>
            <p:cNvSpPr/>
            <p:nvPr/>
          </p:nvSpPr>
          <p:spPr>
            <a:xfrm>
              <a:off x="4791941" y="2235716"/>
              <a:ext cx="923925" cy="169862"/>
            </a:xfrm>
            <a:prstGeom prst="rect">
              <a:avLst/>
            </a:prstGeom>
            <a:solidFill>
              <a:schemeClr val="tx2">
                <a:lumMod val="20000"/>
                <a:lumOff val="80000"/>
              </a:schemeClr>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chemeClr val="accent1"/>
                  </a:solidFill>
                  <a:effectLst/>
                  <a:uLnTx/>
                  <a:uFillTx/>
                  <a:latin typeface="Arial" pitchFamily="34"/>
                  <a:ea typeface="Roboto" pitchFamily="2"/>
                  <a:cs typeface="Arial" pitchFamily="34"/>
                </a:rPr>
                <a:t>OFS</a:t>
              </a:r>
            </a:p>
          </p:txBody>
        </p:sp>
        <p:sp>
          <p:nvSpPr>
            <p:cNvPr id="10" name="Rectangle 162">
              <a:extLst>
                <a:ext uri="{FF2B5EF4-FFF2-40B4-BE49-F238E27FC236}">
                  <a16:creationId xmlns:a16="http://schemas.microsoft.com/office/drawing/2014/main" id="{3F493494-27C1-38A7-9D10-701D0DAE1394}"/>
                </a:ext>
              </a:extLst>
            </p:cNvPr>
            <p:cNvSpPr/>
            <p:nvPr/>
          </p:nvSpPr>
          <p:spPr>
            <a:xfrm>
              <a:off x="4791941" y="2447029"/>
              <a:ext cx="923925" cy="169862"/>
            </a:xfrm>
            <a:prstGeom prst="rect">
              <a:avLst/>
            </a:prstGeom>
            <a:solidFill>
              <a:schemeClr val="tx2">
                <a:lumMod val="20000"/>
                <a:lumOff val="80000"/>
              </a:schemeClr>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chemeClr val="accent1"/>
                  </a:solidFill>
                  <a:effectLst/>
                  <a:uLnTx/>
                  <a:uFillTx/>
                  <a:latin typeface="Arial" pitchFamily="34"/>
                  <a:ea typeface="Roboto" pitchFamily="2"/>
                  <a:cs typeface="Arial" pitchFamily="34"/>
                </a:rPr>
                <a:t>OFS</a:t>
              </a:r>
            </a:p>
          </p:txBody>
        </p:sp>
      </p:grpSp>
      <p:sp>
        <p:nvSpPr>
          <p:cNvPr id="2" name="TextBox 5">
            <a:extLst>
              <a:ext uri="{FF2B5EF4-FFF2-40B4-BE49-F238E27FC236}">
                <a16:creationId xmlns:a16="http://schemas.microsoft.com/office/drawing/2014/main" id="{E9BB4363-372E-2EE4-BC2D-2BCB83FE5E48}"/>
              </a:ext>
            </a:extLst>
          </p:cNvPr>
          <p:cNvSpPr txBox="1">
            <a:spLocks noChangeArrowheads="1"/>
          </p:cNvSpPr>
          <p:nvPr/>
        </p:nvSpPr>
        <p:spPr bwMode="auto">
          <a:xfrm>
            <a:off x="707742" y="6404269"/>
            <a:ext cx="460023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defRPr/>
            </a:pPr>
            <a:r>
              <a:rPr kumimoji="0" lang="en-US" sz="700" b="0" i="0" u="none" strike="noStrike" kern="1200" cap="none" spc="0" normalizeH="0" baseline="0" noProof="0" dirty="0">
                <a:ln>
                  <a:noFill/>
                </a:ln>
                <a:effectLst/>
                <a:uLnTx/>
                <a:uFillTx/>
                <a:latin typeface="Arial"/>
                <a:cs typeface="Arial"/>
              </a:rPr>
              <a:t>SOFT = Suppression of Ovarian Function Trial; </a:t>
            </a:r>
            <a:r>
              <a:rPr lang="en-US" sz="700" dirty="0">
                <a:latin typeface="Arial"/>
                <a:cs typeface="Arial"/>
              </a:rPr>
              <a:t>OFS=Ovarian Function Suppression</a:t>
            </a:r>
            <a:endParaRPr kumimoji="0" lang="en-US" sz="700" b="0" i="0" u="none" strike="noStrike" kern="1200" cap="none" spc="0" normalizeH="0" baseline="0" noProof="0" dirty="0">
              <a:ln>
                <a:noFill/>
              </a:ln>
              <a:effectLst/>
              <a:uLnTx/>
              <a:uFillTx/>
              <a:latin typeface="Arial"/>
              <a:cs typeface="Arial"/>
            </a:endParaRPr>
          </a:p>
          <a:p>
            <a:pPr>
              <a:defRPr/>
            </a:pPr>
            <a:endParaRPr kumimoji="0" lang="en-US" sz="700" b="0" i="0" u="none" strike="noStrike" kern="1200" cap="none" spc="0" normalizeH="0" baseline="0" noProof="0" dirty="0">
              <a:ln>
                <a:noFill/>
              </a:ln>
              <a:effectLst/>
              <a:uLnTx/>
              <a:uFillTx/>
              <a:latin typeface="Arial"/>
              <a:cs typeface="Arial"/>
            </a:endParaRPr>
          </a:p>
          <a:p>
            <a:pPr>
              <a:defRPr/>
            </a:pPr>
            <a:r>
              <a:rPr kumimoji="0" lang="da-DK" sz="700" b="0" i="0" u="none" strike="noStrike" kern="1200" cap="none" spc="0" normalizeH="0" baseline="0" noProof="0" dirty="0">
                <a:ln>
                  <a:noFill/>
                </a:ln>
                <a:solidFill>
                  <a:schemeClr val="bg1">
                    <a:lumMod val="65000"/>
                  </a:schemeClr>
                </a:solidFill>
                <a:effectLst/>
                <a:uLnTx/>
                <a:uFillTx/>
                <a:latin typeface="Arial"/>
                <a:cs typeface="Arial"/>
              </a:rPr>
              <a:t>O'Regan RM, et al. Breast. 2026;86:104714</a:t>
            </a:r>
            <a:r>
              <a:rPr kumimoji="0" lang="da-DK" sz="600" b="0" i="0" u="none" strike="noStrike" kern="1200" cap="none" spc="0" normalizeH="0" baseline="0" noProof="0" dirty="0">
                <a:ln>
                  <a:noFill/>
                </a:ln>
                <a:solidFill>
                  <a:schemeClr val="bg1">
                    <a:lumMod val="76000"/>
                  </a:schemeClr>
                </a:solidFill>
                <a:effectLst/>
                <a:uLnTx/>
                <a:uFillTx/>
                <a:latin typeface="Arial"/>
                <a:cs typeface="Arial"/>
              </a:rPr>
              <a:t>.</a:t>
            </a:r>
          </a:p>
        </p:txBody>
      </p:sp>
    </p:spTree>
    <p:extLst>
      <p:ext uri="{BB962C8B-B14F-4D97-AF65-F5344CB8AC3E}">
        <p14:creationId xmlns:p14="http://schemas.microsoft.com/office/powerpoint/2010/main" val="162405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4A3A9-D1D9-EB35-8856-ED1ACA1F18AB}"/>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FF1A0613-F465-FB51-6436-65DA84E49292}"/>
              </a:ext>
            </a:extLst>
          </p:cNvPr>
          <p:cNvSpPr>
            <a:spLocks noGrp="1"/>
          </p:cNvSpPr>
          <p:nvPr>
            <p:ph type="title"/>
          </p:nvPr>
        </p:nvSpPr>
        <p:spPr>
          <a:xfrm>
            <a:off x="838200" y="365125"/>
            <a:ext cx="8877300" cy="434975"/>
          </a:xfrm>
        </p:spPr>
        <p:txBody>
          <a:bodyPr vert="horz" lIns="0" tIns="0" rIns="0" bIns="0" rtlCol="0" anchor="ctr">
            <a:noAutofit/>
          </a:bodyPr>
          <a:lstStyle/>
          <a:p>
            <a:r>
              <a:rPr lang="en-US" altLang="en-US" sz="2400">
                <a:solidFill>
                  <a:schemeClr val="tx1"/>
                </a:solidFill>
                <a:latin typeface="Arial"/>
                <a:cs typeface="Arial"/>
              </a:rPr>
              <a:t>TEXT: Validation Set, OFS Treated Arm</a:t>
            </a:r>
            <a:endParaRPr lang="en-US" sz="2400">
              <a:solidFill>
                <a:schemeClr val="tx1"/>
              </a:solidFill>
              <a:latin typeface="Arial"/>
              <a:cs typeface="Arial"/>
            </a:endParaRPr>
          </a:p>
        </p:txBody>
      </p:sp>
      <p:sp>
        <p:nvSpPr>
          <p:cNvPr id="23" name="Text Placeholder 22">
            <a:extLst>
              <a:ext uri="{FF2B5EF4-FFF2-40B4-BE49-F238E27FC236}">
                <a16:creationId xmlns:a16="http://schemas.microsoft.com/office/drawing/2014/main" id="{354B6F6E-2B11-DC3E-3F3F-09EE1600C89B}"/>
              </a:ext>
            </a:extLst>
          </p:cNvPr>
          <p:cNvSpPr>
            <a:spLocks noGrp="1"/>
          </p:cNvSpPr>
          <p:nvPr>
            <p:ph type="body" sz="quarter" idx="13"/>
          </p:nvPr>
        </p:nvSpPr>
        <p:spPr>
          <a:xfrm>
            <a:off x="838200" y="819150"/>
            <a:ext cx="8877300" cy="434975"/>
          </a:xfrm>
        </p:spPr>
        <p:txBody>
          <a:bodyPr vert="horz" lIns="0" tIns="0" rIns="0" bIns="0" rtlCol="0" anchor="t">
            <a:normAutofit/>
          </a:bodyPr>
          <a:lstStyle/>
          <a:p>
            <a:r>
              <a:rPr lang="en-US" altLang="en-US">
                <a:latin typeface="Arial"/>
                <a:cs typeface="Arial"/>
              </a:rPr>
              <a:t>Premenopausal, early-stage, HR+, N0</a:t>
            </a:r>
          </a:p>
        </p:txBody>
      </p:sp>
      <p:grpSp>
        <p:nvGrpSpPr>
          <p:cNvPr id="34" name="Group 33">
            <a:extLst>
              <a:ext uri="{FF2B5EF4-FFF2-40B4-BE49-F238E27FC236}">
                <a16:creationId xmlns:a16="http://schemas.microsoft.com/office/drawing/2014/main" id="{D350EE90-A743-E1D7-0EC7-F592D2514C5B}"/>
              </a:ext>
            </a:extLst>
          </p:cNvPr>
          <p:cNvGrpSpPr/>
          <p:nvPr/>
        </p:nvGrpSpPr>
        <p:grpSpPr>
          <a:xfrm>
            <a:off x="5341143" y="1771650"/>
            <a:ext cx="6208950" cy="4364708"/>
            <a:chOff x="5432391" y="1764764"/>
            <a:chExt cx="6208950" cy="4364708"/>
          </a:xfrm>
        </p:grpSpPr>
        <p:pic>
          <p:nvPicPr>
            <p:cNvPr id="17" name="Picture 610">
              <a:extLst>
                <a:ext uri="{FF2B5EF4-FFF2-40B4-BE49-F238E27FC236}">
                  <a16:creationId xmlns:a16="http://schemas.microsoft.com/office/drawing/2014/main" id="{CBF3BFBD-CCCA-FF60-BF35-3B2194AAA6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66"/>
            <a:stretch>
              <a:fillRect/>
            </a:stretch>
          </p:blipFill>
          <p:spPr bwMode="auto">
            <a:xfrm>
              <a:off x="5536569" y="1986100"/>
              <a:ext cx="3553055" cy="299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B162418F-1074-0AE2-0919-9352F986673D}"/>
                </a:ext>
              </a:extLst>
            </p:cNvPr>
            <p:cNvSpPr/>
            <p:nvPr/>
          </p:nvSpPr>
          <p:spPr>
            <a:xfrm>
              <a:off x="5432391" y="1764764"/>
              <a:ext cx="4336257" cy="3275417"/>
            </a:xfrm>
            <a:prstGeom prst="roundRect">
              <a:avLst>
                <a:gd name="adj" fmla="val 8634"/>
              </a:avLst>
            </a:prstGeom>
            <a:no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Left 32">
              <a:extLst>
                <a:ext uri="{FF2B5EF4-FFF2-40B4-BE49-F238E27FC236}">
                  <a16:creationId xmlns:a16="http://schemas.microsoft.com/office/drawing/2014/main" id="{58D7CBB5-18F3-7373-FCED-4D5573E00F5E}"/>
                </a:ext>
              </a:extLst>
            </p:cNvPr>
            <p:cNvSpPr/>
            <p:nvPr/>
          </p:nvSpPr>
          <p:spPr>
            <a:xfrm>
              <a:off x="9023256" y="4323738"/>
              <a:ext cx="484704" cy="367623"/>
            </a:xfrm>
            <a:prstGeom prst="leftArrow">
              <a:avLst>
                <a:gd name="adj1" fmla="val 59307"/>
                <a:gd name="adj2" fmla="val 63961"/>
              </a:avLst>
            </a:prstGeom>
            <a:gradFill flip="none" rotWithShape="1">
              <a:gsLst>
                <a:gs pos="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5">
              <a:extLst>
                <a:ext uri="{FF2B5EF4-FFF2-40B4-BE49-F238E27FC236}">
                  <a16:creationId xmlns:a16="http://schemas.microsoft.com/office/drawing/2014/main" id="{93329459-68F6-BC1D-EAAF-3ECEC2C143C9}"/>
                </a:ext>
              </a:extLst>
            </p:cNvPr>
            <p:cNvSpPr txBox="1">
              <a:spLocks noChangeArrowheads="1"/>
            </p:cNvSpPr>
            <p:nvPr/>
          </p:nvSpPr>
          <p:spPr bwMode="auto">
            <a:xfrm>
              <a:off x="9836555" y="3830766"/>
              <a:ext cx="1792287" cy="86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400"/>
                </a:spcAft>
              </a:pPr>
              <a:r>
                <a:rPr lang="en-US" altLang="en-US" sz="1600" b="1">
                  <a:solidFill>
                    <a:schemeClr val="tx2"/>
                  </a:solidFill>
                  <a:latin typeface="Arial" panose="020B0604020202020204" pitchFamily="34" charset="0"/>
                </a:rPr>
                <a:t>2.0% </a:t>
              </a:r>
              <a:r>
                <a:rPr lang="en-US" altLang="en-US" sz="1600">
                  <a:latin typeface="Arial" panose="020B0604020202020204" pitchFamily="34" charset="0"/>
                </a:rPr>
                <a:t>10-year distant recurrence</a:t>
              </a:r>
            </a:p>
            <a:p>
              <a:pPr eaLnBrk="1" hangingPunct="1">
                <a:spcAft>
                  <a:spcPts val="600"/>
                </a:spcAft>
              </a:pPr>
              <a:r>
                <a:rPr lang="en-US" altLang="en-US" sz="1600" b="1">
                  <a:solidFill>
                    <a:schemeClr val="tx2"/>
                  </a:solidFill>
                  <a:latin typeface="Arial" panose="020B0604020202020204" pitchFamily="34" charset="0"/>
                </a:rPr>
                <a:t>19.6% </a:t>
              </a:r>
              <a:r>
                <a:rPr lang="en-US" altLang="en-US" sz="1600">
                  <a:latin typeface="Arial" panose="020B0604020202020204" pitchFamily="34" charset="0"/>
                </a:rPr>
                <a:t>of patients</a:t>
              </a:r>
            </a:p>
          </p:txBody>
        </p:sp>
        <p:sp>
          <p:nvSpPr>
            <p:cNvPr id="27" name="Rectangle: Diagonal Corners Rounded 23">
              <a:extLst>
                <a:ext uri="{FF2B5EF4-FFF2-40B4-BE49-F238E27FC236}">
                  <a16:creationId xmlns:a16="http://schemas.microsoft.com/office/drawing/2014/main" id="{996A15FF-CF22-2A13-BDCE-EEA1D3F0B318}"/>
                </a:ext>
              </a:extLst>
            </p:cNvPr>
            <p:cNvSpPr>
              <a:spLocks/>
            </p:cNvSpPr>
            <p:nvPr/>
          </p:nvSpPr>
          <p:spPr bwMode="auto">
            <a:xfrm>
              <a:off x="5432391" y="5268877"/>
              <a:ext cx="6208950" cy="860595"/>
            </a:xfrm>
            <a:prstGeom prst="roundRect">
              <a:avLst>
                <a:gd name="adj" fmla="val 23311"/>
              </a:avLst>
            </a:prstGeom>
            <a:solidFill>
              <a:schemeClr val="bg1"/>
            </a:solidFill>
            <a:ln w="9525">
              <a:noFill/>
              <a:miter lim="800000"/>
              <a:headEnd/>
              <a:tailEnd/>
            </a:ln>
            <a:effectLst/>
          </p:spPr>
          <p:txBody>
            <a:bodyPr lIns="182880" tIns="0" rIns="182880" bIns="0" anchor="ctr" anchorCtr="0"/>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lvl="0" algn="ctr" eaLnBrk="1" hangingPunct="1">
                <a:buSzPct val="100000"/>
                <a:defRPr/>
              </a:pPr>
              <a:r>
                <a:rPr lang="en-US" altLang="en-US" b="1">
                  <a:latin typeface="Arial"/>
                  <a:cs typeface="Arial"/>
                </a:rPr>
                <a:t>19.6% </a:t>
              </a:r>
              <a:r>
                <a:rPr lang="en-US" altLang="en-US">
                  <a:latin typeface="Arial"/>
                  <a:cs typeface="Arial"/>
                </a:rPr>
                <a:t>of premenopausal patients classified as Minimal Risk with </a:t>
              </a:r>
              <a:r>
                <a:rPr lang="en-US" altLang="en-US" b="1">
                  <a:latin typeface="Arial"/>
                  <a:cs typeface="Arial"/>
                </a:rPr>
                <a:t>2.0%</a:t>
              </a:r>
              <a:r>
                <a:rPr lang="en-US" altLang="en-US">
                  <a:latin typeface="Arial"/>
                  <a:cs typeface="Arial"/>
                </a:rPr>
                <a:t> risk of 10-year distant recurrence</a:t>
              </a:r>
            </a:p>
          </p:txBody>
        </p:sp>
      </p:grpSp>
      <p:graphicFrame>
        <p:nvGraphicFramePr>
          <p:cNvPr id="36" name="Table 35">
            <a:extLst>
              <a:ext uri="{FF2B5EF4-FFF2-40B4-BE49-F238E27FC236}">
                <a16:creationId xmlns:a16="http://schemas.microsoft.com/office/drawing/2014/main" id="{62B95CC8-E18B-9275-4BBE-1CFA25F6968B}"/>
              </a:ext>
            </a:extLst>
          </p:cNvPr>
          <p:cNvGraphicFramePr>
            <a:graphicFrameLocks noGrp="1"/>
          </p:cNvGraphicFramePr>
          <p:nvPr>
            <p:extLst>
              <p:ext uri="{D42A27DB-BD31-4B8C-83A1-F6EECF244321}">
                <p14:modId xmlns:p14="http://schemas.microsoft.com/office/powerpoint/2010/main" val="2187014734"/>
              </p:ext>
            </p:extLst>
          </p:nvPr>
        </p:nvGraphicFramePr>
        <p:xfrm>
          <a:off x="838200" y="1254125"/>
          <a:ext cx="4133588" cy="5148819"/>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3330979839"/>
                    </a:ext>
                  </a:extLst>
                </a:gridCol>
                <a:gridCol w="2213348">
                  <a:extLst>
                    <a:ext uri="{9D8B030D-6E8A-4147-A177-3AD203B41FA5}">
                      <a16:colId xmlns:a16="http://schemas.microsoft.com/office/drawing/2014/main" val="3216252130"/>
                    </a:ext>
                  </a:extLst>
                </a:gridCol>
              </a:tblGrid>
              <a:tr h="549712">
                <a:tc>
                  <a:txBody>
                    <a:bodyPr/>
                    <a:lstStyle/>
                    <a:p>
                      <a:pPr lvl="0" algn="l">
                        <a:buNone/>
                      </a:pPr>
                      <a:r>
                        <a:rPr lang="en-US" sz="1200" b="1" u="none" strike="noStrike" noProof="0">
                          <a:solidFill>
                            <a:srgbClr val="FFFFFF"/>
                          </a:solidFill>
                          <a:latin typeface="Arial" panose="020B0604020202020204" pitchFamily="34" charset="0"/>
                          <a:cs typeface="Arial" panose="020B0604020202020204" pitchFamily="34" charset="0"/>
                        </a:rPr>
                        <a:t>Characteristics</a:t>
                      </a:r>
                      <a:endParaRPr lang="en-US">
                        <a:latin typeface="Arial" panose="020B0604020202020204" pitchFamily="34" charset="0"/>
                        <a:cs typeface="Arial" panose="020B0604020202020204" pitchFamily="34" charset="0"/>
                      </a:endParaRPr>
                    </a:p>
                  </a:txBody>
                  <a:tcPr marL="182880" marT="0" marB="0" anchor="ctr"/>
                </a:tc>
                <a:tc>
                  <a:txBody>
                    <a:bodyPr/>
                    <a:lstStyle/>
                    <a:p>
                      <a:pPr lvl="0" algn="ctr"/>
                      <a:r>
                        <a:rPr lang="en-US" sz="1200" dirty="0">
                          <a:latin typeface="Arial" panose="020B0604020202020204" pitchFamily="34" charset="0"/>
                          <a:cs typeface="Arial" panose="020B0604020202020204" pitchFamily="34" charset="0"/>
                        </a:rPr>
                        <a:t>TEXT OFS Treated</a:t>
                      </a:r>
                      <a:endParaRPr lang="en-US" sz="1200" baseline="30000" dirty="0">
                        <a:latin typeface="Arial" panose="020B0604020202020204" pitchFamily="34" charset="0"/>
                        <a:cs typeface="Arial" panose="020B0604020202020204" pitchFamily="34" charset="0"/>
                      </a:endParaRPr>
                    </a:p>
                    <a:p>
                      <a:pPr lvl="0" algn="ctr"/>
                      <a:r>
                        <a:rPr lang="en-US" sz="1200" dirty="0">
                          <a:latin typeface="Arial" panose="020B0604020202020204" pitchFamily="34" charset="0"/>
                          <a:cs typeface="Arial" panose="020B0604020202020204" pitchFamily="34" charset="0"/>
                        </a:rPr>
                        <a:t>(N=915)</a:t>
                      </a:r>
                    </a:p>
                  </a:txBody>
                  <a:tcPr marT="0" marB="0" anchor="ctr"/>
                </a:tc>
                <a:extLst>
                  <a:ext uri="{0D108BD9-81ED-4DB2-BD59-A6C34878D82A}">
                    <a16:rowId xmlns:a16="http://schemas.microsoft.com/office/drawing/2014/main" val="665585376"/>
                  </a:ext>
                </a:extLst>
              </a:tr>
              <a:tr h="772859">
                <a:tc>
                  <a:txBody>
                    <a:bodyPr/>
                    <a:lstStyle/>
                    <a:p>
                      <a:pPr lvl="0" algn="l"/>
                      <a:r>
                        <a:rPr lang="en-US" sz="1200" b="1">
                          <a:solidFill>
                            <a:schemeClr val="tx1"/>
                          </a:solidFill>
                          <a:latin typeface="Arial" panose="020B0604020202020204" pitchFamily="34" charset="0"/>
                          <a:cs typeface="Arial" panose="020B0604020202020204" pitchFamily="34" charset="0"/>
                        </a:rPr>
                        <a:t>Endocrine Treatment</a:t>
                      </a:r>
                    </a:p>
                  </a:txBody>
                  <a:tcPr marL="182880" marT="0" marB="0" anchor="ctr"/>
                </a:tc>
                <a:tc>
                  <a:txBody>
                    <a:bodyPr/>
                    <a:lstStyle/>
                    <a:p>
                      <a:pPr lvl="0" algn="ctr"/>
                      <a:endParaRPr lang="en-US" sz="1200">
                        <a:solidFill>
                          <a:schemeClr val="tx1"/>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831923418"/>
                  </a:ext>
                </a:extLst>
              </a:tr>
              <a:tr h="421698">
                <a:tc>
                  <a:txBody>
                    <a:bodyPr/>
                    <a:lstStyle/>
                    <a:p>
                      <a:pPr lvl="0" algn="l"/>
                      <a:r>
                        <a:rPr lang="en-US" sz="1200" b="1">
                          <a:solidFill>
                            <a:schemeClr val="tx1"/>
                          </a:solidFill>
                          <a:latin typeface="Arial" panose="020B0604020202020204" pitchFamily="34" charset="0"/>
                          <a:cs typeface="Arial" panose="020B0604020202020204" pitchFamily="34" charset="0"/>
                        </a:rPr>
                        <a:t>Age Range </a:t>
                      </a:r>
                    </a:p>
                  </a:txBody>
                  <a:tcPr marL="1828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&lt;35-50+</a:t>
                      </a:r>
                    </a:p>
                  </a:txBody>
                  <a:tcPr marT="0" marB="0" anchor="ctr"/>
                </a:tc>
                <a:extLst>
                  <a:ext uri="{0D108BD9-81ED-4DB2-BD59-A6C34878D82A}">
                    <a16:rowId xmlns:a16="http://schemas.microsoft.com/office/drawing/2014/main" val="512944208"/>
                  </a:ext>
                </a:extLst>
              </a:tr>
              <a:tr h="316273">
                <a:tc gridSpan="2">
                  <a:txBody>
                    <a:bodyPr/>
                    <a:lstStyle/>
                    <a:p>
                      <a:pPr lvl="0" algn="l"/>
                      <a:r>
                        <a:rPr lang="en-US" sz="1200" b="1" dirty="0">
                          <a:solidFill>
                            <a:schemeClr val="tx1"/>
                          </a:solidFill>
                          <a:latin typeface="Arial" panose="020B0604020202020204" pitchFamily="34" charset="0"/>
                          <a:cs typeface="Arial" panose="020B0604020202020204" pitchFamily="34" charset="0"/>
                        </a:rPr>
                        <a:t>Tumor Size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780590043"/>
                  </a:ext>
                </a:extLst>
              </a:tr>
              <a:tr h="632547">
                <a:tc>
                  <a:txBody>
                    <a:bodyPr/>
                    <a:lstStyle/>
                    <a:p>
                      <a:pPr lvl="0" algn="l"/>
                      <a:r>
                        <a:rPr lang="en-US" sz="1200">
                          <a:solidFill>
                            <a:schemeClr val="tx1"/>
                          </a:solidFill>
                          <a:latin typeface="Arial" panose="020B0604020202020204" pitchFamily="34" charset="0"/>
                          <a:cs typeface="Arial" panose="020B0604020202020204" pitchFamily="34" charset="0"/>
                        </a:rPr>
                        <a:t>≤2 cm</a:t>
                      </a:r>
                    </a:p>
                    <a:p>
                      <a:pPr lvl="0" algn="l">
                        <a:buNone/>
                      </a:pPr>
                      <a:r>
                        <a:rPr lang="en-US" sz="1200">
                          <a:solidFill>
                            <a:schemeClr val="tx1"/>
                          </a:solidFill>
                          <a:latin typeface="Arial" panose="020B0604020202020204" pitchFamily="34" charset="0"/>
                          <a:cs typeface="Arial" panose="020B0604020202020204" pitchFamily="34" charset="0"/>
                        </a:rPr>
                        <a:t>&gt;2 cm</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70.6</a:t>
                      </a:r>
                    </a:p>
                    <a:p>
                      <a:pPr lvl="0" algn="ctr">
                        <a:buNone/>
                      </a:pPr>
                      <a:r>
                        <a:rPr lang="en-US" sz="1200">
                          <a:solidFill>
                            <a:schemeClr val="tx1"/>
                          </a:solidFill>
                          <a:latin typeface="Arial" panose="020B0604020202020204" pitchFamily="34" charset="0"/>
                          <a:cs typeface="Arial" panose="020B0604020202020204" pitchFamily="34" charset="0"/>
                        </a:rPr>
                        <a:t>29.0</a:t>
                      </a:r>
                    </a:p>
                  </a:txBody>
                  <a:tcPr marT="0" marB="0" anchor="ctr"/>
                </a:tc>
                <a:extLst>
                  <a:ext uri="{0D108BD9-81ED-4DB2-BD59-A6C34878D82A}">
                    <a16:rowId xmlns:a16="http://schemas.microsoft.com/office/drawing/2014/main" val="445293473"/>
                  </a:ext>
                </a:extLst>
              </a:tr>
              <a:tr h="316273">
                <a:tc gridSpan="2">
                  <a:txBody>
                    <a:bodyPr/>
                    <a:lstStyle/>
                    <a:p>
                      <a:pPr lvl="0" algn="l"/>
                      <a:r>
                        <a:rPr lang="en-US" sz="1200" b="1">
                          <a:solidFill>
                            <a:schemeClr val="tx1"/>
                          </a:solidFill>
                          <a:latin typeface="Arial" panose="020B0604020202020204" pitchFamily="34" charset="0"/>
                          <a:cs typeface="Arial" panose="020B0604020202020204" pitchFamily="34" charset="0"/>
                        </a:rPr>
                        <a:t>Tumor Grade (%)</a:t>
                      </a:r>
                    </a:p>
                  </a:txBody>
                  <a:tcPr marL="182880" marT="0" marB="0" anchor="ctr"/>
                </a:tc>
                <a:tc hMerge="1">
                  <a:txBody>
                    <a:bodyPr/>
                    <a:lstStyle/>
                    <a:p>
                      <a:pPr lvl="0" algn="ctr">
                        <a:buNone/>
                      </a:pP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a16="http://schemas.microsoft.com/office/drawing/2014/main" val="1340835003"/>
                  </a:ext>
                </a:extLst>
              </a:tr>
              <a:tr h="732688">
                <a:tc>
                  <a:txBody>
                    <a:bodyPr/>
                    <a:lstStyle/>
                    <a:p>
                      <a:pPr lvl="0" algn="l">
                        <a:buNone/>
                      </a:pPr>
                      <a:r>
                        <a:rPr lang="en-US" sz="1200" b="0">
                          <a:solidFill>
                            <a:schemeClr val="tx1"/>
                          </a:solidFill>
                          <a:latin typeface="Arial" panose="020B0604020202020204" pitchFamily="34" charset="0"/>
                          <a:cs typeface="Arial" panose="020B0604020202020204" pitchFamily="34" charset="0"/>
                        </a:rPr>
                        <a:t>1</a:t>
                      </a:r>
                    </a:p>
                    <a:p>
                      <a:pPr lvl="0" algn="l">
                        <a:buNone/>
                      </a:pPr>
                      <a:r>
                        <a:rPr lang="en-US" sz="1200" b="0">
                          <a:solidFill>
                            <a:schemeClr val="tx1"/>
                          </a:solidFill>
                          <a:latin typeface="Arial" panose="020B0604020202020204" pitchFamily="34" charset="0"/>
                          <a:cs typeface="Arial" panose="020B0604020202020204" pitchFamily="34" charset="0"/>
                        </a:rPr>
                        <a:t>2</a:t>
                      </a:r>
                    </a:p>
                    <a:p>
                      <a:pPr lvl="0" algn="l">
                        <a:buNone/>
                      </a:pPr>
                      <a:r>
                        <a:rPr lang="en-US" sz="1200" b="0">
                          <a:solidFill>
                            <a:schemeClr val="tx1"/>
                          </a:solidFill>
                          <a:latin typeface="Arial" panose="020B0604020202020204" pitchFamily="34" charset="0"/>
                          <a:cs typeface="Arial" panose="020B0604020202020204" pitchFamily="34" charset="0"/>
                        </a:rPr>
                        <a:t>3</a:t>
                      </a:r>
                    </a:p>
                  </a:txBody>
                  <a:tcPr marL="182880" marT="0" marB="0" anchor="ctr"/>
                </a:tc>
                <a:tc>
                  <a:txBody>
                    <a:bodyPr/>
                    <a:lstStyle/>
                    <a:p>
                      <a:pPr lvl="0" algn="ctr">
                        <a:buNone/>
                      </a:pPr>
                      <a:r>
                        <a:rPr lang="en-US" sz="1200">
                          <a:solidFill>
                            <a:schemeClr val="tx1"/>
                          </a:solidFill>
                          <a:latin typeface="Arial" panose="020B0604020202020204" pitchFamily="34" charset="0"/>
                          <a:cs typeface="Arial" panose="020B0604020202020204" pitchFamily="34" charset="0"/>
                        </a:rPr>
                        <a:t>18</a:t>
                      </a:r>
                    </a:p>
                    <a:p>
                      <a:pPr lvl="0" algn="ctr">
                        <a:buNone/>
                      </a:pPr>
                      <a:r>
                        <a:rPr lang="en-US" sz="1200">
                          <a:solidFill>
                            <a:schemeClr val="tx1"/>
                          </a:solidFill>
                          <a:latin typeface="Arial" panose="020B0604020202020204" pitchFamily="34" charset="0"/>
                          <a:cs typeface="Arial" panose="020B0604020202020204" pitchFamily="34" charset="0"/>
                        </a:rPr>
                        <a:t>59.2</a:t>
                      </a:r>
                    </a:p>
                    <a:p>
                      <a:pPr lvl="0" algn="ctr">
                        <a:buNone/>
                      </a:pPr>
                      <a:r>
                        <a:rPr lang="en-US" sz="1200">
                          <a:solidFill>
                            <a:schemeClr val="tx1"/>
                          </a:solidFill>
                          <a:latin typeface="Arial" panose="020B0604020202020204" pitchFamily="34" charset="0"/>
                          <a:cs typeface="Arial" panose="020B0604020202020204" pitchFamily="34" charset="0"/>
                        </a:rPr>
                        <a:t>22.3</a:t>
                      </a:r>
                    </a:p>
                  </a:txBody>
                  <a:tcPr marT="0" marB="0" anchor="ctr"/>
                </a:tc>
                <a:extLst>
                  <a:ext uri="{0D108BD9-81ED-4DB2-BD59-A6C34878D82A}">
                    <a16:rowId xmlns:a16="http://schemas.microsoft.com/office/drawing/2014/main" val="1960127878"/>
                  </a:ext>
                </a:extLst>
              </a:tr>
              <a:tr h="300975">
                <a:tc gridSpan="2">
                  <a:txBody>
                    <a:bodyPr/>
                    <a:lstStyle/>
                    <a:p>
                      <a:pPr lvl="0" algn="l">
                        <a:buNone/>
                      </a:pPr>
                      <a:r>
                        <a:rPr lang="en-US" sz="1200" b="1">
                          <a:solidFill>
                            <a:schemeClr val="tx1"/>
                          </a:solidFill>
                          <a:latin typeface="Arial" panose="020B0604020202020204" pitchFamily="34" charset="0"/>
                          <a:cs typeface="Arial" panose="020B0604020202020204" pitchFamily="34" charset="0"/>
                        </a:rPr>
                        <a:t>HER2 Status (%)</a:t>
                      </a:r>
                    </a:p>
                  </a:txBody>
                  <a:tcPr marL="182880" marT="0" marB="0" anchor="ctr"/>
                </a:tc>
                <a:tc hMerge="1">
                  <a:txBody>
                    <a:bodyPr/>
                    <a:lstStyle/>
                    <a:p>
                      <a:pPr lvl="0" algn="ctr"/>
                      <a:endParaRPr lang="en-US" sz="1200">
                        <a:solidFill>
                          <a:schemeClr val="tx1"/>
                        </a:solidFill>
                        <a:latin typeface="Arial" pitchFamily="34"/>
                        <a:cs typeface="Arial" pitchFamily="34"/>
                      </a:endParaRPr>
                    </a:p>
                  </a:txBody>
                  <a:tcPr marT="0" marB="0" anchor="ctr">
                    <a:lnL w="12700" cmpd="sng">
                      <a:noFill/>
                      <a:prstDash val="soli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0144756"/>
                  </a:ext>
                </a:extLst>
              </a:tr>
              <a:tr h="593152">
                <a:tc>
                  <a:txBody>
                    <a:bodyPr/>
                    <a:lstStyle/>
                    <a:p>
                      <a:pPr lvl="0" algn="l">
                        <a:buNone/>
                      </a:pPr>
                      <a:r>
                        <a:rPr lang="en-US" sz="1200" b="0" dirty="0">
                          <a:solidFill>
                            <a:schemeClr val="tx1"/>
                          </a:solidFill>
                          <a:latin typeface="Arial" panose="020B0604020202020204" pitchFamily="34" charset="0"/>
                          <a:cs typeface="Arial" panose="020B0604020202020204" pitchFamily="34" charset="0"/>
                        </a:rPr>
                        <a:t>HER2-</a:t>
                      </a:r>
                    </a:p>
                    <a:p>
                      <a:pPr lvl="0" algn="l">
                        <a:buNone/>
                      </a:pPr>
                      <a:r>
                        <a:rPr lang="en-US" sz="1200" b="0" dirty="0">
                          <a:solidFill>
                            <a:schemeClr val="tx1"/>
                          </a:solidFill>
                          <a:latin typeface="Arial" panose="020B0604020202020204" pitchFamily="34" charset="0"/>
                          <a:cs typeface="Arial" panose="020B0604020202020204" pitchFamily="34" charset="0"/>
                        </a:rPr>
                        <a:t>HER2+</a:t>
                      </a:r>
                    </a:p>
                  </a:txBody>
                  <a:tcPr marL="182880" marT="0" marB="0" anchor="ctr"/>
                </a:tc>
                <a:tc>
                  <a:txBody>
                    <a:bodyPr/>
                    <a:lstStyle/>
                    <a:p>
                      <a:pPr lvl="0" algn="ctr"/>
                      <a:r>
                        <a:rPr lang="en-US" sz="1200">
                          <a:solidFill>
                            <a:schemeClr val="tx1"/>
                          </a:solidFill>
                          <a:latin typeface="Arial" panose="020B0604020202020204" pitchFamily="34" charset="0"/>
                          <a:cs typeface="Arial" panose="020B0604020202020204" pitchFamily="34" charset="0"/>
                        </a:rPr>
                        <a:t>86.9</a:t>
                      </a:r>
                    </a:p>
                    <a:p>
                      <a:pPr lvl="0" algn="ctr"/>
                      <a:r>
                        <a:rPr lang="en-US" sz="1200">
                          <a:solidFill>
                            <a:schemeClr val="tx1"/>
                          </a:solidFill>
                          <a:latin typeface="Arial" panose="020B0604020202020204" pitchFamily="34" charset="0"/>
                          <a:cs typeface="Arial" panose="020B0604020202020204" pitchFamily="34" charset="0"/>
                        </a:rPr>
                        <a:t>12.6</a:t>
                      </a:r>
                    </a:p>
                  </a:txBody>
                  <a:tcPr marT="0" marB="0" anchor="ctr"/>
                </a:tc>
                <a:extLst>
                  <a:ext uri="{0D108BD9-81ED-4DB2-BD59-A6C34878D82A}">
                    <a16:rowId xmlns:a16="http://schemas.microsoft.com/office/drawing/2014/main" val="2983289760"/>
                  </a:ext>
                </a:extLst>
              </a:tr>
              <a:tr h="512642">
                <a:tc>
                  <a:txBody>
                    <a:bodyPr/>
                    <a:lstStyle/>
                    <a:p>
                      <a:pPr lvl="0" algn="l">
                        <a:buNone/>
                      </a:pPr>
                      <a:r>
                        <a:rPr lang="en-US" sz="1200" b="1">
                          <a:solidFill>
                            <a:schemeClr val="tx1"/>
                          </a:solidFill>
                          <a:latin typeface="Arial" panose="020B0604020202020204" pitchFamily="34" charset="0"/>
                          <a:cs typeface="Arial" panose="020B0604020202020204" pitchFamily="34" charset="0"/>
                        </a:rPr>
                        <a:t>Adjuvant Chemotherapy (%)</a:t>
                      </a:r>
                    </a:p>
                  </a:txBody>
                  <a:tcPr marL="182880" marT="0" marB="0" anchor="ctr"/>
                </a:tc>
                <a:tc>
                  <a:txBody>
                    <a:bodyPr/>
                    <a:lstStyle/>
                    <a:p>
                      <a:pPr lvl="0" algn="ctr"/>
                      <a:r>
                        <a:rPr lang="en-US" sz="1200" dirty="0">
                          <a:solidFill>
                            <a:schemeClr val="tx1"/>
                          </a:solidFill>
                          <a:latin typeface="Arial" panose="020B0604020202020204" pitchFamily="34" charset="0"/>
                          <a:cs typeface="Arial" panose="020B0604020202020204" pitchFamily="34" charset="0"/>
                        </a:rPr>
                        <a:t>40.4</a:t>
                      </a:r>
                    </a:p>
                  </a:txBody>
                  <a:tcPr marT="0" marB="0" anchor="ctr"/>
                </a:tc>
                <a:extLst>
                  <a:ext uri="{0D108BD9-81ED-4DB2-BD59-A6C34878D82A}">
                    <a16:rowId xmlns:a16="http://schemas.microsoft.com/office/drawing/2014/main" val="1191173382"/>
                  </a:ext>
                </a:extLst>
              </a:tr>
            </a:tbl>
          </a:graphicData>
        </a:graphic>
      </p:graphicFrame>
      <p:grpSp>
        <p:nvGrpSpPr>
          <p:cNvPr id="37" name="Group 36">
            <a:extLst>
              <a:ext uri="{FF2B5EF4-FFF2-40B4-BE49-F238E27FC236}">
                <a16:creationId xmlns:a16="http://schemas.microsoft.com/office/drawing/2014/main" id="{25369706-5E45-D39D-66EC-D1BE54C8DFE9}"/>
              </a:ext>
            </a:extLst>
          </p:cNvPr>
          <p:cNvGrpSpPr/>
          <p:nvPr/>
        </p:nvGrpSpPr>
        <p:grpSpPr>
          <a:xfrm>
            <a:off x="2903230" y="1845946"/>
            <a:ext cx="1935162" cy="694192"/>
            <a:chOff x="4756999" y="2235716"/>
            <a:chExt cx="1935162" cy="694192"/>
          </a:xfrm>
        </p:grpSpPr>
        <p:grpSp>
          <p:nvGrpSpPr>
            <p:cNvPr id="38" name="Group 153">
              <a:extLst>
                <a:ext uri="{FF2B5EF4-FFF2-40B4-BE49-F238E27FC236}">
                  <a16:creationId xmlns:a16="http://schemas.microsoft.com/office/drawing/2014/main" id="{F8D0706C-95BE-3EB1-2857-0CEC9FFB319A}"/>
                </a:ext>
              </a:extLst>
            </p:cNvPr>
            <p:cNvGrpSpPr>
              <a:grpSpLocks/>
            </p:cNvGrpSpPr>
            <p:nvPr/>
          </p:nvGrpSpPr>
          <p:grpSpPr bwMode="auto">
            <a:xfrm>
              <a:off x="4756999" y="2684152"/>
              <a:ext cx="1935162" cy="245756"/>
              <a:chOff x="7215228" y="2894026"/>
              <a:chExt cx="1935529" cy="245749"/>
            </a:xfrm>
          </p:grpSpPr>
          <p:sp>
            <p:nvSpPr>
              <p:cNvPr id="43" name="TextBox 157">
                <a:extLst>
                  <a:ext uri="{FF2B5EF4-FFF2-40B4-BE49-F238E27FC236}">
                    <a16:creationId xmlns:a16="http://schemas.microsoft.com/office/drawing/2014/main" id="{3EF833F5-9E35-CD14-AB2B-72129AB53605}"/>
                  </a:ext>
                </a:extLst>
              </p:cNvPr>
              <p:cNvSpPr txBox="1"/>
              <p:nvPr/>
            </p:nvSpPr>
            <p:spPr>
              <a:xfrm>
                <a:off x="7400294" y="2955630"/>
                <a:ext cx="1630672" cy="184145"/>
              </a:xfrm>
              <a:prstGeom prst="rect">
                <a:avLst/>
              </a:prstGeom>
              <a:noFill/>
              <a:ln cap="flat">
                <a:noFill/>
              </a:ln>
            </p:spPr>
            <p:txBody>
              <a:bodyPr wrap="non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0" cap="none" spc="0" normalizeH="0" baseline="0" noProof="0">
                    <a:ln>
                      <a:noFill/>
                    </a:ln>
                    <a:effectLst/>
                    <a:uLnTx/>
                    <a:uFillTx/>
                    <a:latin typeface="Arial" pitchFamily="34"/>
                    <a:ea typeface="Roboto" pitchFamily="2"/>
                    <a:cs typeface="Arial" pitchFamily="34"/>
                  </a:rPr>
                  <a:t>5 Years Adjuvant</a:t>
                </a:r>
              </a:p>
            </p:txBody>
          </p:sp>
          <p:cxnSp>
            <p:nvCxnSpPr>
              <p:cNvPr id="44" name="Straight Arrow Connector 158">
                <a:extLst>
                  <a:ext uri="{FF2B5EF4-FFF2-40B4-BE49-F238E27FC236}">
                    <a16:creationId xmlns:a16="http://schemas.microsoft.com/office/drawing/2014/main" id="{00469D27-4692-CE35-8DE9-DE19C6228C4E}"/>
                  </a:ext>
                </a:extLst>
              </p:cNvPr>
              <p:cNvCxnSpPr>
                <a:cxnSpLocks noChangeShapeType="1"/>
              </p:cNvCxnSpPr>
              <p:nvPr/>
            </p:nvCxnSpPr>
            <p:spPr bwMode="auto">
              <a:xfrm>
                <a:off x="7215228" y="2894026"/>
                <a:ext cx="1935529" cy="0"/>
              </a:xfrm>
              <a:prstGeom prst="straightConnector1">
                <a:avLst/>
              </a:prstGeom>
              <a:noFill/>
              <a:ln w="19050" cap="rnd">
                <a:solidFill>
                  <a:schemeClr val="tx1">
                    <a:lumMod val="50000"/>
                    <a:lumOff val="50000"/>
                  </a:schemeClr>
                </a:solidFill>
                <a:miter lim="800000"/>
                <a:headEnd/>
                <a:tailEnd type="arrow" w="med" len="med"/>
              </a:ln>
              <a:extLst>
                <a:ext uri="{909E8E84-426E-40DD-AFC4-6F175D3DCCD1}">
                  <a14:hiddenFill xmlns:a14="http://schemas.microsoft.com/office/drawing/2010/main">
                    <a:noFill/>
                  </a14:hiddenFill>
                </a:ext>
              </a:extLst>
            </p:spPr>
          </p:cxnSp>
        </p:grpSp>
        <p:sp>
          <p:nvSpPr>
            <p:cNvPr id="39" name="Rectangle 147">
              <a:extLst>
                <a:ext uri="{FF2B5EF4-FFF2-40B4-BE49-F238E27FC236}">
                  <a16:creationId xmlns:a16="http://schemas.microsoft.com/office/drawing/2014/main" id="{F47B9BEC-8CFB-A172-725E-E59977D42E6C}"/>
                </a:ext>
              </a:extLst>
            </p:cNvPr>
            <p:cNvSpPr/>
            <p:nvPr/>
          </p:nvSpPr>
          <p:spPr>
            <a:xfrm>
              <a:off x="5745499" y="2447029"/>
              <a:ext cx="914400" cy="169862"/>
            </a:xfrm>
            <a:prstGeom prst="rect">
              <a:avLst/>
            </a:prstGeom>
            <a:solidFill>
              <a:srgbClr val="0070C0"/>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rgbClr val="FFFFFF"/>
                  </a:solidFill>
                  <a:effectLst/>
                  <a:uLnTx/>
                  <a:uFillTx/>
                  <a:latin typeface="Arial" pitchFamily="34"/>
                  <a:ea typeface="Roboto" pitchFamily="2"/>
                  <a:cs typeface="Arial" pitchFamily="34"/>
                </a:rPr>
                <a:t>TAM</a:t>
              </a:r>
            </a:p>
          </p:txBody>
        </p:sp>
        <p:sp>
          <p:nvSpPr>
            <p:cNvPr id="40" name="Rectangle 162">
              <a:extLst>
                <a:ext uri="{FF2B5EF4-FFF2-40B4-BE49-F238E27FC236}">
                  <a16:creationId xmlns:a16="http://schemas.microsoft.com/office/drawing/2014/main" id="{3DF1EAC2-AF83-D5E4-7570-CDB052F093EF}"/>
                </a:ext>
              </a:extLst>
            </p:cNvPr>
            <p:cNvSpPr/>
            <p:nvPr/>
          </p:nvSpPr>
          <p:spPr>
            <a:xfrm>
              <a:off x="5745499" y="2235716"/>
              <a:ext cx="914400" cy="169862"/>
            </a:xfrm>
            <a:prstGeom prst="rect">
              <a:avLst/>
            </a:prstGeom>
            <a:solidFill>
              <a:schemeClr val="tx2"/>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rgbClr val="FFFFFF"/>
                  </a:solidFill>
                  <a:effectLst/>
                  <a:uLnTx/>
                  <a:uFillTx/>
                  <a:latin typeface="Arial" pitchFamily="34"/>
                  <a:ea typeface="Roboto" pitchFamily="2"/>
                  <a:cs typeface="Arial" pitchFamily="34"/>
                </a:rPr>
                <a:t>AI</a:t>
              </a:r>
            </a:p>
          </p:txBody>
        </p:sp>
        <p:sp>
          <p:nvSpPr>
            <p:cNvPr id="41" name="Rectangle 162">
              <a:extLst>
                <a:ext uri="{FF2B5EF4-FFF2-40B4-BE49-F238E27FC236}">
                  <a16:creationId xmlns:a16="http://schemas.microsoft.com/office/drawing/2014/main" id="{E0BEDBAC-DC71-C164-8D45-D6A47D449175}"/>
                </a:ext>
              </a:extLst>
            </p:cNvPr>
            <p:cNvSpPr/>
            <p:nvPr/>
          </p:nvSpPr>
          <p:spPr>
            <a:xfrm>
              <a:off x="4791941" y="2235716"/>
              <a:ext cx="923925" cy="169862"/>
            </a:xfrm>
            <a:prstGeom prst="rect">
              <a:avLst/>
            </a:prstGeom>
            <a:solidFill>
              <a:schemeClr val="tx2">
                <a:lumMod val="20000"/>
                <a:lumOff val="80000"/>
              </a:schemeClr>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chemeClr val="accent1"/>
                  </a:solidFill>
                  <a:effectLst/>
                  <a:uLnTx/>
                  <a:uFillTx/>
                  <a:latin typeface="Arial" pitchFamily="34"/>
                  <a:ea typeface="Roboto" pitchFamily="2"/>
                  <a:cs typeface="Arial" pitchFamily="34"/>
                </a:rPr>
                <a:t>OFS</a:t>
              </a:r>
            </a:p>
          </p:txBody>
        </p:sp>
        <p:sp>
          <p:nvSpPr>
            <p:cNvPr id="42" name="Rectangle 162">
              <a:extLst>
                <a:ext uri="{FF2B5EF4-FFF2-40B4-BE49-F238E27FC236}">
                  <a16:creationId xmlns:a16="http://schemas.microsoft.com/office/drawing/2014/main" id="{B79D8E2D-1A4C-3E53-288F-7154C64FB05D}"/>
                </a:ext>
              </a:extLst>
            </p:cNvPr>
            <p:cNvSpPr/>
            <p:nvPr/>
          </p:nvSpPr>
          <p:spPr>
            <a:xfrm>
              <a:off x="4791941" y="2447029"/>
              <a:ext cx="923925" cy="169862"/>
            </a:xfrm>
            <a:prstGeom prst="rect">
              <a:avLst/>
            </a:prstGeom>
            <a:solidFill>
              <a:schemeClr val="tx2">
                <a:lumMod val="20000"/>
                <a:lumOff val="80000"/>
              </a:schemeClr>
            </a:solidFill>
            <a:ln cap="flat">
              <a:noFill/>
              <a:prstDash val="solid"/>
            </a:ln>
          </p:spPr>
          <p:txBody>
            <a:bodyPr wrap="none" anchor="ctr" anchorCtr="1"/>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i="0" u="none" strike="noStrike" kern="0" cap="none" spc="0" normalizeH="0" baseline="0" noProof="0">
                  <a:ln>
                    <a:noFill/>
                  </a:ln>
                  <a:solidFill>
                    <a:schemeClr val="accent1"/>
                  </a:solidFill>
                  <a:effectLst/>
                  <a:uLnTx/>
                  <a:uFillTx/>
                  <a:latin typeface="Arial" pitchFamily="34"/>
                  <a:ea typeface="Roboto" pitchFamily="2"/>
                  <a:cs typeface="Arial" pitchFamily="34"/>
                </a:rPr>
                <a:t>OFS</a:t>
              </a:r>
            </a:p>
          </p:txBody>
        </p:sp>
      </p:grpSp>
      <p:sp>
        <p:nvSpPr>
          <p:cNvPr id="2" name="TextBox 5">
            <a:extLst>
              <a:ext uri="{FF2B5EF4-FFF2-40B4-BE49-F238E27FC236}">
                <a16:creationId xmlns:a16="http://schemas.microsoft.com/office/drawing/2014/main" id="{25A40DBD-5A6B-D5D7-72F0-24D4783916E0}"/>
              </a:ext>
            </a:extLst>
          </p:cNvPr>
          <p:cNvSpPr txBox="1">
            <a:spLocks noChangeArrowheads="1"/>
          </p:cNvSpPr>
          <p:nvPr/>
        </p:nvSpPr>
        <p:spPr bwMode="auto">
          <a:xfrm>
            <a:off x="707742" y="6404269"/>
            <a:ext cx="35743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defRPr/>
            </a:pPr>
            <a:r>
              <a:rPr lang="en-US" sz="700" dirty="0">
                <a:latin typeface="Arial"/>
                <a:cs typeface="Arial"/>
              </a:rPr>
              <a:t>TEXT = Tamoxifen and Exemestane Trial​; OFS=Ovarian Function Suppression</a:t>
            </a:r>
            <a:endParaRPr kumimoji="0" lang="en-US" sz="700" b="0" i="0" u="none" strike="noStrike" kern="1200" cap="none" spc="0" normalizeH="0" baseline="0" noProof="0" dirty="0">
              <a:ln>
                <a:noFill/>
              </a:ln>
              <a:effectLst/>
              <a:uLnTx/>
              <a:uFillTx/>
              <a:latin typeface="Arial"/>
              <a:cs typeface="Arial"/>
            </a:endParaRPr>
          </a:p>
          <a:p>
            <a:pPr>
              <a:defRPr/>
            </a:pPr>
            <a:endParaRPr kumimoji="0" lang="en-US" sz="700" b="0" i="0" u="none" strike="noStrike" kern="1200" cap="none" spc="0" normalizeH="0" baseline="0" noProof="0" dirty="0">
              <a:ln>
                <a:noFill/>
              </a:ln>
              <a:effectLst/>
              <a:uLnTx/>
              <a:uFillTx/>
              <a:latin typeface="Arial"/>
              <a:cs typeface="Arial"/>
            </a:endParaRPr>
          </a:p>
          <a:p>
            <a:pPr>
              <a:defRPr/>
            </a:pPr>
            <a:r>
              <a:rPr kumimoji="0" lang="da-DK" sz="700" b="0" i="0" u="none" strike="noStrike" kern="1200" cap="none" spc="0" normalizeH="0" baseline="0" noProof="0" dirty="0">
                <a:ln>
                  <a:noFill/>
                </a:ln>
                <a:solidFill>
                  <a:schemeClr val="bg1">
                    <a:lumMod val="65000"/>
                  </a:schemeClr>
                </a:solidFill>
                <a:effectLst/>
                <a:uLnTx/>
                <a:uFillTx/>
                <a:latin typeface="Arial"/>
                <a:cs typeface="Arial"/>
              </a:rPr>
              <a:t>O'Regan RM, et al. Breast. 2026;86:104714</a:t>
            </a:r>
            <a:r>
              <a:rPr kumimoji="0" lang="da-DK" sz="600" b="0" i="0" u="none" strike="noStrike" kern="1200" cap="none" spc="0" normalizeH="0" baseline="0" noProof="0" dirty="0">
                <a:ln>
                  <a:noFill/>
                </a:ln>
                <a:solidFill>
                  <a:schemeClr val="bg1">
                    <a:lumMod val="76000"/>
                  </a:schemeClr>
                </a:solidFill>
                <a:effectLst/>
                <a:uLnTx/>
                <a:uFillTx/>
                <a:latin typeface="Arial"/>
                <a:cs typeface="Arial"/>
              </a:rPr>
              <a:t>.</a:t>
            </a:r>
          </a:p>
        </p:txBody>
      </p:sp>
    </p:spTree>
    <p:extLst>
      <p:ext uri="{BB962C8B-B14F-4D97-AF65-F5344CB8AC3E}">
        <p14:creationId xmlns:p14="http://schemas.microsoft.com/office/powerpoint/2010/main" val="415795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2491D-F3FA-EDE4-94FD-98AC2B1F9DF8}"/>
            </a:ext>
          </a:extLst>
        </p:cNvPr>
        <p:cNvGrpSpPr/>
        <p:nvPr/>
      </p:nvGrpSpPr>
      <p:grpSpPr>
        <a:xfrm>
          <a:off x="0" y="0"/>
          <a:ext cx="0" cy="0"/>
          <a:chOff x="0" y="0"/>
          <a:chExt cx="0" cy="0"/>
        </a:xfrm>
      </p:grpSpPr>
      <p:sp>
        <p:nvSpPr>
          <p:cNvPr id="10" name="TextBox 17">
            <a:extLst>
              <a:ext uri="{FF2B5EF4-FFF2-40B4-BE49-F238E27FC236}">
                <a16:creationId xmlns:a16="http://schemas.microsoft.com/office/drawing/2014/main" id="{B3E2ABE3-F26C-A743-E2EE-AE5BCB74C0F6}"/>
              </a:ext>
            </a:extLst>
          </p:cNvPr>
          <p:cNvSpPr txBox="1"/>
          <p:nvPr/>
        </p:nvSpPr>
        <p:spPr>
          <a:xfrm>
            <a:off x="838201" y="1695230"/>
            <a:ext cx="9864435" cy="3983081"/>
          </a:xfrm>
          <a:prstGeom prst="rect">
            <a:avLst/>
          </a:prstGeom>
          <a:noFill/>
          <a:ln cap="flat">
            <a:noFill/>
          </a:ln>
        </p:spPr>
        <p:txBody>
          <a:bodyPr wrap="square" lIns="0" tIns="0" rIns="0" bIns="0" anchor="t" anchorCtr="0">
            <a:noAutofit/>
          </a:bodyPr>
          <a:lstStyle/>
          <a:p>
            <a:pPr>
              <a:spcAft>
                <a:spcPts val="800"/>
              </a:spcAft>
              <a:defRPr sz="1800" b="0" i="0" u="none" strike="noStrike" kern="0" cap="none" spc="0" baseline="0">
                <a:solidFill>
                  <a:srgbClr val="000000"/>
                </a:solidFill>
                <a:uFillTx/>
              </a:defRPr>
            </a:pPr>
            <a:r>
              <a:rPr lang="en-US" sz="1600" dirty="0">
                <a:latin typeface="Arial" panose="020B0604020202020204" pitchFamily="34" charset="0"/>
                <a:ea typeface="ＭＳ Ｐゴシック"/>
                <a:cs typeface="Arial"/>
              </a:rPr>
              <a:t>The Breast Cancer Index Risk of Recurrence and Extended Endocrine Benefit Test (BCI) is indicated for use in women diagnosed with hormone receptor-positive (HR+), lymph node-negative (LN-) or lymph node-positive (LN+; with 1-3 positive nodes) early-stage, invasive breast cancer, who are distant recurrence-free.</a:t>
            </a:r>
          </a:p>
          <a:p>
            <a:pPr>
              <a:spcAft>
                <a:spcPts val="800"/>
              </a:spcAft>
              <a:defRPr sz="1800" b="0" i="0" u="none" strike="noStrike" kern="0" cap="none" spc="0" baseline="0">
                <a:solidFill>
                  <a:srgbClr val="000000"/>
                </a:solidFill>
                <a:uFillTx/>
              </a:defRPr>
            </a:pPr>
            <a:r>
              <a:rPr lang="en-US" sz="1600" dirty="0">
                <a:latin typeface="Arial" panose="020B0604020202020204" pitchFamily="34" charset="0"/>
                <a:ea typeface="ＭＳ Ｐゴシック"/>
                <a:cs typeface="Arial"/>
              </a:rPr>
              <a:t>The BCI test provides: 1) a quantitative estimate of the risk for both late (post-5 years from diagnosis) distant recurrence and of the cumulative distant recurrence risk over 10 years (0-10y) in patients treated with adjuvant endocrine therapy (LN-patients) or adjuvant </a:t>
            </a:r>
            <a:r>
              <a:rPr lang="en-US" sz="1600" dirty="0" err="1">
                <a:latin typeface="Arial" panose="020B0604020202020204" pitchFamily="34" charset="0"/>
                <a:ea typeface="ＭＳ Ｐゴシック"/>
                <a:cs typeface="Arial"/>
              </a:rPr>
              <a:t>chemoendocrine</a:t>
            </a:r>
            <a:r>
              <a:rPr lang="en-US" sz="1600" dirty="0">
                <a:latin typeface="Arial" panose="020B0604020202020204" pitchFamily="34" charset="0"/>
                <a:ea typeface="ＭＳ Ｐゴシック"/>
                <a:cs typeface="Arial"/>
              </a:rPr>
              <a:t> therapy (LN+ patients), and 2) prediction of the likelihood of benefit from extended (&gt;5 year) endocrine therapy. BCI results are adjunctive to the ordering physician’s workup; treatment decisions require correlation with all other clinical findings. This test was developed and its performance characteristics determined by Biotheranostics, Inc. </a:t>
            </a:r>
            <a:r>
              <a:rPr lang="en-US" sz="1600" dirty="0" err="1">
                <a:latin typeface="Arial" panose="020B0604020202020204" pitchFamily="34" charset="0"/>
                <a:ea typeface="ＭＳ Ｐゴシック"/>
                <a:cs typeface="Arial"/>
              </a:rPr>
              <a:t>lt</a:t>
            </a:r>
            <a:r>
              <a:rPr lang="en-US" sz="1600" dirty="0">
                <a:latin typeface="Arial" panose="020B0604020202020204" pitchFamily="34" charset="0"/>
                <a:ea typeface="ＭＳ Ｐゴシック"/>
                <a:cs typeface="Arial"/>
              </a:rPr>
              <a:t> has not been cleared or approved by the U.S. Food and Drug Administration. This test is used for clinical </a:t>
            </a:r>
            <a:r>
              <a:rPr lang="en-US" sz="1600" dirty="0" err="1">
                <a:latin typeface="Arial" panose="020B0604020202020204" pitchFamily="34" charset="0"/>
                <a:ea typeface="ＭＳ Ｐゴシック"/>
                <a:cs typeface="Arial"/>
              </a:rPr>
              <a:t>purposes,and</a:t>
            </a:r>
            <a:r>
              <a:rPr lang="en-US" sz="1600" dirty="0">
                <a:latin typeface="Arial" panose="020B0604020202020204" pitchFamily="34" charset="0"/>
                <a:ea typeface="ＭＳ Ｐゴシック"/>
                <a:cs typeface="Arial"/>
              </a:rPr>
              <a:t> should not be regarded as experimental or investigational. How this information is used to guide patient care is the responsibility of the treating provider. Biotheranostics is certified under the Clinical Laboratory Improvement Amendments of 1988 to perform high complexity clinical laboratory testing.</a:t>
            </a:r>
          </a:p>
        </p:txBody>
      </p:sp>
      <p:sp>
        <p:nvSpPr>
          <p:cNvPr id="2" name="Title 1">
            <a:extLst>
              <a:ext uri="{FF2B5EF4-FFF2-40B4-BE49-F238E27FC236}">
                <a16:creationId xmlns:a16="http://schemas.microsoft.com/office/drawing/2014/main" id="{1D02112C-12F5-6799-F909-18F3DEF04574}"/>
              </a:ext>
            </a:extLst>
          </p:cNvPr>
          <p:cNvSpPr>
            <a:spLocks noGrp="1"/>
          </p:cNvSpPr>
          <p:nvPr>
            <p:ph type="title"/>
          </p:nvPr>
        </p:nvSpPr>
        <p:spPr>
          <a:xfrm>
            <a:off x="838199" y="365125"/>
            <a:ext cx="8124825" cy="799639"/>
          </a:xfrm>
        </p:spPr>
        <p:txBody>
          <a:bodyPr>
            <a:normAutofit/>
          </a:bodyPr>
          <a:lstStyle/>
          <a:p>
            <a:r>
              <a:rPr lang="en-US" sz="2400">
                <a:solidFill>
                  <a:schemeClr val="tx1"/>
                </a:solidFill>
                <a:latin typeface="Arial"/>
                <a:cs typeface="Arial"/>
              </a:rPr>
              <a:t>The Breast Cancer Index Intended Use and Limitations</a:t>
            </a:r>
          </a:p>
        </p:txBody>
      </p:sp>
      <p:sp>
        <p:nvSpPr>
          <p:cNvPr id="5" name="Footer Placeholder 4">
            <a:extLst>
              <a:ext uri="{FF2B5EF4-FFF2-40B4-BE49-F238E27FC236}">
                <a16:creationId xmlns:a16="http://schemas.microsoft.com/office/drawing/2014/main" id="{DF6B97F5-A47A-D94C-3F8F-80DCCF2681D9}"/>
              </a:ext>
            </a:extLst>
          </p:cNvPr>
          <p:cNvSpPr>
            <a:spLocks noGrp="1"/>
          </p:cNvSpPr>
          <p:nvPr>
            <p:ph type="ftr" sz="quarter" idx="3"/>
          </p:nvPr>
        </p:nvSpPr>
        <p:spPr>
          <a:xfrm>
            <a:off x="147637" y="6349999"/>
            <a:ext cx="11896725" cy="285751"/>
          </a:xfrm>
        </p:spPr>
        <p:txBody>
          <a:bodyPr/>
          <a:lstStyle/>
          <a:p>
            <a:r>
              <a:rPr lang="en-US" dirty="0">
                <a:solidFill>
                  <a:schemeClr val="bg1">
                    <a:lumMod val="65000"/>
                  </a:schemeClr>
                </a:solidFill>
                <a:latin typeface="Arial"/>
                <a:cs typeface="Arial"/>
              </a:rPr>
              <a:t>MRK-MISC007-001 Rev 1.0 © 2026 Hologic, Inc. Hologic, Biotheranostics, Breast Cancer Index, BCI, and associated logos are trademarks and/or registered trademarks of Hologic, Inc. and/or its subsidiaries in the United States and/or other countries, All other trademarks are the property of their respective owners. </a:t>
            </a:r>
          </a:p>
        </p:txBody>
      </p:sp>
    </p:spTree>
    <p:extLst>
      <p:ext uri="{BB962C8B-B14F-4D97-AF65-F5344CB8AC3E}">
        <p14:creationId xmlns:p14="http://schemas.microsoft.com/office/powerpoint/2010/main" val="188389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76F1-03AC-4109-AC49-ED44ABDFB112}"/>
              </a:ext>
            </a:extLst>
          </p:cNvPr>
          <p:cNvSpPr>
            <a:spLocks noGrp="1"/>
          </p:cNvSpPr>
          <p:nvPr>
            <p:ph type="ctrTitle" idx="4294967295"/>
          </p:nvPr>
        </p:nvSpPr>
        <p:spPr>
          <a:xfrm>
            <a:off x="3277211" y="2557272"/>
            <a:ext cx="5637578" cy="1743456"/>
          </a:xfrm>
        </p:spPr>
        <p:txBody>
          <a:bodyPr>
            <a:normAutofit/>
          </a:bodyPr>
          <a:lstStyle/>
          <a:p>
            <a:pPr algn="ctr"/>
            <a:r>
              <a:rPr lang="en-US" sz="2800" b="1" dirty="0">
                <a:latin typeface="Arial"/>
                <a:cs typeface="Arial"/>
              </a:rPr>
              <a:t>Supplemental Data: </a:t>
            </a:r>
            <a:br>
              <a:rPr lang="en-US" sz="2800" b="1" dirty="0">
                <a:latin typeface="Arial"/>
                <a:cs typeface="Arial"/>
              </a:rPr>
            </a:br>
            <a:r>
              <a:rPr lang="en-US" sz="2800" b="1" dirty="0">
                <a:latin typeface="Arial"/>
                <a:cs typeface="Arial"/>
              </a:rPr>
              <a:t>Extended Endocrine Therapy</a:t>
            </a:r>
          </a:p>
        </p:txBody>
      </p:sp>
    </p:spTree>
    <p:extLst>
      <p:ext uri="{BB962C8B-B14F-4D97-AF65-F5344CB8AC3E}">
        <p14:creationId xmlns:p14="http://schemas.microsoft.com/office/powerpoint/2010/main" val="3357556896"/>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1D1A4F6F-A484-A245-8B08-CE27D82D26A5}"/>
              </a:ext>
            </a:extLst>
          </p:cNvPr>
          <p:cNvGraphicFramePr>
            <a:graphicFrameLocks noGrp="1"/>
          </p:cNvGraphicFramePr>
          <p:nvPr/>
        </p:nvGraphicFramePr>
        <p:xfrm>
          <a:off x="495300" y="1337260"/>
          <a:ext cx="8888030" cy="4340618"/>
        </p:xfrm>
        <a:graphic>
          <a:graphicData uri="http://schemas.openxmlformats.org/drawingml/2006/table">
            <a:tbl>
              <a:tblPr firstRow="1" bandRow="1">
                <a:tableStyleId>{F2DE63D5-997A-4646-A377-4702673A728D}</a:tableStyleId>
              </a:tblPr>
              <a:tblGrid>
                <a:gridCol w="1112119">
                  <a:extLst>
                    <a:ext uri="{9D8B030D-6E8A-4147-A177-3AD203B41FA5}">
                      <a16:colId xmlns:a16="http://schemas.microsoft.com/office/drawing/2014/main" val="432989356"/>
                    </a:ext>
                  </a:extLst>
                </a:gridCol>
                <a:gridCol w="1295985">
                  <a:extLst>
                    <a:ext uri="{9D8B030D-6E8A-4147-A177-3AD203B41FA5}">
                      <a16:colId xmlns:a16="http://schemas.microsoft.com/office/drawing/2014/main" val="3439800866"/>
                    </a:ext>
                  </a:extLst>
                </a:gridCol>
                <a:gridCol w="1349250">
                  <a:extLst>
                    <a:ext uri="{9D8B030D-6E8A-4147-A177-3AD203B41FA5}">
                      <a16:colId xmlns:a16="http://schemas.microsoft.com/office/drawing/2014/main" val="1685580265"/>
                    </a:ext>
                  </a:extLst>
                </a:gridCol>
                <a:gridCol w="1349250">
                  <a:extLst>
                    <a:ext uri="{9D8B030D-6E8A-4147-A177-3AD203B41FA5}">
                      <a16:colId xmlns:a16="http://schemas.microsoft.com/office/drawing/2014/main" val="1689359891"/>
                    </a:ext>
                  </a:extLst>
                </a:gridCol>
                <a:gridCol w="1189456">
                  <a:extLst>
                    <a:ext uri="{9D8B030D-6E8A-4147-A177-3AD203B41FA5}">
                      <a16:colId xmlns:a16="http://schemas.microsoft.com/office/drawing/2014/main" val="2408894293"/>
                    </a:ext>
                  </a:extLst>
                </a:gridCol>
                <a:gridCol w="1295985">
                  <a:extLst>
                    <a:ext uri="{9D8B030D-6E8A-4147-A177-3AD203B41FA5}">
                      <a16:colId xmlns:a16="http://schemas.microsoft.com/office/drawing/2014/main" val="2582810427"/>
                    </a:ext>
                  </a:extLst>
                </a:gridCol>
                <a:gridCol w="1295985">
                  <a:extLst>
                    <a:ext uri="{9D8B030D-6E8A-4147-A177-3AD203B41FA5}">
                      <a16:colId xmlns:a16="http://schemas.microsoft.com/office/drawing/2014/main" val="844379724"/>
                    </a:ext>
                  </a:extLst>
                </a:gridCol>
              </a:tblGrid>
              <a:tr h="525782">
                <a:tc>
                  <a:txBody>
                    <a:bodyPr/>
                    <a:lstStyle/>
                    <a:p>
                      <a:pPr algn="ctr"/>
                      <a:endParaRPr lang="en-US" sz="1100" b="1">
                        <a:solidFill>
                          <a:schemeClr val="accent1"/>
                        </a:solidFill>
                        <a:latin typeface="Roboto" panose="02000000000000000000" pitchFamily="2" charset="0"/>
                        <a:ea typeface="Roboto" panose="02000000000000000000" pitchFamily="2" charset="0"/>
                      </a:endParaRPr>
                    </a:p>
                  </a:txBody>
                  <a:tcPr anchor="b">
                    <a:lnL w="9525" cap="flat" cmpd="sng" algn="ctr">
                      <a:noFill/>
                      <a:prstDash val="solid"/>
                    </a:lnL>
                    <a:lnR>
                      <a:noFill/>
                    </a:lnR>
                    <a:lnT w="9525" cap="flat" cmpd="sng" algn="ctr">
                      <a:noFill/>
                      <a:prstDash val="soli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chemeClr val="accent1"/>
                          </a:solidFill>
                          <a:latin typeface="Roboto" panose="02000000000000000000" pitchFamily="2" charset="0"/>
                          <a:ea typeface="Roboto" panose="02000000000000000000" pitchFamily="2" charset="0"/>
                        </a:rPr>
                        <a:t>TRIAL</a:t>
                      </a:r>
                      <a:endParaRPr lang="en-US" sz="1100" b="1">
                        <a:solidFill>
                          <a:schemeClr val="accent1"/>
                        </a:solidFill>
                        <a:latin typeface="Roboto" panose="02000000000000000000" pitchFamily="2" charset="0"/>
                        <a:ea typeface="Roboto" panose="02000000000000000000" pitchFamily="2" charset="0"/>
                      </a:endParaRPr>
                    </a:p>
                  </a:txBody>
                  <a:tcPr anchor="b">
                    <a:lnL w="9525" cap="flat" cmpd="sng" algn="ctr">
                      <a:noFill/>
                      <a:prstDash val="solid"/>
                    </a:lnL>
                    <a:lnR>
                      <a:noFill/>
                    </a:lnR>
                    <a:lnT w="9525" cap="flat" cmpd="sng" algn="ctr">
                      <a:noFill/>
                      <a:prstDash val="soli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accent1"/>
                          </a:solidFill>
                          <a:latin typeface="Roboto" panose="02000000000000000000" pitchFamily="2" charset="0"/>
                          <a:ea typeface="Roboto" panose="02000000000000000000" pitchFamily="2" charset="0"/>
                        </a:rPr>
                        <a:t>ADJUVANT</a:t>
                      </a:r>
                    </a:p>
                  </a:txBody>
                  <a:tcPr anchor="b">
                    <a:lnL>
                      <a:noFill/>
                    </a:lnL>
                    <a:lnR>
                      <a:noFill/>
                    </a:lnR>
                    <a:lnT w="9525" cap="flat" cmpd="sng" algn="ctr">
                      <a:noFill/>
                      <a:prstDash val="soli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a:solidFill>
                            <a:schemeClr val="accent1"/>
                          </a:solidFill>
                          <a:latin typeface="Roboto" panose="02000000000000000000" pitchFamily="2" charset="0"/>
                          <a:ea typeface="Roboto" panose="02000000000000000000" pitchFamily="2" charset="0"/>
                        </a:rPr>
                        <a:t>EXTENDED</a:t>
                      </a:r>
                      <a:endParaRPr lang="en-US">
                        <a:latin typeface="Roboto" panose="02000000000000000000" pitchFamily="2" charset="0"/>
                        <a:ea typeface="Roboto" panose="02000000000000000000" pitchFamily="2" charset="0"/>
                      </a:endParaRPr>
                    </a:p>
                  </a:txBody>
                  <a:tcPr anchor="b">
                    <a:lnL>
                      <a:noFill/>
                    </a:lnL>
                    <a:lnR>
                      <a:noFill/>
                    </a:lnR>
                    <a:lnT w="9525" cap="flat" cmpd="sng" algn="ctr">
                      <a:noFill/>
                      <a:prstDash val="soli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chemeClr val="accent1"/>
                          </a:solidFill>
                          <a:latin typeface="Roboto" panose="02000000000000000000" pitchFamily="2" charset="0"/>
                          <a:ea typeface="Roboto" panose="02000000000000000000" pitchFamily="2" charset="0"/>
                        </a:rPr>
                        <a:t>N</a:t>
                      </a:r>
                      <a:endParaRPr lang="en-US" sz="1100" b="1">
                        <a:solidFill>
                          <a:schemeClr val="accent1"/>
                        </a:solidFill>
                        <a:latin typeface="Roboto" panose="02000000000000000000" pitchFamily="2" charset="0"/>
                        <a:ea typeface="Roboto" panose="02000000000000000000" pitchFamily="2" charset="0"/>
                      </a:endParaRPr>
                    </a:p>
                  </a:txBody>
                  <a:tcPr anchor="b">
                    <a:lnL>
                      <a:noFill/>
                    </a:lnL>
                    <a:lnR>
                      <a:noFill/>
                    </a:lnR>
                    <a:lnT w="9525" cap="flat" cmpd="sng" algn="ctr">
                      <a:noFill/>
                      <a:prstDash val="soli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chemeClr val="accent1"/>
                          </a:solidFill>
                          <a:latin typeface="Roboto" panose="02000000000000000000" pitchFamily="2" charset="0"/>
                          <a:ea typeface="Roboto" panose="02000000000000000000" pitchFamily="2" charset="0"/>
                        </a:rPr>
                        <a:t>DISEASE-FREE</a:t>
                      </a:r>
                      <a:r>
                        <a:rPr lang="en-US" sz="1100" baseline="0">
                          <a:solidFill>
                            <a:schemeClr val="accent1"/>
                          </a:solidFill>
                          <a:latin typeface="Roboto" panose="02000000000000000000" pitchFamily="2" charset="0"/>
                          <a:ea typeface="Roboto" panose="02000000000000000000" pitchFamily="2" charset="0"/>
                        </a:rPr>
                        <a:t> SURVIVAL</a:t>
                      </a:r>
                      <a:r>
                        <a:rPr lang="en-US" sz="1100" baseline="30000">
                          <a:solidFill>
                            <a:schemeClr val="accent1"/>
                          </a:solidFill>
                          <a:latin typeface="Roboto" panose="02000000000000000000" pitchFamily="2" charset="0"/>
                          <a:ea typeface="Roboto" panose="02000000000000000000" pitchFamily="2" charset="0"/>
                        </a:rPr>
                        <a:t>*</a:t>
                      </a:r>
                      <a:endParaRPr lang="en-US" sz="1100" b="1" baseline="30000">
                        <a:solidFill>
                          <a:schemeClr val="accent1"/>
                        </a:solidFill>
                        <a:latin typeface="Roboto" panose="02000000000000000000" pitchFamily="2" charset="0"/>
                        <a:ea typeface="Roboto" panose="02000000000000000000" pitchFamily="2" charset="0"/>
                      </a:endParaRPr>
                    </a:p>
                  </a:txBody>
                  <a:tcPr marL="64008" marR="64008" anchor="b">
                    <a:lnL>
                      <a:noFill/>
                    </a:lnL>
                    <a:lnR>
                      <a:noFill/>
                    </a:lnR>
                    <a:lnT w="9525" cap="flat" cmpd="sng" algn="ctr">
                      <a:noFill/>
                      <a:prstDash val="soli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chemeClr val="accent1"/>
                          </a:solidFill>
                          <a:latin typeface="Roboto" panose="02000000000000000000" pitchFamily="2" charset="0"/>
                          <a:ea typeface="Roboto" panose="02000000000000000000" pitchFamily="2" charset="0"/>
                        </a:rPr>
                        <a:t>ABSOLUTE BENEFIT</a:t>
                      </a:r>
                      <a:endParaRPr lang="en-US" sz="1100" b="1">
                        <a:solidFill>
                          <a:schemeClr val="accent1"/>
                        </a:solidFill>
                        <a:latin typeface="Roboto" panose="02000000000000000000" pitchFamily="2" charset="0"/>
                        <a:ea typeface="Roboto" panose="02000000000000000000" pitchFamily="2" charset="0"/>
                      </a:endParaRPr>
                    </a:p>
                  </a:txBody>
                  <a:tcPr anchor="b">
                    <a:lnL>
                      <a:noFill/>
                    </a:lnL>
                    <a:lnR w="9525" cap="flat" cmpd="sng" algn="ctr">
                      <a:noFill/>
                      <a:prstDash val="solid"/>
                    </a:lnR>
                    <a:lnT w="9525" cap="flat" cmpd="sng" algn="ctr">
                      <a:noFill/>
                      <a:prstDash val="soli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809195"/>
                  </a:ext>
                </a:extLst>
              </a:tr>
              <a:tr h="585662">
                <a:tc rowSpan="2">
                  <a:txBody>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Verdana" panose="020B0604030504040204" pitchFamily="34" charset="0"/>
                        </a:rPr>
                        <a:t>TAM </a:t>
                      </a:r>
                      <a:r>
                        <a:rPr kumimoji="0" lang="en-US" sz="11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Verdana" panose="020B0604030504040204" pitchFamily="34" charset="0"/>
                          <a:sym typeface="Wingdings" pitchFamily="2" charset="2"/>
                        </a:rPr>
                        <a:t> AI</a:t>
                      </a:r>
                      <a:endParaRPr kumimoji="0" lang="en-US" sz="11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Verdana" panose="020B0604030504040204" pitchFamily="34" charset="0"/>
                      </a:endParaRPr>
                    </a:p>
                  </a:txBody>
                  <a:tcPr anchor="ctr">
                    <a:lnL w="9525" cap="flat" cmpd="sng" algn="ctr">
                      <a:noFill/>
                      <a:prstDash val="solid"/>
                    </a:lnL>
                    <a:lnR>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chemeClr val="tx2"/>
                          </a:solidFill>
                          <a:latin typeface="Roboto" panose="02000000000000000000" pitchFamily="2" charset="0"/>
                          <a:ea typeface="Roboto" panose="02000000000000000000" pitchFamily="2" charset="0"/>
                        </a:rPr>
                        <a:t>MA.17</a:t>
                      </a:r>
                      <a:r>
                        <a:rPr lang="en-US" sz="1100" baseline="30000">
                          <a:solidFill>
                            <a:schemeClr val="tx2"/>
                          </a:solidFill>
                          <a:latin typeface="Roboto" panose="02000000000000000000" pitchFamily="2" charset="0"/>
                          <a:ea typeface="Roboto" panose="02000000000000000000" pitchFamily="2" charset="0"/>
                        </a:rPr>
                        <a:t>1</a:t>
                      </a:r>
                      <a:endParaRPr lang="en-US" sz="1100" b="1" baseline="30000">
                        <a:solidFill>
                          <a:schemeClr val="tx2"/>
                        </a:solidFill>
                        <a:latin typeface="Roboto" panose="02000000000000000000" pitchFamily="2" charset="0"/>
                        <a:ea typeface="Roboto" panose="02000000000000000000" pitchFamily="2" charset="0"/>
                      </a:endParaRPr>
                    </a:p>
                  </a:txBody>
                  <a:tcPr anchor="ctr">
                    <a:lnL w="9525" cap="flat" cmpd="sng" algn="ctr">
                      <a:noFill/>
                      <a:prstDash val="soli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TAM x 5y</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100">
                          <a:solidFill>
                            <a:schemeClr val="tx2"/>
                          </a:solidFill>
                          <a:latin typeface="Roboto" panose="02000000000000000000" pitchFamily="2" charset="0"/>
                          <a:ea typeface="Roboto" panose="02000000000000000000" pitchFamily="2" charset="0"/>
                        </a:rPr>
                        <a:t>→ Placebo x 5y</a:t>
                      </a:r>
                    </a:p>
                    <a:p>
                      <a:r>
                        <a:rPr lang="en-US" sz="1100">
                          <a:solidFill>
                            <a:schemeClr val="tx2"/>
                          </a:solidFill>
                          <a:latin typeface="Roboto" panose="02000000000000000000" pitchFamily="2" charset="0"/>
                          <a:ea typeface="Roboto" panose="02000000000000000000" pitchFamily="2" charset="0"/>
                        </a:rPr>
                        <a:t>→ AI x 5y  </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2587</a:t>
                      </a:r>
                    </a:p>
                    <a:p>
                      <a:pPr algn="ctr"/>
                      <a:r>
                        <a:rPr lang="en-US" sz="1100">
                          <a:solidFill>
                            <a:schemeClr val="tx2"/>
                          </a:solidFill>
                          <a:latin typeface="Roboto" panose="02000000000000000000" pitchFamily="2" charset="0"/>
                          <a:ea typeface="Roboto" panose="02000000000000000000" pitchFamily="2" charset="0"/>
                        </a:rPr>
                        <a:t>2583</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89.8%</a:t>
                      </a:r>
                    </a:p>
                    <a:p>
                      <a:pPr algn="ctr"/>
                      <a:r>
                        <a:rPr lang="en-US" sz="1100">
                          <a:solidFill>
                            <a:schemeClr val="tx2"/>
                          </a:solidFill>
                          <a:latin typeface="Roboto" panose="02000000000000000000" pitchFamily="2" charset="0"/>
                          <a:ea typeface="Roboto" panose="02000000000000000000" pitchFamily="2" charset="0"/>
                        </a:rPr>
                        <a:t>94.4%</a:t>
                      </a:r>
                      <a:endParaRPr lang="en-US" sz="1100" b="0">
                        <a:solidFill>
                          <a:schemeClr val="tx2"/>
                        </a:solidFill>
                        <a:latin typeface="Roboto" panose="02000000000000000000" pitchFamily="2" charset="0"/>
                        <a:ea typeface="Roboto" panose="02000000000000000000" pitchFamily="2" charset="0"/>
                      </a:endParaRPr>
                    </a:p>
                  </a:txBody>
                  <a:tcPr marL="64008" marR="2743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a:solidFill>
                            <a:schemeClr val="tx2"/>
                          </a:solidFill>
                          <a:latin typeface="Roboto" panose="02000000000000000000" pitchFamily="2" charset="0"/>
                          <a:ea typeface="Roboto" panose="02000000000000000000" pitchFamily="2" charset="0"/>
                        </a:rPr>
                        <a:t>4.6%</a:t>
                      </a:r>
                    </a:p>
                  </a:txBody>
                  <a:tcPr anchor="ctr">
                    <a:lnL w="28575" cap="flat" cmpd="sng" algn="ctr">
                      <a:solidFill>
                        <a:schemeClr val="bg1"/>
                      </a:solidFill>
                      <a:prstDash val="solid"/>
                      <a:round/>
                      <a:headEnd type="none" w="med" len="med"/>
                      <a:tailEnd type="none" w="med" len="med"/>
                    </a:lnL>
                    <a:lnR w="9525" cap="flat" cmpd="sng" algn="ctr">
                      <a:noFill/>
                      <a:prstDash val="soli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9811258"/>
                  </a:ext>
                </a:extLst>
              </a:tr>
              <a:tr h="585662">
                <a:tc vMerge="1">
                  <a:txBody>
                    <a:bodyPr/>
                    <a:lstStyle/>
                    <a:p>
                      <a:pPr algn="ctr"/>
                      <a:endParaRPr lang="en-US" sz="1100" b="1" baseline="30000">
                        <a:solidFill>
                          <a:schemeClr val="tx2"/>
                        </a:solidFill>
                      </a:endParaRPr>
                    </a:p>
                  </a:txBody>
                  <a:tcPr anchor="ctr">
                    <a:lnL w="9525" cap="flat" cmpd="sng" algn="ctr">
                      <a:noFill/>
                      <a:prstDash val="solid"/>
                    </a:lnL>
                    <a:lnR>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chemeClr val="tx2"/>
                          </a:solidFill>
                          <a:latin typeface="Roboto" panose="02000000000000000000" pitchFamily="2" charset="0"/>
                          <a:ea typeface="Roboto" panose="02000000000000000000" pitchFamily="2" charset="0"/>
                        </a:rPr>
                        <a:t>ABCSG 6A</a:t>
                      </a:r>
                      <a:r>
                        <a:rPr lang="en-US" sz="1100" baseline="30000">
                          <a:solidFill>
                            <a:schemeClr val="tx2"/>
                          </a:solidFill>
                          <a:latin typeface="Roboto" panose="02000000000000000000" pitchFamily="2" charset="0"/>
                          <a:ea typeface="Roboto" panose="02000000000000000000" pitchFamily="2" charset="0"/>
                        </a:rPr>
                        <a:t>2</a:t>
                      </a:r>
                      <a:endParaRPr lang="en-US" sz="1100" b="1" baseline="30000">
                        <a:solidFill>
                          <a:schemeClr val="tx2"/>
                        </a:solidFill>
                        <a:latin typeface="Roboto" panose="02000000000000000000" pitchFamily="2" charset="0"/>
                        <a:ea typeface="Roboto" panose="02000000000000000000" pitchFamily="2" charset="0"/>
                      </a:endParaRPr>
                    </a:p>
                  </a:txBody>
                  <a:tcPr anchor="ctr">
                    <a:lnL w="9525" cap="flat" cmpd="sng" algn="ctr">
                      <a:noFill/>
                      <a:prstDash val="soli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TAM x 5y</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solidFill>
                            <a:schemeClr val="tx2"/>
                          </a:solidFill>
                          <a:latin typeface="Roboto" panose="02000000000000000000" pitchFamily="2" charset="0"/>
                          <a:ea typeface="Roboto" panose="02000000000000000000" pitchFamily="2" charset="0"/>
                        </a:rPr>
                        <a:t>→ Placebo x 3y</a:t>
                      </a:r>
                    </a:p>
                    <a:p>
                      <a:r>
                        <a:rPr lang="en-US" sz="1100">
                          <a:solidFill>
                            <a:schemeClr val="tx2"/>
                          </a:solidFill>
                          <a:latin typeface="Roboto" panose="02000000000000000000" pitchFamily="2" charset="0"/>
                          <a:ea typeface="Roboto" panose="02000000000000000000" pitchFamily="2" charset="0"/>
                        </a:rPr>
                        <a:t>→ AI x 3y </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469</a:t>
                      </a:r>
                    </a:p>
                    <a:p>
                      <a:pPr algn="ctr"/>
                      <a:r>
                        <a:rPr lang="en-US" sz="1100">
                          <a:solidFill>
                            <a:schemeClr val="tx2"/>
                          </a:solidFill>
                          <a:latin typeface="Roboto" panose="02000000000000000000" pitchFamily="2" charset="0"/>
                          <a:ea typeface="Roboto" panose="02000000000000000000" pitchFamily="2" charset="0"/>
                        </a:rPr>
                        <a:t>387</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88.2%</a:t>
                      </a:r>
                    </a:p>
                    <a:p>
                      <a:pPr algn="ctr"/>
                      <a:r>
                        <a:rPr lang="en-US" sz="1100">
                          <a:solidFill>
                            <a:schemeClr val="tx2"/>
                          </a:solidFill>
                          <a:latin typeface="Roboto" panose="02000000000000000000" pitchFamily="2" charset="0"/>
                          <a:ea typeface="Roboto" panose="02000000000000000000" pitchFamily="2" charset="0"/>
                        </a:rPr>
                        <a:t>92.9%</a:t>
                      </a:r>
                      <a:endParaRPr lang="en-US" sz="1100" b="0">
                        <a:solidFill>
                          <a:schemeClr val="tx2"/>
                        </a:solidFill>
                        <a:latin typeface="Roboto" panose="02000000000000000000" pitchFamily="2" charset="0"/>
                        <a:ea typeface="Roboto" panose="02000000000000000000" pitchFamily="2" charset="0"/>
                      </a:endParaRPr>
                    </a:p>
                  </a:txBody>
                  <a:tcPr marL="64008" marR="2743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a:solidFill>
                            <a:schemeClr val="tx2"/>
                          </a:solidFill>
                          <a:latin typeface="Roboto" panose="02000000000000000000" pitchFamily="2" charset="0"/>
                          <a:ea typeface="Roboto" panose="02000000000000000000" pitchFamily="2" charset="0"/>
                        </a:rPr>
                        <a:t>4.7%</a:t>
                      </a:r>
                    </a:p>
                  </a:txBody>
                  <a:tcPr anchor="ctr">
                    <a:lnL w="28575" cap="flat" cmpd="sng" algn="ctr">
                      <a:solidFill>
                        <a:schemeClr val="bg1"/>
                      </a:solidFill>
                      <a:prstDash val="solid"/>
                      <a:round/>
                      <a:headEnd type="none" w="med" len="med"/>
                      <a:tailEnd type="none" w="med" len="med"/>
                    </a:lnL>
                    <a:lnR w="9525" cap="flat" cmpd="sng" algn="ctr">
                      <a:noFill/>
                      <a:prstDash val="soli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5122989"/>
                  </a:ext>
                </a:extLst>
              </a:tr>
              <a:tr h="150223">
                <a:tc>
                  <a:txBody>
                    <a:bodyP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Verdana" panose="020B0604030504040204" pitchFamily="34" charset="0"/>
                      </a:endParaRPr>
                    </a:p>
                  </a:txBody>
                  <a:tcPr anchor="ctr">
                    <a:lnL w="9525" cap="flat" cmpd="sng" algn="ctr">
                      <a:noFill/>
                      <a:prstDash val="solid"/>
                    </a:lnL>
                    <a:lnR>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1" baseline="30000">
                        <a:solidFill>
                          <a:schemeClr val="tx2"/>
                        </a:solidFill>
                        <a:latin typeface="Roboto" panose="02000000000000000000" pitchFamily="2" charset="0"/>
                        <a:ea typeface="Roboto" panose="02000000000000000000" pitchFamily="2" charset="0"/>
                      </a:endParaRPr>
                    </a:p>
                  </a:txBody>
                  <a:tcPr anchor="ctr">
                    <a:lnL w="9525" cap="flat" cmpd="sng" algn="ctr">
                      <a:noFill/>
                      <a:prstDash val="soli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solidFill>
                          <a:schemeClr val="tx2"/>
                        </a:solidFill>
                        <a:latin typeface="Roboto" panose="02000000000000000000" pitchFamily="2" charset="0"/>
                        <a:ea typeface="Roboto" panose="02000000000000000000" pitchFamily="2" charset="0"/>
                      </a:endParaRPr>
                    </a:p>
                  </a:txBody>
                  <a:tcPr marL="64008" marR="2743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1">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9525" cap="flat" cmpd="sng" algn="ctr">
                      <a:noFill/>
                      <a:prstDash val="soli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0271063"/>
                  </a:ext>
                </a:extLst>
              </a:tr>
              <a:tr h="585871">
                <a:tc rowSpan="2">
                  <a:txBody>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Verdana" panose="020B0604030504040204" pitchFamily="34" charset="0"/>
                        </a:rPr>
                        <a:t>TAM </a:t>
                      </a:r>
                      <a:r>
                        <a:rPr kumimoji="0" lang="en-US" sz="11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Verdana" panose="020B0604030504040204" pitchFamily="34" charset="0"/>
                          <a:sym typeface="Wingdings" pitchFamily="2" charset="2"/>
                        </a:rPr>
                        <a:t> TAM</a:t>
                      </a:r>
                      <a:endParaRPr kumimoji="0" lang="en-US" sz="11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Verdana" panose="020B0604030504040204" pitchFamily="34" charset="0"/>
                      </a:endParaRPr>
                    </a:p>
                  </a:txBody>
                  <a:tcPr anchor="ctr">
                    <a:lnL w="9525" cap="flat" cmpd="sng" algn="ctr">
                      <a:noFill/>
                      <a:prstDash val="solid"/>
                    </a:lnL>
                    <a:lnR>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chemeClr val="tx2"/>
                          </a:solidFill>
                          <a:latin typeface="Roboto" panose="02000000000000000000" pitchFamily="2" charset="0"/>
                          <a:ea typeface="Roboto" panose="02000000000000000000" pitchFamily="2" charset="0"/>
                        </a:rPr>
                        <a:t>aTTom</a:t>
                      </a:r>
                      <a:r>
                        <a:rPr lang="en-US" sz="1100" baseline="30000">
                          <a:solidFill>
                            <a:schemeClr val="tx2"/>
                          </a:solidFill>
                          <a:latin typeface="Roboto" panose="02000000000000000000" pitchFamily="2" charset="0"/>
                          <a:ea typeface="Roboto" panose="02000000000000000000" pitchFamily="2" charset="0"/>
                        </a:rPr>
                        <a:t>3</a:t>
                      </a:r>
                      <a:endParaRPr lang="en-US" sz="1100" b="1" baseline="30000">
                        <a:solidFill>
                          <a:schemeClr val="tx2"/>
                        </a:solidFill>
                        <a:latin typeface="Roboto" panose="02000000000000000000" pitchFamily="2" charset="0"/>
                        <a:ea typeface="Roboto" panose="02000000000000000000" pitchFamily="2" charset="0"/>
                      </a:endParaRPr>
                    </a:p>
                  </a:txBody>
                  <a:tcPr anchor="ctr">
                    <a:lnL w="9525" cap="flat" cmpd="sng" algn="ctr">
                      <a:noFill/>
                      <a:prstDash val="soli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TAM x 5y</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100">
                          <a:solidFill>
                            <a:schemeClr val="tx2"/>
                          </a:solidFill>
                          <a:latin typeface="Roboto" panose="02000000000000000000" pitchFamily="2" charset="0"/>
                          <a:ea typeface="Roboto" panose="02000000000000000000" pitchFamily="2" charset="0"/>
                        </a:rPr>
                        <a:t>→ No treatment</a:t>
                      </a:r>
                    </a:p>
                    <a:p>
                      <a:r>
                        <a:rPr lang="en-US" sz="1100">
                          <a:solidFill>
                            <a:schemeClr val="tx2"/>
                          </a:solidFill>
                          <a:latin typeface="Roboto" panose="02000000000000000000" pitchFamily="2" charset="0"/>
                          <a:ea typeface="Roboto" panose="02000000000000000000" pitchFamily="2" charset="0"/>
                        </a:rPr>
                        <a:t>→ TAM x 5y</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3485</a:t>
                      </a:r>
                    </a:p>
                    <a:p>
                      <a:pPr algn="ctr"/>
                      <a:r>
                        <a:rPr lang="en-US" sz="1100">
                          <a:solidFill>
                            <a:schemeClr val="tx2"/>
                          </a:solidFill>
                          <a:latin typeface="Roboto" panose="02000000000000000000" pitchFamily="2" charset="0"/>
                          <a:ea typeface="Roboto" panose="02000000000000000000" pitchFamily="2" charset="0"/>
                        </a:rPr>
                        <a:t>3468</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68%</a:t>
                      </a:r>
                    </a:p>
                    <a:p>
                      <a:pPr algn="ctr"/>
                      <a:r>
                        <a:rPr lang="en-US" sz="1100">
                          <a:solidFill>
                            <a:schemeClr val="tx2"/>
                          </a:solidFill>
                          <a:latin typeface="Roboto" panose="02000000000000000000" pitchFamily="2" charset="0"/>
                          <a:ea typeface="Roboto" panose="02000000000000000000" pitchFamily="2" charset="0"/>
                        </a:rPr>
                        <a:t>72%</a:t>
                      </a:r>
                      <a:endParaRPr lang="en-US" sz="1100" b="0">
                        <a:solidFill>
                          <a:schemeClr val="tx2"/>
                        </a:solidFill>
                        <a:latin typeface="Roboto" panose="02000000000000000000" pitchFamily="2" charset="0"/>
                        <a:ea typeface="Roboto" panose="02000000000000000000" pitchFamily="2" charset="0"/>
                      </a:endParaRPr>
                    </a:p>
                  </a:txBody>
                  <a:tcPr marL="64008" marR="2743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a:solidFill>
                            <a:schemeClr val="tx2"/>
                          </a:solidFill>
                          <a:latin typeface="Roboto" panose="02000000000000000000" pitchFamily="2" charset="0"/>
                          <a:ea typeface="Roboto" panose="02000000000000000000" pitchFamily="2" charset="0"/>
                        </a:rPr>
                        <a:t>4%</a:t>
                      </a:r>
                    </a:p>
                  </a:txBody>
                  <a:tcPr anchor="ctr">
                    <a:lnL w="28575" cap="flat" cmpd="sng" algn="ctr">
                      <a:solidFill>
                        <a:schemeClr val="bg1"/>
                      </a:solidFill>
                      <a:prstDash val="solid"/>
                      <a:round/>
                      <a:headEnd type="none" w="med" len="med"/>
                      <a:tailEnd type="none" w="med" len="med"/>
                    </a:lnL>
                    <a:lnR w="9525" cap="flat" cmpd="sng" algn="ctr">
                      <a:noFill/>
                      <a:prstDash val="soli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92437031"/>
                  </a:ext>
                </a:extLst>
              </a:tr>
              <a:tr h="585871">
                <a:tc vMerge="1">
                  <a:txBody>
                    <a:bodyPr/>
                    <a:lstStyle/>
                    <a:p>
                      <a:pPr algn="ctr"/>
                      <a:endParaRPr lang="en-US" sz="1100" b="1" baseline="30000">
                        <a:solidFill>
                          <a:schemeClr val="tx2"/>
                        </a:solidFill>
                      </a:endParaRPr>
                    </a:p>
                  </a:txBody>
                  <a:tcPr anchor="ctr">
                    <a:lnL w="9525" cap="flat" cmpd="sng" algn="ctr">
                      <a:noFill/>
                      <a:prstDash val="solid"/>
                    </a:lnL>
                    <a:lnR>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chemeClr val="tx2"/>
                          </a:solidFill>
                          <a:latin typeface="Roboto" panose="02000000000000000000" pitchFamily="2" charset="0"/>
                          <a:ea typeface="Roboto" panose="02000000000000000000" pitchFamily="2" charset="0"/>
                        </a:rPr>
                        <a:t>ATLAS</a:t>
                      </a:r>
                      <a:r>
                        <a:rPr lang="en-US" sz="1100" baseline="30000">
                          <a:solidFill>
                            <a:schemeClr val="tx2"/>
                          </a:solidFill>
                          <a:latin typeface="Roboto" panose="02000000000000000000" pitchFamily="2" charset="0"/>
                          <a:ea typeface="Roboto" panose="02000000000000000000" pitchFamily="2" charset="0"/>
                        </a:rPr>
                        <a:t>4</a:t>
                      </a:r>
                      <a:endParaRPr lang="en-US" sz="1100" b="1" baseline="30000">
                        <a:solidFill>
                          <a:schemeClr val="tx2"/>
                        </a:solidFill>
                        <a:latin typeface="Roboto" panose="02000000000000000000" pitchFamily="2" charset="0"/>
                        <a:ea typeface="Roboto" panose="02000000000000000000" pitchFamily="2" charset="0"/>
                      </a:endParaRPr>
                    </a:p>
                  </a:txBody>
                  <a:tcPr anchor="ctr">
                    <a:lnL w="9525" cap="flat" cmpd="sng" algn="ctr">
                      <a:noFill/>
                      <a:prstDash val="soli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TAM x 5y</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100">
                          <a:solidFill>
                            <a:schemeClr val="tx2"/>
                          </a:solidFill>
                          <a:latin typeface="Roboto" panose="02000000000000000000" pitchFamily="2" charset="0"/>
                          <a:ea typeface="Roboto" panose="02000000000000000000" pitchFamily="2" charset="0"/>
                        </a:rPr>
                        <a:t>→ No treatment</a:t>
                      </a:r>
                    </a:p>
                    <a:p>
                      <a:r>
                        <a:rPr lang="en-US" sz="1100">
                          <a:solidFill>
                            <a:schemeClr val="tx2"/>
                          </a:solidFill>
                          <a:latin typeface="Roboto" panose="02000000000000000000" pitchFamily="2" charset="0"/>
                          <a:ea typeface="Roboto" panose="02000000000000000000" pitchFamily="2" charset="0"/>
                        </a:rPr>
                        <a:t>→ TAM x 5y</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3418</a:t>
                      </a:r>
                    </a:p>
                    <a:p>
                      <a:pPr algn="ctr"/>
                      <a:r>
                        <a:rPr lang="en-US" sz="1100">
                          <a:solidFill>
                            <a:schemeClr val="tx2"/>
                          </a:solidFill>
                          <a:latin typeface="Roboto" panose="02000000000000000000" pitchFamily="2" charset="0"/>
                          <a:ea typeface="Roboto" panose="02000000000000000000" pitchFamily="2" charset="0"/>
                        </a:rPr>
                        <a:t>3428</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74.9%</a:t>
                      </a:r>
                    </a:p>
                    <a:p>
                      <a:pPr algn="ctr"/>
                      <a:r>
                        <a:rPr lang="en-US" sz="1100">
                          <a:solidFill>
                            <a:schemeClr val="tx2"/>
                          </a:solidFill>
                          <a:latin typeface="Roboto" panose="02000000000000000000" pitchFamily="2" charset="0"/>
                          <a:ea typeface="Roboto" panose="02000000000000000000" pitchFamily="2" charset="0"/>
                        </a:rPr>
                        <a:t>78.6%</a:t>
                      </a:r>
                      <a:endParaRPr lang="en-US" sz="1100" b="0">
                        <a:solidFill>
                          <a:schemeClr val="tx2"/>
                        </a:solidFill>
                        <a:latin typeface="Roboto" panose="02000000000000000000" pitchFamily="2" charset="0"/>
                        <a:ea typeface="Roboto" panose="02000000000000000000" pitchFamily="2" charset="0"/>
                      </a:endParaRPr>
                    </a:p>
                  </a:txBody>
                  <a:tcPr marL="64008" marR="2743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a:solidFill>
                            <a:schemeClr val="tx2"/>
                          </a:solidFill>
                          <a:latin typeface="Roboto" panose="02000000000000000000" pitchFamily="2" charset="0"/>
                          <a:ea typeface="Roboto" panose="02000000000000000000" pitchFamily="2" charset="0"/>
                        </a:rPr>
                        <a:t>3.7%</a:t>
                      </a:r>
                    </a:p>
                  </a:txBody>
                  <a:tcPr anchor="ctr">
                    <a:lnL w="28575" cap="flat" cmpd="sng" algn="ctr">
                      <a:solidFill>
                        <a:schemeClr val="bg1"/>
                      </a:solidFill>
                      <a:prstDash val="solid"/>
                      <a:round/>
                      <a:headEnd type="none" w="med" len="med"/>
                      <a:tailEnd type="none" w="med" len="med"/>
                    </a:lnL>
                    <a:lnR w="9525" cap="flat" cmpd="sng" algn="ctr">
                      <a:noFill/>
                      <a:prstDash val="soli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7404640"/>
                  </a:ext>
                </a:extLst>
              </a:tr>
              <a:tr h="150223">
                <a:tc>
                  <a:txBody>
                    <a:bodyP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Verdana" panose="020B0604030504040204" pitchFamily="34" charset="0"/>
                      </a:endParaRPr>
                    </a:p>
                  </a:txBody>
                  <a:tcPr anchor="ctr">
                    <a:lnL w="9525" cap="flat" cmpd="sng" algn="ctr">
                      <a:noFill/>
                      <a:prstDash val="solid"/>
                    </a:lnL>
                    <a:lnR>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1" baseline="30000">
                        <a:solidFill>
                          <a:schemeClr val="tx2"/>
                        </a:solidFill>
                        <a:latin typeface="Roboto" panose="02000000000000000000" pitchFamily="2" charset="0"/>
                        <a:ea typeface="Roboto" panose="02000000000000000000" pitchFamily="2" charset="0"/>
                      </a:endParaRPr>
                    </a:p>
                  </a:txBody>
                  <a:tcPr anchor="ctr">
                    <a:lnL w="9525" cap="flat" cmpd="sng" algn="ctr">
                      <a:noFill/>
                      <a:prstDash val="soli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it-IT" sz="2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solidFill>
                          <a:schemeClr val="tx2"/>
                        </a:solidFill>
                        <a:latin typeface="Roboto" panose="02000000000000000000" pitchFamily="2" charset="0"/>
                        <a:ea typeface="Roboto" panose="02000000000000000000" pitchFamily="2" charset="0"/>
                      </a:endParaRPr>
                    </a:p>
                  </a:txBody>
                  <a:tcPr marL="64008" marR="2743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1">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9525" cap="flat" cmpd="sng" algn="ctr">
                      <a:noFill/>
                      <a:prstDash val="soli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563714"/>
                  </a:ext>
                </a:extLst>
              </a:tr>
              <a:tr h="585662">
                <a:tc rowSpan="2">
                  <a:txBody>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Verdana" panose="020B0604030504040204" pitchFamily="34" charset="0"/>
                        </a:rPr>
                        <a:t>AI </a:t>
                      </a:r>
                      <a:r>
                        <a:rPr kumimoji="0" lang="en-US" sz="11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Verdana" panose="020B0604030504040204" pitchFamily="34" charset="0"/>
                          <a:sym typeface="Wingdings" pitchFamily="2" charset="2"/>
                        </a:rPr>
                        <a:t> AI</a:t>
                      </a:r>
                      <a:endParaRPr kumimoji="0" lang="en-US" sz="11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Verdana" panose="020B0604030504040204" pitchFamily="34" charset="0"/>
                      </a:endParaRPr>
                    </a:p>
                  </a:txBody>
                  <a:tcPr anchor="ctr">
                    <a:lnL w="9525" cap="flat" cmpd="sng" algn="ctr">
                      <a:noFill/>
                      <a:prstDash val="solid"/>
                    </a:lnL>
                    <a:lnR>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chemeClr val="tx2"/>
                          </a:solidFill>
                          <a:latin typeface="Roboto" panose="02000000000000000000" pitchFamily="2" charset="0"/>
                          <a:ea typeface="Roboto" panose="02000000000000000000" pitchFamily="2" charset="0"/>
                        </a:rPr>
                        <a:t>MA.17R</a:t>
                      </a:r>
                      <a:r>
                        <a:rPr lang="en-US" sz="1100" baseline="30000">
                          <a:solidFill>
                            <a:schemeClr val="tx2"/>
                          </a:solidFill>
                          <a:latin typeface="Roboto" panose="02000000000000000000" pitchFamily="2" charset="0"/>
                          <a:ea typeface="Roboto" panose="02000000000000000000" pitchFamily="2" charset="0"/>
                        </a:rPr>
                        <a:t>5</a:t>
                      </a:r>
                      <a:endParaRPr lang="en-US" sz="1100" b="1" baseline="30000">
                        <a:solidFill>
                          <a:schemeClr val="tx2"/>
                        </a:solidFill>
                        <a:latin typeface="Roboto" panose="02000000000000000000" pitchFamily="2" charset="0"/>
                        <a:ea typeface="Roboto" panose="02000000000000000000" pitchFamily="2" charset="0"/>
                      </a:endParaRPr>
                    </a:p>
                  </a:txBody>
                  <a:tcPr anchor="ctr">
                    <a:lnL w="9525" cap="flat" cmpd="sng" algn="ctr">
                      <a:noFill/>
                      <a:prstDash val="soli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it-IT" sz="1100">
                          <a:solidFill>
                            <a:schemeClr val="tx2"/>
                          </a:solidFill>
                          <a:latin typeface="Roboto" panose="02000000000000000000" pitchFamily="2" charset="0"/>
                          <a:ea typeface="Roboto" panose="02000000000000000000" pitchFamily="2" charset="0"/>
                        </a:rPr>
                        <a:t>TAM x 0-5y </a:t>
                      </a:r>
                    </a:p>
                    <a:p>
                      <a:pPr algn="ctr"/>
                      <a:r>
                        <a:rPr lang="it-IT" sz="1100">
                          <a:solidFill>
                            <a:schemeClr val="tx2"/>
                          </a:solidFill>
                          <a:latin typeface="Roboto" panose="02000000000000000000" pitchFamily="2" charset="0"/>
                          <a:ea typeface="Roboto" panose="02000000000000000000" pitchFamily="2" charset="0"/>
                        </a:rPr>
                        <a:t>→ AI x 5y</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it-IT" sz="1100">
                          <a:solidFill>
                            <a:schemeClr val="tx2"/>
                          </a:solidFill>
                          <a:latin typeface="Roboto" panose="02000000000000000000" pitchFamily="2" charset="0"/>
                          <a:ea typeface="Roboto" panose="02000000000000000000" pitchFamily="2" charset="0"/>
                        </a:rPr>
                        <a:t>→ Placebo</a:t>
                      </a:r>
                    </a:p>
                    <a:p>
                      <a:r>
                        <a:rPr lang="it-IT" sz="1100">
                          <a:solidFill>
                            <a:schemeClr val="tx2"/>
                          </a:solidFill>
                          <a:latin typeface="Roboto" panose="02000000000000000000" pitchFamily="2" charset="0"/>
                          <a:ea typeface="Roboto" panose="02000000000000000000" pitchFamily="2" charset="0"/>
                        </a:rPr>
                        <a:t>→ AI x 5y</a:t>
                      </a:r>
                      <a:endParaRPr lang="it-IT"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959</a:t>
                      </a:r>
                    </a:p>
                    <a:p>
                      <a:pPr algn="ctr"/>
                      <a:r>
                        <a:rPr lang="en-US" sz="1100">
                          <a:solidFill>
                            <a:schemeClr val="tx2"/>
                          </a:solidFill>
                          <a:latin typeface="Roboto" panose="02000000000000000000" pitchFamily="2" charset="0"/>
                          <a:ea typeface="Roboto" panose="02000000000000000000" pitchFamily="2" charset="0"/>
                        </a:rPr>
                        <a:t>959</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91%</a:t>
                      </a:r>
                    </a:p>
                    <a:p>
                      <a:pPr algn="ctr"/>
                      <a:r>
                        <a:rPr lang="en-US" sz="1100">
                          <a:solidFill>
                            <a:schemeClr val="tx2"/>
                          </a:solidFill>
                          <a:latin typeface="Roboto" panose="02000000000000000000" pitchFamily="2" charset="0"/>
                          <a:ea typeface="Roboto" panose="02000000000000000000" pitchFamily="2" charset="0"/>
                        </a:rPr>
                        <a:t>95%</a:t>
                      </a:r>
                      <a:endParaRPr lang="en-US" sz="1100" b="0">
                        <a:solidFill>
                          <a:schemeClr val="tx2"/>
                        </a:solidFill>
                        <a:latin typeface="Roboto" panose="02000000000000000000" pitchFamily="2" charset="0"/>
                        <a:ea typeface="Roboto" panose="02000000000000000000" pitchFamily="2" charset="0"/>
                      </a:endParaRPr>
                    </a:p>
                  </a:txBody>
                  <a:tcPr marL="64008" marR="2743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a:solidFill>
                            <a:schemeClr val="tx2"/>
                          </a:solidFill>
                          <a:latin typeface="Roboto" panose="02000000000000000000" pitchFamily="2" charset="0"/>
                          <a:ea typeface="Roboto" panose="02000000000000000000" pitchFamily="2" charset="0"/>
                        </a:rPr>
                        <a:t>4%</a:t>
                      </a:r>
                    </a:p>
                  </a:txBody>
                  <a:tcPr anchor="ctr">
                    <a:lnL w="28575" cap="flat" cmpd="sng" algn="ctr">
                      <a:solidFill>
                        <a:schemeClr val="bg1"/>
                      </a:solidFill>
                      <a:prstDash val="solid"/>
                      <a:round/>
                      <a:headEnd type="none" w="med" len="med"/>
                      <a:tailEnd type="none" w="med" len="med"/>
                    </a:lnL>
                    <a:lnR w="9525" cap="flat" cmpd="sng" algn="ctr">
                      <a:noFill/>
                      <a:prstDash val="soli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7224783"/>
                  </a:ext>
                </a:extLst>
              </a:tr>
              <a:tr h="585662">
                <a:tc vMerge="1">
                  <a:txBody>
                    <a:bodyPr/>
                    <a:lstStyle/>
                    <a:p>
                      <a:pPr algn="ctr"/>
                      <a:endParaRPr lang="en-US" sz="1100" b="1" baseline="30000">
                        <a:solidFill>
                          <a:schemeClr val="tx2"/>
                        </a:solidFill>
                      </a:endParaRPr>
                    </a:p>
                  </a:txBody>
                  <a:tcPr anchor="ctr">
                    <a:lnL w="9525" cap="flat" cmpd="sng" algn="ctr">
                      <a:noFill/>
                      <a:prstDash val="solid"/>
                    </a:lnL>
                    <a:lnR>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chemeClr val="tx2"/>
                          </a:solidFill>
                          <a:latin typeface="Roboto" panose="02000000000000000000" pitchFamily="2" charset="0"/>
                          <a:ea typeface="Roboto" panose="02000000000000000000" pitchFamily="2" charset="0"/>
                        </a:rPr>
                        <a:t>NSABP B-42</a:t>
                      </a:r>
                      <a:r>
                        <a:rPr lang="en-US" sz="1100" baseline="30000">
                          <a:solidFill>
                            <a:schemeClr val="tx2"/>
                          </a:solidFill>
                          <a:latin typeface="Roboto" panose="02000000000000000000" pitchFamily="2" charset="0"/>
                          <a:ea typeface="Roboto" panose="02000000000000000000" pitchFamily="2" charset="0"/>
                        </a:rPr>
                        <a:t>6</a:t>
                      </a:r>
                      <a:endParaRPr lang="en-US" sz="1100" b="1" baseline="30000">
                        <a:solidFill>
                          <a:schemeClr val="tx2"/>
                        </a:solidFill>
                        <a:latin typeface="Roboto" panose="02000000000000000000" pitchFamily="2" charset="0"/>
                        <a:ea typeface="Roboto" panose="02000000000000000000" pitchFamily="2" charset="0"/>
                      </a:endParaRPr>
                    </a:p>
                  </a:txBody>
                  <a:tcPr anchor="ctr">
                    <a:lnL w="9525" cap="flat" cmpd="sng" algn="ctr">
                      <a:noFill/>
                      <a:prstDash val="soli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AI x 5y</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solidFill>
                            <a:schemeClr val="tx2"/>
                          </a:solidFill>
                          <a:latin typeface="Roboto" panose="02000000000000000000" pitchFamily="2" charset="0"/>
                          <a:ea typeface="Roboto" panose="02000000000000000000" pitchFamily="2" charset="0"/>
                        </a:rPr>
                        <a:t>→ Placebo x 5y</a:t>
                      </a:r>
                    </a:p>
                    <a:p>
                      <a:r>
                        <a:rPr lang="en-US" sz="1100">
                          <a:solidFill>
                            <a:schemeClr val="tx2"/>
                          </a:solidFill>
                          <a:latin typeface="Roboto" panose="02000000000000000000" pitchFamily="2" charset="0"/>
                          <a:ea typeface="Roboto" panose="02000000000000000000" pitchFamily="2" charset="0"/>
                        </a:rPr>
                        <a:t>→ AI x 5y </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1983</a:t>
                      </a:r>
                    </a:p>
                    <a:p>
                      <a:pPr algn="ctr"/>
                      <a:r>
                        <a:rPr lang="en-US" sz="1100">
                          <a:solidFill>
                            <a:schemeClr val="tx2"/>
                          </a:solidFill>
                          <a:latin typeface="Roboto" panose="02000000000000000000" pitchFamily="2" charset="0"/>
                          <a:ea typeface="Roboto" panose="02000000000000000000" pitchFamily="2" charset="0"/>
                        </a:rPr>
                        <a:t>1983</a:t>
                      </a:r>
                      <a:endParaRPr lang="en-US" sz="1100" b="0">
                        <a:solidFill>
                          <a:schemeClr val="tx2"/>
                        </a:solidFill>
                        <a:latin typeface="Roboto" panose="02000000000000000000" pitchFamily="2" charset="0"/>
                        <a:ea typeface="Roboto"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solidFill>
                            <a:schemeClr val="tx2"/>
                          </a:solidFill>
                          <a:latin typeface="Roboto" panose="02000000000000000000" pitchFamily="2" charset="0"/>
                          <a:ea typeface="Roboto" panose="02000000000000000000" pitchFamily="2" charset="0"/>
                        </a:rPr>
                        <a:t>72.1%</a:t>
                      </a:r>
                    </a:p>
                    <a:p>
                      <a:pPr algn="ctr"/>
                      <a:r>
                        <a:rPr lang="en-US" sz="1100">
                          <a:solidFill>
                            <a:schemeClr val="tx2"/>
                          </a:solidFill>
                          <a:latin typeface="Roboto" panose="02000000000000000000" pitchFamily="2" charset="0"/>
                          <a:ea typeface="Roboto" panose="02000000000000000000" pitchFamily="2" charset="0"/>
                        </a:rPr>
                        <a:t>76.1%</a:t>
                      </a:r>
                      <a:endParaRPr lang="en-US" sz="1100" b="0">
                        <a:solidFill>
                          <a:schemeClr val="tx2"/>
                        </a:solidFill>
                        <a:latin typeface="Roboto" panose="02000000000000000000" pitchFamily="2" charset="0"/>
                        <a:ea typeface="Roboto" panose="02000000000000000000" pitchFamily="2" charset="0"/>
                      </a:endParaRPr>
                    </a:p>
                  </a:txBody>
                  <a:tcPr marL="64008" marR="2743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dirty="0">
                          <a:solidFill>
                            <a:schemeClr val="tx2"/>
                          </a:solidFill>
                          <a:latin typeface="Roboto" panose="02000000000000000000" pitchFamily="2" charset="0"/>
                          <a:ea typeface="Roboto" panose="02000000000000000000" pitchFamily="2" charset="0"/>
                        </a:rPr>
                        <a:t>4%</a:t>
                      </a:r>
                    </a:p>
                  </a:txBody>
                  <a:tcPr anchor="ctr">
                    <a:lnL w="28575" cap="flat" cmpd="sng" algn="ctr">
                      <a:solidFill>
                        <a:schemeClr val="bg1"/>
                      </a:solidFill>
                      <a:prstDash val="solid"/>
                      <a:round/>
                      <a:headEnd type="none" w="med" len="med"/>
                      <a:tailEnd type="none" w="med" len="med"/>
                    </a:lnL>
                    <a:lnR w="9525" cap="flat" cmpd="sng" algn="ctr">
                      <a:noFill/>
                      <a:prstDash val="soli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381499"/>
                  </a:ext>
                </a:extLst>
              </a:tr>
            </a:tbl>
          </a:graphicData>
        </a:graphic>
      </p:graphicFrame>
      <p:sp>
        <p:nvSpPr>
          <p:cNvPr id="2" name="Title 1">
            <a:extLst>
              <a:ext uri="{FF2B5EF4-FFF2-40B4-BE49-F238E27FC236}">
                <a16:creationId xmlns:a16="http://schemas.microsoft.com/office/drawing/2014/main" id="{D1BFF641-0605-BE4A-B396-E7567D3A339D}"/>
              </a:ext>
            </a:extLst>
          </p:cNvPr>
          <p:cNvSpPr>
            <a:spLocks noGrp="1"/>
          </p:cNvSpPr>
          <p:nvPr>
            <p:ph type="title"/>
          </p:nvPr>
        </p:nvSpPr>
        <p:spPr>
          <a:xfrm>
            <a:off x="495302" y="230805"/>
            <a:ext cx="11167544" cy="867930"/>
          </a:xfrm>
        </p:spPr>
        <p:txBody>
          <a:bodyPr>
            <a:normAutofit/>
          </a:bodyPr>
          <a:lstStyle/>
          <a:p>
            <a:r>
              <a:rPr lang="en-US" sz="2400" b="1" dirty="0">
                <a:latin typeface="Arial" panose="020B0604020202020204" pitchFamily="34" charset="0"/>
                <a:cs typeface="Arial" panose="020B0604020202020204" pitchFamily="34" charset="0"/>
              </a:rPr>
              <a:t>Optimal Duration of Endocrine Therapy: Consistent but Inconclusive Findings Across Trials</a:t>
            </a:r>
          </a:p>
        </p:txBody>
      </p:sp>
      <p:sp>
        <p:nvSpPr>
          <p:cNvPr id="3" name="Rectangle 2">
            <a:extLst>
              <a:ext uri="{FF2B5EF4-FFF2-40B4-BE49-F238E27FC236}">
                <a16:creationId xmlns:a16="http://schemas.microsoft.com/office/drawing/2014/main" id="{AE3C2AE0-7DD4-43DF-A59D-AF119F384668}"/>
              </a:ext>
            </a:extLst>
          </p:cNvPr>
          <p:cNvSpPr/>
          <p:nvPr/>
        </p:nvSpPr>
        <p:spPr>
          <a:xfrm flipH="1">
            <a:off x="366890" y="6414088"/>
            <a:ext cx="11617396" cy="275460"/>
          </a:xfrm>
          <a:prstGeom prst="rect">
            <a:avLst/>
          </a:prstGeom>
        </p:spPr>
        <p:txBody>
          <a:bodyPr wrap="square" lIns="91440" tIns="45720" rIns="91440" bIns="45720" anchor="t">
            <a:spAutoFit/>
          </a:bodyPr>
          <a:lstStyle/>
          <a:p>
            <a:pPr defTabSz="857250">
              <a:lnSpc>
                <a:spcPct val="85000"/>
              </a:lnSpc>
            </a:pPr>
            <a:r>
              <a:rPr lang="en-US" sz="700" dirty="0">
                <a:solidFill>
                  <a:schemeClr val="bg1">
                    <a:lumMod val="65000"/>
                  </a:schemeClr>
                </a:solidFill>
                <a:latin typeface="Arial"/>
                <a:cs typeface="Arial"/>
              </a:rPr>
              <a:t>1. Goss PE, et al. J Natl Cancer Inst. 2005;97:1262-1271. 2. </a:t>
            </a:r>
            <a:r>
              <a:rPr lang="en-US" sz="700" dirty="0" err="1">
                <a:solidFill>
                  <a:schemeClr val="bg1">
                    <a:lumMod val="65000"/>
                  </a:schemeClr>
                </a:solidFill>
                <a:latin typeface="Arial"/>
                <a:cs typeface="Arial"/>
              </a:rPr>
              <a:t>Jakesz</a:t>
            </a:r>
            <a:r>
              <a:rPr lang="en-US" sz="700" dirty="0">
                <a:solidFill>
                  <a:schemeClr val="bg1">
                    <a:lumMod val="65000"/>
                  </a:schemeClr>
                </a:solidFill>
                <a:latin typeface="Arial"/>
                <a:cs typeface="Arial"/>
              </a:rPr>
              <a:t> R, et al. J Natl Cancer Inst. 2007;99:1845-1853. 3. Gray R, et al. J Clin Oncol. 2013;31:(</a:t>
            </a:r>
            <a:r>
              <a:rPr lang="en-US" sz="700" dirty="0" err="1">
                <a:solidFill>
                  <a:schemeClr val="bg1">
                    <a:lumMod val="65000"/>
                  </a:schemeClr>
                </a:solidFill>
                <a:latin typeface="Arial"/>
                <a:cs typeface="Arial"/>
              </a:rPr>
              <a:t>suppl;abstr</a:t>
            </a:r>
            <a:r>
              <a:rPr lang="en-US" sz="700" dirty="0">
                <a:solidFill>
                  <a:schemeClr val="bg1">
                    <a:lumMod val="65000"/>
                  </a:schemeClr>
                </a:solidFill>
                <a:latin typeface="Arial"/>
                <a:cs typeface="Arial"/>
              </a:rPr>
              <a:t> 5). 4. Davies C, et al. Lancet. 2013;381:805-816. 5. Goss PE, et al. N Engl J Med. 2016;375:209-219. 6. Mamounas EP, et al. GS4-01; SABCS. 2019</a:t>
            </a:r>
            <a:r>
              <a:rPr lang="en-US" sz="600" dirty="0">
                <a:solidFill>
                  <a:schemeClr val="bg1">
                    <a:lumMod val="65000"/>
                  </a:schemeClr>
                </a:solidFill>
                <a:latin typeface="Arial"/>
                <a:cs typeface="Arial"/>
              </a:rPr>
              <a:t>. </a:t>
            </a:r>
            <a:endParaRPr lang="da-DK" altLang="en-US" sz="600" dirty="0">
              <a:solidFill>
                <a:schemeClr val="bg1">
                  <a:lumMod val="65000"/>
                </a:schemeClr>
              </a:solidFill>
              <a:latin typeface="Arial"/>
              <a:ea typeface="Verdana" panose="020B0604030504040204" pitchFamily="34" charset="0"/>
              <a:cs typeface="Arial"/>
            </a:endParaRPr>
          </a:p>
        </p:txBody>
      </p:sp>
      <p:sp>
        <p:nvSpPr>
          <p:cNvPr id="6" name="Rectangle 5">
            <a:extLst>
              <a:ext uri="{FF2B5EF4-FFF2-40B4-BE49-F238E27FC236}">
                <a16:creationId xmlns:a16="http://schemas.microsoft.com/office/drawing/2014/main" id="{24C40CA0-16F8-6342-84A2-A35A985F96CA}"/>
              </a:ext>
            </a:extLst>
          </p:cNvPr>
          <p:cNvSpPr/>
          <p:nvPr/>
        </p:nvSpPr>
        <p:spPr>
          <a:xfrm>
            <a:off x="495301" y="5773024"/>
            <a:ext cx="8659332" cy="215444"/>
          </a:xfrm>
          <a:prstGeom prst="rect">
            <a:avLst/>
          </a:prstGeom>
        </p:spPr>
        <p:txBody>
          <a:bodyPr wrap="square">
            <a:spAutoFit/>
          </a:bodyPr>
          <a:lstStyle/>
          <a:p>
            <a:pPr marL="0" indent="0" algn="l">
              <a:buNone/>
            </a:pPr>
            <a:r>
              <a:rPr lang="en-US" sz="800">
                <a:latin typeface="Arial" panose="020B0604020202020204" pitchFamily="34" charset="0"/>
                <a:ea typeface="Verdana" panose="020B0604030504040204" pitchFamily="34" charset="0"/>
                <a:cs typeface="Arial" panose="020B0604020202020204" pitchFamily="34" charset="0"/>
              </a:rPr>
              <a:t>*Based on disease-free survival or cumulative risk of recurrence rates as reported in the primary publications (note that the definitions of disease-free were not identical across trials).</a:t>
            </a:r>
          </a:p>
        </p:txBody>
      </p:sp>
      <p:sp>
        <p:nvSpPr>
          <p:cNvPr id="18" name="Freeform 17">
            <a:extLst>
              <a:ext uri="{FF2B5EF4-FFF2-40B4-BE49-F238E27FC236}">
                <a16:creationId xmlns:a16="http://schemas.microsoft.com/office/drawing/2014/main" id="{4C26DBD3-ED16-154F-9DB1-42AD417352F4}"/>
              </a:ext>
            </a:extLst>
          </p:cNvPr>
          <p:cNvSpPr/>
          <p:nvPr/>
        </p:nvSpPr>
        <p:spPr bwMode="gray">
          <a:xfrm rot="10800000">
            <a:off x="2907792" y="1591228"/>
            <a:ext cx="2706624" cy="223549"/>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9050" cap="flat" cmpd="sng" algn="ctr">
            <a:solidFill>
              <a:schemeClr val="accent1"/>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2E7D645B-74C2-E14C-9A05-8CE8C1964719}"/>
              </a:ext>
            </a:extLst>
          </p:cNvPr>
          <p:cNvSpPr txBox="1"/>
          <p:nvPr/>
        </p:nvSpPr>
        <p:spPr>
          <a:xfrm>
            <a:off x="2907792" y="1303573"/>
            <a:ext cx="2706624" cy="261610"/>
          </a:xfrm>
          <a:prstGeom prst="rect">
            <a:avLst/>
          </a:prstGeom>
          <a:solidFill>
            <a:schemeClr val="bg1"/>
          </a:solidFill>
        </p:spPr>
        <p:txBody>
          <a:bodyPr wrap="square" rtlCol="0" anchor="t" anchorCtr="0">
            <a:spAutoFit/>
          </a:bodyPr>
          <a:lstStyle/>
          <a:p>
            <a:pPr marL="0" indent="0">
              <a:spcBef>
                <a:spcPts val="0"/>
              </a:spcBef>
              <a:spcAft>
                <a:spcPts val="0"/>
              </a:spcAft>
              <a:buNone/>
            </a:pPr>
            <a:r>
              <a:rPr lang="en-US" sz="1100" b="1">
                <a:solidFill>
                  <a:schemeClr val="accent1"/>
                </a:solidFill>
                <a:latin typeface="Arial" panose="020B0604020202020204" pitchFamily="34" charset="0"/>
                <a:ea typeface="Roboto" panose="02000000000000000000" pitchFamily="2" charset="0"/>
                <a:cs typeface="Arial" panose="020B0604020202020204" pitchFamily="34" charset="0"/>
              </a:rPr>
              <a:t>THERAPY TYPE + DURATION</a:t>
            </a:r>
          </a:p>
        </p:txBody>
      </p:sp>
      <p:sp>
        <p:nvSpPr>
          <p:cNvPr id="10" name="Rectangle 9">
            <a:extLst>
              <a:ext uri="{FF2B5EF4-FFF2-40B4-BE49-F238E27FC236}">
                <a16:creationId xmlns:a16="http://schemas.microsoft.com/office/drawing/2014/main" id="{3C2D44F0-0B9A-5746-BC26-86A3D2994B9C}"/>
              </a:ext>
            </a:extLst>
          </p:cNvPr>
          <p:cNvSpPr/>
          <p:nvPr/>
        </p:nvSpPr>
        <p:spPr bwMode="gray">
          <a:xfrm>
            <a:off x="8083461" y="1234754"/>
            <a:ext cx="1299867" cy="4443120"/>
          </a:xfrm>
          <a:prstGeom prst="rect">
            <a:avLst/>
          </a:prstGeom>
          <a:noFill/>
          <a:ln w="38100" cap="flat" cmpd="sng" algn="ctr">
            <a:solidFill>
              <a:srgbClr val="0F477B"/>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nvGrpSpPr>
          <p:cNvPr id="21" name="Group 20">
            <a:extLst>
              <a:ext uri="{FF2B5EF4-FFF2-40B4-BE49-F238E27FC236}">
                <a16:creationId xmlns:a16="http://schemas.microsoft.com/office/drawing/2014/main" id="{42B5550E-BFB8-004F-B829-5D7C78138C17}"/>
              </a:ext>
            </a:extLst>
          </p:cNvPr>
          <p:cNvGrpSpPr/>
          <p:nvPr/>
        </p:nvGrpSpPr>
        <p:grpSpPr>
          <a:xfrm>
            <a:off x="7662915" y="1959932"/>
            <a:ext cx="324372" cy="315230"/>
            <a:chOff x="7850367" y="1870186"/>
            <a:chExt cx="324372" cy="315230"/>
          </a:xfrm>
        </p:grpSpPr>
        <p:sp>
          <p:nvSpPr>
            <p:cNvPr id="19" name="Freeform 18">
              <a:extLst>
                <a:ext uri="{FF2B5EF4-FFF2-40B4-BE49-F238E27FC236}">
                  <a16:creationId xmlns:a16="http://schemas.microsoft.com/office/drawing/2014/main" id="{AEE1C674-98B7-954E-98BA-6229AE85CCBD}"/>
                </a:ext>
              </a:extLst>
            </p:cNvPr>
            <p:cNvSpPr/>
            <p:nvPr/>
          </p:nvSpPr>
          <p:spPr bwMode="gray">
            <a:xfrm rot="16200000">
              <a:off x="7758927" y="1961626"/>
              <a:ext cx="315230" cy="132349"/>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9050" cap="flat" cmpd="sng" algn="ctr">
              <a:solidFill>
                <a:schemeClr val="tx2"/>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58DA33D4-5CFC-B944-BD49-D0258561C530}"/>
                </a:ext>
              </a:extLst>
            </p:cNvPr>
            <p:cNvCxnSpPr>
              <a:cxnSpLocks/>
            </p:cNvCxnSpPr>
            <p:nvPr/>
          </p:nvCxnSpPr>
          <p:spPr bwMode="auto">
            <a:xfrm>
              <a:off x="7982717" y="2027800"/>
              <a:ext cx="192022" cy="0"/>
            </a:xfrm>
            <a:prstGeom prst="straightConnector1">
              <a:avLst/>
            </a:prstGeom>
            <a:noFill/>
            <a:ln w="19050" cap="flat" cmpd="sng" algn="ctr">
              <a:solidFill>
                <a:schemeClr val="tx2"/>
              </a:solidFill>
              <a:prstDash val="solid"/>
              <a:miter lim="800000"/>
              <a:headEnd type="none" w="med" len="med"/>
              <a:tailEnd type="triangle" w="lg" len="med"/>
            </a:ln>
            <a:effectLst/>
          </p:spPr>
        </p:cxnSp>
      </p:grpSp>
      <p:grpSp>
        <p:nvGrpSpPr>
          <p:cNvPr id="22" name="Group 21">
            <a:extLst>
              <a:ext uri="{FF2B5EF4-FFF2-40B4-BE49-F238E27FC236}">
                <a16:creationId xmlns:a16="http://schemas.microsoft.com/office/drawing/2014/main" id="{C85DB609-9DAE-2847-B963-CA041755DB6E}"/>
              </a:ext>
            </a:extLst>
          </p:cNvPr>
          <p:cNvGrpSpPr/>
          <p:nvPr/>
        </p:nvGrpSpPr>
        <p:grpSpPr>
          <a:xfrm>
            <a:off x="7662915" y="2541605"/>
            <a:ext cx="324372" cy="315230"/>
            <a:chOff x="7850367" y="1870186"/>
            <a:chExt cx="324372" cy="315230"/>
          </a:xfrm>
        </p:grpSpPr>
        <p:sp>
          <p:nvSpPr>
            <p:cNvPr id="23" name="Freeform 22">
              <a:extLst>
                <a:ext uri="{FF2B5EF4-FFF2-40B4-BE49-F238E27FC236}">
                  <a16:creationId xmlns:a16="http://schemas.microsoft.com/office/drawing/2014/main" id="{939A5F93-362A-0044-94FF-CA29368E3BE3}"/>
                </a:ext>
              </a:extLst>
            </p:cNvPr>
            <p:cNvSpPr/>
            <p:nvPr/>
          </p:nvSpPr>
          <p:spPr bwMode="gray">
            <a:xfrm rot="16200000">
              <a:off x="7758927" y="1961626"/>
              <a:ext cx="315230" cy="132349"/>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9050" cap="flat" cmpd="sng" algn="ctr">
              <a:solidFill>
                <a:schemeClr val="tx2"/>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80A77A93-B70E-C64F-8DB2-173D75FE1176}"/>
                </a:ext>
              </a:extLst>
            </p:cNvPr>
            <p:cNvCxnSpPr>
              <a:cxnSpLocks/>
            </p:cNvCxnSpPr>
            <p:nvPr/>
          </p:nvCxnSpPr>
          <p:spPr bwMode="auto">
            <a:xfrm>
              <a:off x="7982717" y="2027800"/>
              <a:ext cx="192022" cy="0"/>
            </a:xfrm>
            <a:prstGeom prst="straightConnector1">
              <a:avLst/>
            </a:prstGeom>
            <a:noFill/>
            <a:ln w="19050" cap="flat" cmpd="sng" algn="ctr">
              <a:solidFill>
                <a:schemeClr val="tx2"/>
              </a:solidFill>
              <a:prstDash val="solid"/>
              <a:miter lim="800000"/>
              <a:headEnd type="none" w="med" len="med"/>
              <a:tailEnd type="triangle" w="lg" len="med"/>
            </a:ln>
            <a:effectLst/>
          </p:spPr>
        </p:cxnSp>
      </p:grpSp>
      <p:grpSp>
        <p:nvGrpSpPr>
          <p:cNvPr id="25" name="Group 24">
            <a:extLst>
              <a:ext uri="{FF2B5EF4-FFF2-40B4-BE49-F238E27FC236}">
                <a16:creationId xmlns:a16="http://schemas.microsoft.com/office/drawing/2014/main" id="{38C9FBF6-8F59-7149-A34A-F9654331C15A}"/>
              </a:ext>
            </a:extLst>
          </p:cNvPr>
          <p:cNvGrpSpPr/>
          <p:nvPr/>
        </p:nvGrpSpPr>
        <p:grpSpPr>
          <a:xfrm>
            <a:off x="7662915" y="3277820"/>
            <a:ext cx="324372" cy="315230"/>
            <a:chOff x="7850367" y="1870186"/>
            <a:chExt cx="324372" cy="315230"/>
          </a:xfrm>
        </p:grpSpPr>
        <p:sp>
          <p:nvSpPr>
            <p:cNvPr id="26" name="Freeform 25">
              <a:extLst>
                <a:ext uri="{FF2B5EF4-FFF2-40B4-BE49-F238E27FC236}">
                  <a16:creationId xmlns:a16="http://schemas.microsoft.com/office/drawing/2014/main" id="{434BA629-9A38-CA4E-8E42-23F8BA40A69C}"/>
                </a:ext>
              </a:extLst>
            </p:cNvPr>
            <p:cNvSpPr/>
            <p:nvPr/>
          </p:nvSpPr>
          <p:spPr bwMode="gray">
            <a:xfrm rot="16200000">
              <a:off x="7758927" y="1961626"/>
              <a:ext cx="315230" cy="132349"/>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9050" cap="flat" cmpd="sng" algn="ctr">
              <a:solidFill>
                <a:schemeClr val="tx2"/>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12A2599C-107A-A34A-8E0C-14EE47B74C87}"/>
                </a:ext>
              </a:extLst>
            </p:cNvPr>
            <p:cNvCxnSpPr>
              <a:cxnSpLocks/>
            </p:cNvCxnSpPr>
            <p:nvPr/>
          </p:nvCxnSpPr>
          <p:spPr bwMode="auto">
            <a:xfrm>
              <a:off x="7982717" y="2027800"/>
              <a:ext cx="192022" cy="0"/>
            </a:xfrm>
            <a:prstGeom prst="straightConnector1">
              <a:avLst/>
            </a:prstGeom>
            <a:noFill/>
            <a:ln w="19050" cap="flat" cmpd="sng" algn="ctr">
              <a:solidFill>
                <a:schemeClr val="tx2"/>
              </a:solidFill>
              <a:prstDash val="solid"/>
              <a:miter lim="800000"/>
              <a:headEnd type="none" w="med" len="med"/>
              <a:tailEnd type="triangle" w="lg" len="med"/>
            </a:ln>
            <a:effectLst/>
          </p:spPr>
        </p:cxnSp>
      </p:grpSp>
      <p:grpSp>
        <p:nvGrpSpPr>
          <p:cNvPr id="28" name="Group 27">
            <a:extLst>
              <a:ext uri="{FF2B5EF4-FFF2-40B4-BE49-F238E27FC236}">
                <a16:creationId xmlns:a16="http://schemas.microsoft.com/office/drawing/2014/main" id="{B1AF7AA7-1E93-B842-A43F-176C0FCBB2DF}"/>
              </a:ext>
            </a:extLst>
          </p:cNvPr>
          <p:cNvGrpSpPr/>
          <p:nvPr/>
        </p:nvGrpSpPr>
        <p:grpSpPr>
          <a:xfrm>
            <a:off x="7662915" y="3868639"/>
            <a:ext cx="324372" cy="315230"/>
            <a:chOff x="7850367" y="1870186"/>
            <a:chExt cx="324372" cy="315230"/>
          </a:xfrm>
        </p:grpSpPr>
        <p:sp>
          <p:nvSpPr>
            <p:cNvPr id="29" name="Freeform 28">
              <a:extLst>
                <a:ext uri="{FF2B5EF4-FFF2-40B4-BE49-F238E27FC236}">
                  <a16:creationId xmlns:a16="http://schemas.microsoft.com/office/drawing/2014/main" id="{50FCE88B-C661-3940-A480-A8DDD2C620CC}"/>
                </a:ext>
              </a:extLst>
            </p:cNvPr>
            <p:cNvSpPr/>
            <p:nvPr/>
          </p:nvSpPr>
          <p:spPr bwMode="gray">
            <a:xfrm rot="16200000">
              <a:off x="7758927" y="1961626"/>
              <a:ext cx="315230" cy="132349"/>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9050" cap="flat" cmpd="sng" algn="ctr">
              <a:solidFill>
                <a:schemeClr val="tx2"/>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cxnSp>
          <p:nvCxnSpPr>
            <p:cNvPr id="30" name="Straight Arrow Connector 29">
              <a:extLst>
                <a:ext uri="{FF2B5EF4-FFF2-40B4-BE49-F238E27FC236}">
                  <a16:creationId xmlns:a16="http://schemas.microsoft.com/office/drawing/2014/main" id="{4F04248A-5CBA-4744-AA21-8188A6F1ECBF}"/>
                </a:ext>
              </a:extLst>
            </p:cNvPr>
            <p:cNvCxnSpPr>
              <a:cxnSpLocks/>
            </p:cNvCxnSpPr>
            <p:nvPr/>
          </p:nvCxnSpPr>
          <p:spPr bwMode="auto">
            <a:xfrm>
              <a:off x="7982717" y="2027800"/>
              <a:ext cx="192022" cy="0"/>
            </a:xfrm>
            <a:prstGeom prst="straightConnector1">
              <a:avLst/>
            </a:prstGeom>
            <a:noFill/>
            <a:ln w="19050" cap="flat" cmpd="sng" algn="ctr">
              <a:solidFill>
                <a:schemeClr val="tx2"/>
              </a:solidFill>
              <a:prstDash val="solid"/>
              <a:miter lim="800000"/>
              <a:headEnd type="none" w="med" len="med"/>
              <a:tailEnd type="triangle" w="lg" len="med"/>
            </a:ln>
            <a:effectLst/>
          </p:spPr>
        </p:cxnSp>
      </p:grpSp>
      <p:grpSp>
        <p:nvGrpSpPr>
          <p:cNvPr id="31" name="Group 30">
            <a:extLst>
              <a:ext uri="{FF2B5EF4-FFF2-40B4-BE49-F238E27FC236}">
                <a16:creationId xmlns:a16="http://schemas.microsoft.com/office/drawing/2014/main" id="{D7126071-AB8D-8D4F-B2F3-7F0E7D217791}"/>
              </a:ext>
            </a:extLst>
          </p:cNvPr>
          <p:cNvGrpSpPr/>
          <p:nvPr/>
        </p:nvGrpSpPr>
        <p:grpSpPr>
          <a:xfrm>
            <a:off x="7662915" y="4611279"/>
            <a:ext cx="324372" cy="315230"/>
            <a:chOff x="7850367" y="1870186"/>
            <a:chExt cx="324372" cy="315230"/>
          </a:xfrm>
        </p:grpSpPr>
        <p:sp>
          <p:nvSpPr>
            <p:cNvPr id="32" name="Freeform 31">
              <a:extLst>
                <a:ext uri="{FF2B5EF4-FFF2-40B4-BE49-F238E27FC236}">
                  <a16:creationId xmlns:a16="http://schemas.microsoft.com/office/drawing/2014/main" id="{123756A9-2327-A34D-87D8-8C0D0C0EC295}"/>
                </a:ext>
              </a:extLst>
            </p:cNvPr>
            <p:cNvSpPr/>
            <p:nvPr/>
          </p:nvSpPr>
          <p:spPr bwMode="gray">
            <a:xfrm rot="16200000">
              <a:off x="7758927" y="1961626"/>
              <a:ext cx="315230" cy="132349"/>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9050" cap="flat" cmpd="sng" algn="ctr">
              <a:solidFill>
                <a:schemeClr val="tx2"/>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7325A278-C0F3-5A4B-A86B-E514D6D018E6}"/>
                </a:ext>
              </a:extLst>
            </p:cNvPr>
            <p:cNvCxnSpPr>
              <a:cxnSpLocks/>
            </p:cNvCxnSpPr>
            <p:nvPr/>
          </p:nvCxnSpPr>
          <p:spPr bwMode="auto">
            <a:xfrm>
              <a:off x="7982717" y="2027800"/>
              <a:ext cx="192022" cy="0"/>
            </a:xfrm>
            <a:prstGeom prst="straightConnector1">
              <a:avLst/>
            </a:prstGeom>
            <a:noFill/>
            <a:ln w="19050" cap="flat" cmpd="sng" algn="ctr">
              <a:solidFill>
                <a:schemeClr val="tx2"/>
              </a:solidFill>
              <a:prstDash val="solid"/>
              <a:miter lim="800000"/>
              <a:headEnd type="none" w="med" len="med"/>
              <a:tailEnd type="triangle" w="lg" len="med"/>
            </a:ln>
            <a:effectLst/>
          </p:spPr>
        </p:cxnSp>
      </p:grpSp>
      <p:grpSp>
        <p:nvGrpSpPr>
          <p:cNvPr id="34" name="Group 33">
            <a:extLst>
              <a:ext uri="{FF2B5EF4-FFF2-40B4-BE49-F238E27FC236}">
                <a16:creationId xmlns:a16="http://schemas.microsoft.com/office/drawing/2014/main" id="{8C9A20DC-0D72-9F4F-91F6-DABC75E41700}"/>
              </a:ext>
            </a:extLst>
          </p:cNvPr>
          <p:cNvGrpSpPr/>
          <p:nvPr/>
        </p:nvGrpSpPr>
        <p:grpSpPr>
          <a:xfrm>
            <a:off x="7662915" y="5202099"/>
            <a:ext cx="324372" cy="315230"/>
            <a:chOff x="7850367" y="1870186"/>
            <a:chExt cx="324372" cy="315230"/>
          </a:xfrm>
        </p:grpSpPr>
        <p:sp>
          <p:nvSpPr>
            <p:cNvPr id="35" name="Freeform 34">
              <a:extLst>
                <a:ext uri="{FF2B5EF4-FFF2-40B4-BE49-F238E27FC236}">
                  <a16:creationId xmlns:a16="http://schemas.microsoft.com/office/drawing/2014/main" id="{92B0B033-D65B-A740-9670-F49D2AFF3156}"/>
                </a:ext>
              </a:extLst>
            </p:cNvPr>
            <p:cNvSpPr/>
            <p:nvPr/>
          </p:nvSpPr>
          <p:spPr bwMode="gray">
            <a:xfrm rot="16200000">
              <a:off x="7758927" y="1961626"/>
              <a:ext cx="315230" cy="132349"/>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9050" cap="flat" cmpd="sng" algn="ctr">
              <a:solidFill>
                <a:schemeClr val="tx2"/>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0F47BB42-3B1F-B048-A884-CAFEE8047594}"/>
                </a:ext>
              </a:extLst>
            </p:cNvPr>
            <p:cNvCxnSpPr>
              <a:cxnSpLocks/>
            </p:cNvCxnSpPr>
            <p:nvPr/>
          </p:nvCxnSpPr>
          <p:spPr bwMode="auto">
            <a:xfrm>
              <a:off x="7982717" y="2027800"/>
              <a:ext cx="192022" cy="0"/>
            </a:xfrm>
            <a:prstGeom prst="straightConnector1">
              <a:avLst/>
            </a:prstGeom>
            <a:noFill/>
            <a:ln w="19050" cap="flat" cmpd="sng" algn="ctr">
              <a:solidFill>
                <a:schemeClr val="tx2"/>
              </a:solidFill>
              <a:prstDash val="solid"/>
              <a:miter lim="800000"/>
              <a:headEnd type="none" w="med" len="med"/>
              <a:tailEnd type="triangle" w="lg" len="med"/>
            </a:ln>
            <a:effectLst/>
          </p:spPr>
        </p:cxnSp>
      </p:grpSp>
      <p:sp>
        <p:nvSpPr>
          <p:cNvPr id="37" name="Rectangle 36">
            <a:extLst>
              <a:ext uri="{FF2B5EF4-FFF2-40B4-BE49-F238E27FC236}">
                <a16:creationId xmlns:a16="http://schemas.microsoft.com/office/drawing/2014/main" id="{98B2CED3-9CB9-FF4D-B606-2995B798D66C}"/>
              </a:ext>
            </a:extLst>
          </p:cNvPr>
          <p:cNvSpPr/>
          <p:nvPr/>
        </p:nvSpPr>
        <p:spPr bwMode="gray">
          <a:xfrm>
            <a:off x="9770648" y="1337260"/>
            <a:ext cx="2025174" cy="3826456"/>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6" name="Rectangle 45">
            <a:extLst>
              <a:ext uri="{FF2B5EF4-FFF2-40B4-BE49-F238E27FC236}">
                <a16:creationId xmlns:a16="http://schemas.microsoft.com/office/drawing/2014/main" id="{4D23670A-1125-5545-B704-26133A4C0729}"/>
              </a:ext>
            </a:extLst>
          </p:cNvPr>
          <p:cNvSpPr/>
          <p:nvPr/>
        </p:nvSpPr>
        <p:spPr bwMode="gray">
          <a:xfrm>
            <a:off x="9824553" y="1225557"/>
            <a:ext cx="1885731" cy="4452317"/>
          </a:xfrm>
          <a:prstGeom prst="rect">
            <a:avLst/>
          </a:prstGeom>
          <a:solidFill>
            <a:schemeClr val="tx2">
              <a:lumMod val="20000"/>
              <a:lumOff val="80000"/>
              <a:alpha val="50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C87213ED-CF5C-A141-BBD4-BABB68C0DE8E}"/>
              </a:ext>
            </a:extLst>
          </p:cNvPr>
          <p:cNvSpPr txBox="1"/>
          <p:nvPr/>
        </p:nvSpPr>
        <p:spPr>
          <a:xfrm>
            <a:off x="9887805" y="2840107"/>
            <a:ext cx="1759224" cy="984885"/>
          </a:xfrm>
          <a:prstGeom prst="rect">
            <a:avLst/>
          </a:prstGeom>
          <a:noFill/>
        </p:spPr>
        <p:txBody>
          <a:bodyPr wrap="square" rtlCol="0">
            <a:spAutoFit/>
          </a:bodyPr>
          <a:lstStyle/>
          <a:p>
            <a:pPr algn="ctr" defTabSz="857250" fontAlgn="auto">
              <a:spcBef>
                <a:spcPts val="0"/>
              </a:spcBef>
              <a:spcAft>
                <a:spcPts val="0"/>
              </a:spcAft>
            </a:pPr>
            <a:r>
              <a:rPr lang="en-US" sz="1400" b="1" dirty="0">
                <a:solidFill>
                  <a:schemeClr val="accent1"/>
                </a:solidFill>
                <a:latin typeface="Arial" panose="020B0604020202020204" pitchFamily="34" charset="0"/>
                <a:ea typeface="Roboto" panose="02000000000000000000" pitchFamily="2" charset="0"/>
                <a:cs typeface="Arial" panose="020B0604020202020204" pitchFamily="34" charset="0"/>
              </a:rPr>
              <a:t>3%-5%</a:t>
            </a:r>
            <a:br>
              <a:rPr lang="en-US" sz="1100" dirty="0">
                <a:solidFill>
                  <a:schemeClr val="tx2"/>
                </a:solidFill>
                <a:latin typeface="Arial" panose="020B0604020202020204" pitchFamily="34" charset="0"/>
                <a:ea typeface="Roboto" panose="02000000000000000000" pitchFamily="2" charset="0"/>
                <a:cs typeface="Arial" panose="020B0604020202020204" pitchFamily="34" charset="0"/>
              </a:rPr>
            </a:br>
            <a:r>
              <a:rPr lang="en-US" sz="1100" b="1" dirty="0">
                <a:solidFill>
                  <a:schemeClr val="tx1"/>
                </a:solidFill>
                <a:latin typeface="Arial" panose="020B0604020202020204" pitchFamily="34" charset="0"/>
                <a:ea typeface="Roboto" panose="02000000000000000000" pitchFamily="2" charset="0"/>
                <a:cs typeface="Arial" panose="020B0604020202020204" pitchFamily="34" charset="0"/>
              </a:rPr>
              <a:t>absolute benefit </a:t>
            </a:r>
            <a:r>
              <a:rPr lang="en-US" sz="11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from an additional 5 years of endocrine therapy to prevent any recurrence</a:t>
            </a:r>
          </a:p>
        </p:txBody>
      </p:sp>
      <p:sp>
        <p:nvSpPr>
          <p:cNvPr id="39" name="TextBox 38">
            <a:extLst>
              <a:ext uri="{FF2B5EF4-FFF2-40B4-BE49-F238E27FC236}">
                <a16:creationId xmlns:a16="http://schemas.microsoft.com/office/drawing/2014/main" id="{3103CFB9-CD4E-3749-AEC6-794B57F22ED8}"/>
              </a:ext>
            </a:extLst>
          </p:cNvPr>
          <p:cNvSpPr txBox="1"/>
          <p:nvPr/>
        </p:nvSpPr>
        <p:spPr>
          <a:xfrm>
            <a:off x="9856185" y="1396186"/>
            <a:ext cx="1854099" cy="461665"/>
          </a:xfrm>
          <a:prstGeom prst="rect">
            <a:avLst/>
          </a:prstGeom>
          <a:noFill/>
        </p:spPr>
        <p:txBody>
          <a:bodyPr wrap="square" rtlCol="0" anchor="t" anchorCtr="0">
            <a:spAutoFit/>
          </a:bodyPr>
          <a:lstStyle/>
          <a:p>
            <a:pPr marL="0" indent="0" algn="ctr">
              <a:spcBef>
                <a:spcPts val="0"/>
              </a:spcBef>
              <a:spcAft>
                <a:spcPts val="0"/>
              </a:spcAft>
              <a:buNone/>
            </a:pPr>
            <a:r>
              <a:rPr lang="en-US" sz="1200" b="1" kern="0">
                <a:solidFill>
                  <a:schemeClr val="accent1"/>
                </a:solidFill>
                <a:latin typeface="Arial" panose="020B0604020202020204" pitchFamily="34" charset="0"/>
                <a:ea typeface="Roboto" panose="02000000000000000000" pitchFamily="2" charset="0"/>
                <a:cs typeface="Arial" panose="020B0604020202020204" pitchFamily="34" charset="0"/>
              </a:rPr>
              <a:t>CONSISTENT </a:t>
            </a:r>
            <a:br>
              <a:rPr lang="en-US" sz="1200" b="1" kern="0">
                <a:solidFill>
                  <a:schemeClr val="accent1"/>
                </a:solidFill>
                <a:latin typeface="Arial" panose="020B0604020202020204" pitchFamily="34" charset="0"/>
                <a:ea typeface="Roboto" panose="02000000000000000000" pitchFamily="2" charset="0"/>
                <a:cs typeface="Arial" panose="020B0604020202020204" pitchFamily="34" charset="0"/>
              </a:rPr>
            </a:br>
            <a:r>
              <a:rPr lang="en-US" sz="1200" b="1" kern="0">
                <a:solidFill>
                  <a:schemeClr val="accent1"/>
                </a:solidFill>
                <a:latin typeface="Arial" panose="020B0604020202020204" pitchFamily="34" charset="0"/>
                <a:ea typeface="Roboto" panose="02000000000000000000" pitchFamily="2" charset="0"/>
                <a:cs typeface="Arial" panose="020B0604020202020204" pitchFamily="34" charset="0"/>
              </a:rPr>
              <a:t>FINDING</a:t>
            </a:r>
          </a:p>
        </p:txBody>
      </p:sp>
      <p:sp>
        <p:nvSpPr>
          <p:cNvPr id="40" name="TextBox 39">
            <a:extLst>
              <a:ext uri="{FF2B5EF4-FFF2-40B4-BE49-F238E27FC236}">
                <a16:creationId xmlns:a16="http://schemas.microsoft.com/office/drawing/2014/main" id="{37AEF87A-64CD-5448-BAD4-A82766F42073}"/>
              </a:ext>
            </a:extLst>
          </p:cNvPr>
          <p:cNvSpPr txBox="1"/>
          <p:nvPr/>
        </p:nvSpPr>
        <p:spPr>
          <a:xfrm>
            <a:off x="9824551" y="1857851"/>
            <a:ext cx="1885733" cy="461665"/>
          </a:xfrm>
          <a:prstGeom prst="rect">
            <a:avLst/>
          </a:prstGeom>
          <a:gradFill>
            <a:gsLst>
              <a:gs pos="98000">
                <a:srgbClr val="002060">
                  <a:lumMod val="99699"/>
                  <a:lumOff val="301"/>
                </a:srgbClr>
              </a:gs>
              <a:gs pos="40000">
                <a:schemeClr val="accent1"/>
              </a:gs>
            </a:gsLst>
            <a:lin ang="3000000" scaled="0"/>
          </a:grad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a:lnSpc>
                <a:spcPct val="95000"/>
              </a:lnSpc>
              <a:defRPr sz="1400" b="1">
                <a:solidFill>
                  <a:schemeClr val="bg1"/>
                </a:solidFill>
                <a:latin typeface="+mn-lt"/>
                <a:ea typeface="Tahoma" panose="020B0604030504040204" pitchFamily="34" charset="0"/>
                <a:cs typeface="Tahoma" panose="020B0604030504040204" pitchFamily="34" charset="0"/>
              </a:defRPr>
            </a:lvl1pPr>
          </a:lstStyle>
          <a:p>
            <a:pPr algn="ctr"/>
            <a:r>
              <a:rPr lang="en-US" sz="1200">
                <a:latin typeface="Arial" panose="020B0604020202020204" pitchFamily="34" charset="0"/>
                <a:ea typeface="Roboto" panose="02000000000000000000" pitchFamily="2" charset="0"/>
                <a:cs typeface="Arial" panose="020B0604020202020204" pitchFamily="34" charset="0"/>
              </a:rPr>
              <a:t>6 Trials, </a:t>
            </a:r>
            <a:br>
              <a:rPr lang="en-US" sz="1200">
                <a:latin typeface="Arial" panose="020B0604020202020204" pitchFamily="34" charset="0"/>
                <a:ea typeface="Roboto" panose="02000000000000000000" pitchFamily="2" charset="0"/>
                <a:cs typeface="Arial" panose="020B0604020202020204" pitchFamily="34" charset="0"/>
              </a:rPr>
            </a:br>
            <a:r>
              <a:rPr lang="en-US" sz="1200">
                <a:latin typeface="Arial" panose="020B0604020202020204" pitchFamily="34" charset="0"/>
                <a:ea typeface="Roboto" panose="02000000000000000000" pitchFamily="2" charset="0"/>
                <a:cs typeface="Arial" panose="020B0604020202020204" pitchFamily="34" charset="0"/>
              </a:rPr>
              <a:t>25,000+ Women:</a:t>
            </a:r>
          </a:p>
        </p:txBody>
      </p:sp>
      <p:cxnSp>
        <p:nvCxnSpPr>
          <p:cNvPr id="8" name="Straight Connector 7">
            <a:extLst>
              <a:ext uri="{FF2B5EF4-FFF2-40B4-BE49-F238E27FC236}">
                <a16:creationId xmlns:a16="http://schemas.microsoft.com/office/drawing/2014/main" id="{7EE520BA-E4F0-094D-9C80-C2284F5BF79F}"/>
              </a:ext>
            </a:extLst>
          </p:cNvPr>
          <p:cNvCxnSpPr>
            <a:cxnSpLocks/>
          </p:cNvCxnSpPr>
          <p:nvPr/>
        </p:nvCxnSpPr>
        <p:spPr bwMode="auto">
          <a:xfrm>
            <a:off x="9383328" y="3341928"/>
            <a:ext cx="441223" cy="0"/>
          </a:xfrm>
          <a:prstGeom prst="line">
            <a:avLst/>
          </a:prstGeom>
          <a:noFill/>
          <a:ln w="19050" cap="sq" cmpd="sng" algn="ctr">
            <a:solidFill>
              <a:srgbClr val="0F477B"/>
            </a:solidFill>
            <a:prstDash val="solid"/>
            <a:round/>
            <a:headEnd type="none" w="sm" len="sm"/>
            <a:tailEnd type="none" w="sm" len="sm"/>
          </a:ln>
          <a:effectLst/>
        </p:spPr>
      </p:cxnSp>
    </p:spTree>
    <p:extLst>
      <p:ext uri="{BB962C8B-B14F-4D97-AF65-F5344CB8AC3E}">
        <p14:creationId xmlns:p14="http://schemas.microsoft.com/office/powerpoint/2010/main" val="1646138291"/>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2609-5745-1A42-9134-A7632A8EE974}"/>
              </a:ext>
            </a:extLst>
          </p:cNvPr>
          <p:cNvSpPr>
            <a:spLocks noGrp="1"/>
          </p:cNvSpPr>
          <p:nvPr>
            <p:ph type="title"/>
          </p:nvPr>
        </p:nvSpPr>
        <p:spPr>
          <a:xfrm>
            <a:off x="671546" y="463035"/>
            <a:ext cx="10668000" cy="482248"/>
          </a:xfrm>
        </p:spPr>
        <p:txBody>
          <a:bodyPr>
            <a:normAutofit/>
          </a:bodyPr>
          <a:lstStyle/>
          <a:p>
            <a:r>
              <a:rPr lang="en-US" sz="2400" b="1" dirty="0">
                <a:latin typeface="Arial" panose="020B0604020202020204" pitchFamily="34" charset="0"/>
                <a:cs typeface="Arial" panose="020B0604020202020204" pitchFamily="34" charset="0"/>
              </a:rPr>
              <a:t>The Core Difference Between Predictive and Prognostic Tests</a:t>
            </a:r>
          </a:p>
        </p:txBody>
      </p:sp>
      <p:grpSp>
        <p:nvGrpSpPr>
          <p:cNvPr id="19" name="Group 18">
            <a:extLst>
              <a:ext uri="{FF2B5EF4-FFF2-40B4-BE49-F238E27FC236}">
                <a16:creationId xmlns:a16="http://schemas.microsoft.com/office/drawing/2014/main" id="{FEE14058-127C-CB49-8366-590074B1DA7F}"/>
              </a:ext>
            </a:extLst>
          </p:cNvPr>
          <p:cNvGrpSpPr/>
          <p:nvPr/>
        </p:nvGrpSpPr>
        <p:grpSpPr>
          <a:xfrm>
            <a:off x="7265565" y="1830037"/>
            <a:ext cx="3566848" cy="3327348"/>
            <a:chOff x="661415" y="2101816"/>
            <a:chExt cx="3566848" cy="3327348"/>
          </a:xfrm>
        </p:grpSpPr>
        <p:sp>
          <p:nvSpPr>
            <p:cNvPr id="8" name="TextBox 7">
              <a:extLst>
                <a:ext uri="{FF2B5EF4-FFF2-40B4-BE49-F238E27FC236}">
                  <a16:creationId xmlns:a16="http://schemas.microsoft.com/office/drawing/2014/main" id="{FA94CE02-1939-9F42-AB8B-E120F60C4245}"/>
                </a:ext>
              </a:extLst>
            </p:cNvPr>
            <p:cNvSpPr txBox="1"/>
            <p:nvPr/>
          </p:nvSpPr>
          <p:spPr>
            <a:xfrm>
              <a:off x="661418" y="5083107"/>
              <a:ext cx="3566842" cy="346057"/>
            </a:xfrm>
            <a:prstGeom prst="rect">
              <a:avLst/>
            </a:prstGeom>
            <a:noFill/>
          </p:spPr>
          <p:txBody>
            <a:bodyPr wrap="square" rtlCol="0" anchor="t" anchorCtr="0">
              <a:spAutoFit/>
            </a:bodyPr>
            <a:lstStyle/>
            <a:p>
              <a:pPr algn="ctr">
                <a:lnSpc>
                  <a:spcPct val="110000"/>
                </a:lnSpc>
                <a:spcBef>
                  <a:spcPts val="0"/>
                </a:spcBef>
                <a:spcAft>
                  <a:spcPts val="0"/>
                </a:spcAft>
              </a:pPr>
              <a:r>
                <a:rPr lang="en-US" sz="1600" b="1" kern="0">
                  <a:solidFill>
                    <a:schemeClr val="tx1"/>
                  </a:solidFill>
                  <a:latin typeface="Arial" panose="020B0604020202020204" pitchFamily="34" charset="0"/>
                  <a:ea typeface="Roboto" panose="02000000000000000000" pitchFamily="2" charset="0"/>
                  <a:cs typeface="Arial" panose="020B0604020202020204" pitchFamily="34" charset="0"/>
                </a:rPr>
                <a:t>Many</a:t>
              </a:r>
              <a:r>
                <a:rPr lang="en-US" sz="1600" b="1" kern="0">
                  <a:solidFill>
                    <a:schemeClr val="accent1"/>
                  </a:solidFill>
                  <a:latin typeface="Arial" panose="020B0604020202020204" pitchFamily="34" charset="0"/>
                  <a:ea typeface="Roboto" panose="02000000000000000000" pitchFamily="2" charset="0"/>
                  <a:cs typeface="Arial" panose="020B0604020202020204" pitchFamily="34" charset="0"/>
                </a:rPr>
                <a:t> </a:t>
              </a:r>
              <a:r>
                <a:rPr lang="en-US" sz="1600" kern="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tests are prognostic</a:t>
              </a:r>
              <a:endParaRPr lang="en-US" sz="2400" b="1" kern="0">
                <a:solidFill>
                  <a:schemeClr val="bg2">
                    <a:lumMod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BEC9215A-F68D-4E4E-BA42-30EE1254536F}"/>
                </a:ext>
              </a:extLst>
            </p:cNvPr>
            <p:cNvSpPr txBox="1"/>
            <p:nvPr/>
          </p:nvSpPr>
          <p:spPr>
            <a:xfrm>
              <a:off x="661419" y="2607256"/>
              <a:ext cx="3566841" cy="1830569"/>
            </a:xfrm>
            <a:prstGeom prst="rect">
              <a:avLst/>
            </a:prstGeom>
            <a:noFill/>
            <a:ln w="19050">
              <a:solidFill>
                <a:schemeClr val="bg2">
                  <a:lumMod val="90000"/>
                </a:schemeClr>
              </a:solidFill>
            </a:ln>
          </p:spPr>
          <p:txBody>
            <a:bodyPr wrap="square" rtlCol="0" anchor="ctr" anchorCtr="1">
              <a:noAutofit/>
            </a:bodyPr>
            <a:lstStyle/>
            <a:p>
              <a:pPr marL="0" indent="0">
                <a:lnSpc>
                  <a:spcPct val="110000"/>
                </a:lnSpc>
                <a:spcBef>
                  <a:spcPts val="0"/>
                </a:spcBef>
                <a:spcAft>
                  <a:spcPts val="0"/>
                </a:spcAft>
                <a:buNone/>
              </a:pPr>
              <a:endParaRPr lang="en-US" sz="1200" b="1" kern="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5" name="TextBox 14">
              <a:extLst>
                <a:ext uri="{FF2B5EF4-FFF2-40B4-BE49-F238E27FC236}">
                  <a16:creationId xmlns:a16="http://schemas.microsoft.com/office/drawing/2014/main" id="{3B59A338-192A-E743-A935-288D83EE8218}"/>
                </a:ext>
              </a:extLst>
            </p:cNvPr>
            <p:cNvSpPr txBox="1"/>
            <p:nvPr/>
          </p:nvSpPr>
          <p:spPr>
            <a:xfrm>
              <a:off x="661415" y="2101816"/>
              <a:ext cx="3566848" cy="396019"/>
            </a:xfrm>
            <a:prstGeom prst="round2DiagRect">
              <a:avLst>
                <a:gd name="adj1" fmla="val 50000"/>
                <a:gd name="adj2" fmla="val 0"/>
              </a:avLst>
            </a:prstGeom>
            <a:solidFill>
              <a:srgbClr val="0F477B"/>
            </a:solidFill>
          </p:spPr>
          <p:txBody>
            <a:bodyPr wrap="square" tIns="0" bIns="0" rtlCol="0" anchor="ctr" anchorCtr="0">
              <a:noAutofit/>
            </a:bodyPr>
            <a:lstStyle/>
            <a:p>
              <a:pPr marL="0" indent="0" algn="ctr">
                <a:lnSpc>
                  <a:spcPct val="110000"/>
                </a:lnSpc>
                <a:spcBef>
                  <a:spcPts val="0"/>
                </a:spcBef>
                <a:spcAft>
                  <a:spcPts val="0"/>
                </a:spcAft>
                <a:buNone/>
              </a:pPr>
              <a:r>
                <a:rPr lang="en-US" sz="1600" b="1" kern="0">
                  <a:solidFill>
                    <a:schemeClr val="bg1"/>
                  </a:solidFill>
                  <a:latin typeface="Arial" panose="020B0604020202020204" pitchFamily="34" charset="0"/>
                  <a:ea typeface="Roboto" panose="02000000000000000000" pitchFamily="2" charset="0"/>
                  <a:cs typeface="Arial" panose="020B0604020202020204" pitchFamily="34" charset="0"/>
                </a:rPr>
                <a:t>PROGNOSTIC</a:t>
              </a:r>
            </a:p>
          </p:txBody>
        </p:sp>
        <p:sp>
          <p:nvSpPr>
            <p:cNvPr id="17" name="Rectangle 16">
              <a:extLst>
                <a:ext uri="{FF2B5EF4-FFF2-40B4-BE49-F238E27FC236}">
                  <a16:creationId xmlns:a16="http://schemas.microsoft.com/office/drawing/2014/main" id="{62D0E710-2F0B-6840-86BC-C68FBA4B7F59}"/>
                </a:ext>
              </a:extLst>
            </p:cNvPr>
            <p:cNvSpPr/>
            <p:nvPr/>
          </p:nvSpPr>
          <p:spPr>
            <a:xfrm>
              <a:off x="791126" y="3005341"/>
              <a:ext cx="3389041" cy="886140"/>
            </a:xfrm>
            <a:prstGeom prst="rect">
              <a:avLst/>
            </a:prstGeom>
          </p:spPr>
          <p:txBody>
            <a:bodyPr wrap="square">
              <a:spAutoFit/>
            </a:bodyPr>
            <a:lstStyle/>
            <a:p>
              <a:pPr lvl="0" algn="ctr">
                <a:lnSpc>
                  <a:spcPct val="110000"/>
                </a:lnSpc>
                <a:spcBef>
                  <a:spcPts val="600"/>
                </a:spcBef>
                <a:spcAft>
                  <a:spcPts val="600"/>
                </a:spcAft>
              </a:pPr>
              <a:r>
                <a:rPr lang="en-US" sz="1600">
                  <a:solidFill>
                    <a:srgbClr val="202124"/>
                  </a:solidFill>
                  <a:latin typeface="Arial" panose="020B0604020202020204" pitchFamily="34" charset="0"/>
                  <a:ea typeface="Roboto" panose="02000000000000000000" pitchFamily="2" charset="0"/>
                  <a:cs typeface="Arial" panose="020B0604020202020204" pitchFamily="34" charset="0"/>
                </a:rPr>
                <a:t>P</a:t>
              </a:r>
              <a:r>
                <a:rPr lang="en-US" sz="1600" b="0" i="0">
                  <a:solidFill>
                    <a:srgbClr val="202124"/>
                  </a:solidFill>
                  <a:effectLst/>
                  <a:latin typeface="Arial" panose="020B0604020202020204" pitchFamily="34" charset="0"/>
                  <a:ea typeface="Roboto" panose="02000000000000000000" pitchFamily="2" charset="0"/>
                  <a:cs typeface="Arial" panose="020B0604020202020204" pitchFamily="34" charset="0"/>
                </a:rPr>
                <a:t>rovides information about the patient’s overall cancer outcome, regardless of therapy</a:t>
              </a:r>
              <a:endParaRPr lang="en-US" sz="1400" kern="0">
                <a:solidFill>
                  <a:schemeClr val="tx1"/>
                </a:solidFill>
                <a:latin typeface="Arial" panose="020B0604020202020204" pitchFamily="34" charset="0"/>
                <a:ea typeface="Roboto" panose="02000000000000000000" pitchFamily="2" charset="0"/>
                <a:cs typeface="Arial" panose="020B0604020202020204" pitchFamily="34" charset="0"/>
              </a:endParaRPr>
            </a:p>
          </p:txBody>
        </p:sp>
      </p:grpSp>
      <p:grpSp>
        <p:nvGrpSpPr>
          <p:cNvPr id="20" name="Group 19">
            <a:extLst>
              <a:ext uri="{FF2B5EF4-FFF2-40B4-BE49-F238E27FC236}">
                <a16:creationId xmlns:a16="http://schemas.microsoft.com/office/drawing/2014/main" id="{B82B0DE9-3DF2-0B44-8702-B5418FC81316}"/>
              </a:ext>
            </a:extLst>
          </p:cNvPr>
          <p:cNvGrpSpPr/>
          <p:nvPr/>
        </p:nvGrpSpPr>
        <p:grpSpPr>
          <a:xfrm>
            <a:off x="1323011" y="1830037"/>
            <a:ext cx="3744639" cy="3598191"/>
            <a:chOff x="905931" y="2101816"/>
            <a:chExt cx="3744639" cy="3598191"/>
          </a:xfrm>
        </p:grpSpPr>
        <p:sp>
          <p:nvSpPr>
            <p:cNvPr id="21" name="TextBox 20">
              <a:extLst>
                <a:ext uri="{FF2B5EF4-FFF2-40B4-BE49-F238E27FC236}">
                  <a16:creationId xmlns:a16="http://schemas.microsoft.com/office/drawing/2014/main" id="{A4332EDF-AE33-584C-A975-801BBBE82C82}"/>
                </a:ext>
              </a:extLst>
            </p:cNvPr>
            <p:cNvSpPr txBox="1"/>
            <p:nvPr/>
          </p:nvSpPr>
          <p:spPr>
            <a:xfrm>
              <a:off x="905931" y="5083107"/>
              <a:ext cx="3744639" cy="616900"/>
            </a:xfrm>
            <a:prstGeom prst="rect">
              <a:avLst/>
            </a:prstGeom>
            <a:noFill/>
          </p:spPr>
          <p:txBody>
            <a:bodyPr wrap="square" rtlCol="0" anchor="t" anchorCtr="0">
              <a:spAutoFit/>
            </a:bodyPr>
            <a:lstStyle/>
            <a:p>
              <a:pPr algn="ctr">
                <a:lnSpc>
                  <a:spcPct val="110000"/>
                </a:lnSpc>
                <a:spcBef>
                  <a:spcPts val="0"/>
                </a:spcBef>
                <a:spcAft>
                  <a:spcPts val="0"/>
                </a:spcAft>
              </a:pPr>
              <a:r>
                <a:rPr lang="en-US" sz="1600" b="1" kern="0">
                  <a:solidFill>
                    <a:schemeClr val="tx1"/>
                  </a:solidFill>
                  <a:latin typeface="Arial" panose="020B0604020202020204" pitchFamily="34" charset="0"/>
                  <a:ea typeface="Roboto" panose="02000000000000000000" pitchFamily="2" charset="0"/>
                  <a:cs typeface="Arial" panose="020B0604020202020204" pitchFamily="34" charset="0"/>
                </a:rPr>
                <a:t>Few</a:t>
              </a:r>
              <a:r>
                <a:rPr lang="en-US" sz="1600" b="1" kern="0">
                  <a:solidFill>
                    <a:schemeClr val="accent1"/>
                  </a:solidFill>
                  <a:latin typeface="Arial" panose="020B0604020202020204" pitchFamily="34" charset="0"/>
                  <a:ea typeface="Roboto" panose="02000000000000000000" pitchFamily="2" charset="0"/>
                  <a:cs typeface="Arial" panose="020B0604020202020204" pitchFamily="34" charset="0"/>
                </a:rPr>
                <a:t> </a:t>
              </a:r>
              <a:r>
                <a:rPr lang="en-US" sz="1600" kern="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tests are predictive –</a:t>
              </a:r>
              <a:br>
                <a:rPr lang="en-US" sz="1600" kern="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br>
              <a:r>
                <a:rPr lang="en-US" sz="1600" kern="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and they are extremely valuable</a:t>
              </a:r>
              <a:endParaRPr lang="en-US" sz="2400" b="1" kern="0">
                <a:solidFill>
                  <a:schemeClr val="bg2">
                    <a:lumMod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23" name="TextBox 22">
              <a:extLst>
                <a:ext uri="{FF2B5EF4-FFF2-40B4-BE49-F238E27FC236}">
                  <a16:creationId xmlns:a16="http://schemas.microsoft.com/office/drawing/2014/main" id="{CDF449D3-B5D5-6642-8093-D4FE9E69533B}"/>
                </a:ext>
              </a:extLst>
            </p:cNvPr>
            <p:cNvSpPr txBox="1"/>
            <p:nvPr/>
          </p:nvSpPr>
          <p:spPr>
            <a:xfrm>
              <a:off x="990603" y="2607256"/>
              <a:ext cx="3566841" cy="1830569"/>
            </a:xfrm>
            <a:prstGeom prst="rect">
              <a:avLst/>
            </a:prstGeom>
            <a:noFill/>
            <a:ln w="19050">
              <a:solidFill>
                <a:schemeClr val="bg2">
                  <a:lumMod val="90000"/>
                </a:schemeClr>
              </a:solidFill>
            </a:ln>
          </p:spPr>
          <p:txBody>
            <a:bodyPr wrap="square" rtlCol="0" anchor="ctr" anchorCtr="1">
              <a:noAutofit/>
            </a:bodyPr>
            <a:lstStyle/>
            <a:p>
              <a:pPr marL="0" indent="0">
                <a:lnSpc>
                  <a:spcPct val="110000"/>
                </a:lnSpc>
                <a:spcBef>
                  <a:spcPts val="0"/>
                </a:spcBef>
                <a:spcAft>
                  <a:spcPts val="0"/>
                </a:spcAft>
                <a:buNone/>
              </a:pPr>
              <a:endParaRPr lang="en-US" sz="1200" b="1" kern="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24" name="TextBox 23">
              <a:extLst>
                <a:ext uri="{FF2B5EF4-FFF2-40B4-BE49-F238E27FC236}">
                  <a16:creationId xmlns:a16="http://schemas.microsoft.com/office/drawing/2014/main" id="{3EC2F54B-9FCB-F249-90E5-8948EE2A5C78}"/>
                </a:ext>
              </a:extLst>
            </p:cNvPr>
            <p:cNvSpPr txBox="1"/>
            <p:nvPr/>
          </p:nvSpPr>
          <p:spPr>
            <a:xfrm>
              <a:off x="990599" y="2101816"/>
              <a:ext cx="3566848" cy="396019"/>
            </a:xfrm>
            <a:prstGeom prst="round2DiagRect">
              <a:avLst>
                <a:gd name="adj1" fmla="val 50000"/>
                <a:gd name="adj2" fmla="val 0"/>
              </a:avLst>
            </a:prstGeom>
            <a:solidFill>
              <a:schemeClr val="accent1"/>
            </a:solidFill>
          </p:spPr>
          <p:txBody>
            <a:bodyPr wrap="square" tIns="0" bIns="0" rtlCol="0" anchor="ctr" anchorCtr="0">
              <a:noAutofit/>
            </a:bodyPr>
            <a:lstStyle/>
            <a:p>
              <a:pPr marL="0" indent="0" algn="ctr">
                <a:lnSpc>
                  <a:spcPct val="110000"/>
                </a:lnSpc>
                <a:spcBef>
                  <a:spcPts val="0"/>
                </a:spcBef>
                <a:spcAft>
                  <a:spcPts val="0"/>
                </a:spcAft>
                <a:buNone/>
              </a:pPr>
              <a:r>
                <a:rPr lang="en-US" sz="1600" b="1" kern="0">
                  <a:solidFill>
                    <a:schemeClr val="bg1"/>
                  </a:solidFill>
                  <a:latin typeface="Arial" panose="020B0604020202020204" pitchFamily="34" charset="0"/>
                  <a:ea typeface="Roboto" panose="02000000000000000000" pitchFamily="2" charset="0"/>
                  <a:cs typeface="Arial" panose="020B0604020202020204" pitchFamily="34" charset="0"/>
                </a:rPr>
                <a:t>PREDICTIVE</a:t>
              </a:r>
            </a:p>
          </p:txBody>
        </p:sp>
        <p:sp>
          <p:nvSpPr>
            <p:cNvPr id="25" name="Rectangle 24">
              <a:extLst>
                <a:ext uri="{FF2B5EF4-FFF2-40B4-BE49-F238E27FC236}">
                  <a16:creationId xmlns:a16="http://schemas.microsoft.com/office/drawing/2014/main" id="{3A761043-E445-9948-8C53-131ADE1F745E}"/>
                </a:ext>
              </a:extLst>
            </p:cNvPr>
            <p:cNvSpPr/>
            <p:nvPr/>
          </p:nvSpPr>
          <p:spPr>
            <a:xfrm>
              <a:off x="966099" y="3139961"/>
              <a:ext cx="3523487" cy="616900"/>
            </a:xfrm>
            <a:prstGeom prst="rect">
              <a:avLst/>
            </a:prstGeom>
          </p:spPr>
          <p:txBody>
            <a:bodyPr wrap="square">
              <a:spAutoFit/>
            </a:bodyPr>
            <a:lstStyle/>
            <a:p>
              <a:pPr lvl="0" algn="ctr">
                <a:lnSpc>
                  <a:spcPct val="110000"/>
                </a:lnSpc>
                <a:spcBef>
                  <a:spcPts val="600"/>
                </a:spcBef>
                <a:spcAft>
                  <a:spcPts val="0"/>
                </a:spcAft>
              </a:pPr>
              <a:r>
                <a:rPr lang="en-US" sz="1600" b="0" i="0">
                  <a:solidFill>
                    <a:srgbClr val="202124"/>
                  </a:solidFill>
                  <a:effectLst/>
                  <a:latin typeface="Arial" panose="020B0604020202020204" pitchFamily="34" charset="0"/>
                  <a:cs typeface="Arial" panose="020B0604020202020204" pitchFamily="34" charset="0"/>
                </a:rPr>
                <a:t>Provides information about the effect of a therapeutic intervention</a:t>
              </a:r>
              <a:endParaRPr lang="en-US" sz="1600" kern="0">
                <a:solidFill>
                  <a:schemeClr val="tx1"/>
                </a:solidFill>
                <a:latin typeface="Arial" panose="020B0604020202020204" pitchFamily="34" charset="0"/>
                <a:ea typeface="Roboto" panose="02000000000000000000" pitchFamily="2" charset="0"/>
                <a:cs typeface="Arial" panose="020B0604020202020204" pitchFamily="34" charset="0"/>
              </a:endParaRPr>
            </a:p>
          </p:txBody>
        </p:sp>
      </p:grpSp>
      <p:sp>
        <p:nvSpPr>
          <p:cNvPr id="28" name="Oval 27">
            <a:extLst>
              <a:ext uri="{FF2B5EF4-FFF2-40B4-BE49-F238E27FC236}">
                <a16:creationId xmlns:a16="http://schemas.microsoft.com/office/drawing/2014/main" id="{28BFACF3-8329-454A-BFF2-15D3EB77B4D3}"/>
              </a:ext>
            </a:extLst>
          </p:cNvPr>
          <p:cNvSpPr/>
          <p:nvPr/>
        </p:nvSpPr>
        <p:spPr bwMode="gray">
          <a:xfrm>
            <a:off x="5731398" y="2837990"/>
            <a:ext cx="729203" cy="729203"/>
          </a:xfrm>
          <a:prstGeom prst="ellipse">
            <a:avLst/>
          </a:prstGeom>
          <a:gradFill flip="none" rotWithShape="1">
            <a:gsLst>
              <a:gs pos="100000">
                <a:srgbClr val="002060"/>
              </a:gs>
              <a:gs pos="44000">
                <a:schemeClr val="accent1"/>
              </a:gs>
            </a:gsLst>
            <a:lin ang="1800000" scaled="0"/>
            <a:tileRect/>
          </a:grad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lnSpc>
                <a:spcPct val="95000"/>
              </a:lnSpc>
            </a:pPr>
            <a:r>
              <a:rPr lang="en-US" sz="1600" b="1">
                <a:solidFill>
                  <a:schemeClr val="bg1"/>
                </a:solidFill>
                <a:latin typeface="Arial" panose="020B0604020202020204" pitchFamily="34" charset="0"/>
                <a:ea typeface="Roboto" panose="02000000000000000000" pitchFamily="2" charset="0"/>
                <a:cs typeface="Arial" panose="020B0604020202020204" pitchFamily="34" charset="0"/>
              </a:rPr>
              <a:t>VS.</a:t>
            </a:r>
          </a:p>
        </p:txBody>
      </p:sp>
      <p:cxnSp>
        <p:nvCxnSpPr>
          <p:cNvPr id="6" name="Straight Connector 5">
            <a:extLst>
              <a:ext uri="{FF2B5EF4-FFF2-40B4-BE49-F238E27FC236}">
                <a16:creationId xmlns:a16="http://schemas.microsoft.com/office/drawing/2014/main" id="{1D1C1D9D-BEE8-E941-B431-9401247DB241}"/>
              </a:ext>
            </a:extLst>
          </p:cNvPr>
          <p:cNvCxnSpPr>
            <a:cxnSpLocks/>
          </p:cNvCxnSpPr>
          <p:nvPr/>
        </p:nvCxnSpPr>
        <p:spPr bwMode="auto">
          <a:xfrm>
            <a:off x="9073373" y="4157635"/>
            <a:ext cx="4227" cy="645282"/>
          </a:xfrm>
          <a:prstGeom prst="line">
            <a:avLst/>
          </a:prstGeom>
          <a:noFill/>
          <a:ln w="19050" cap="flat" cmpd="sng" algn="ctr">
            <a:solidFill>
              <a:schemeClr val="accent1"/>
            </a:solidFill>
            <a:prstDash val="solid"/>
            <a:miter lim="800000"/>
            <a:headEnd type="none" w="med" len="med"/>
            <a:tailEnd type="none" w="lg" len="med"/>
          </a:ln>
          <a:effectLst/>
        </p:spPr>
      </p:cxnSp>
      <p:cxnSp>
        <p:nvCxnSpPr>
          <p:cNvPr id="29" name="Straight Connector 28">
            <a:extLst>
              <a:ext uri="{FF2B5EF4-FFF2-40B4-BE49-F238E27FC236}">
                <a16:creationId xmlns:a16="http://schemas.microsoft.com/office/drawing/2014/main" id="{248E55BE-6E1F-E845-B1F0-29A35D778FBC}"/>
              </a:ext>
            </a:extLst>
          </p:cNvPr>
          <p:cNvCxnSpPr/>
          <p:nvPr/>
        </p:nvCxnSpPr>
        <p:spPr bwMode="auto">
          <a:xfrm>
            <a:off x="3130819" y="4157635"/>
            <a:ext cx="4227" cy="645282"/>
          </a:xfrm>
          <a:prstGeom prst="line">
            <a:avLst/>
          </a:prstGeom>
          <a:noFill/>
          <a:ln w="19050" cap="flat" cmpd="sng" algn="ctr">
            <a:solidFill>
              <a:schemeClr val="accent1"/>
            </a:solidFill>
            <a:prstDash val="solid"/>
            <a:miter lim="800000"/>
            <a:headEnd type="none" w="med" len="med"/>
            <a:tailEnd type="none" w="lg" len="med"/>
          </a:ln>
          <a:effectLst/>
        </p:spPr>
      </p:cxnSp>
      <p:sp>
        <p:nvSpPr>
          <p:cNvPr id="7" name="Rectangle 3">
            <a:extLst>
              <a:ext uri="{FF2B5EF4-FFF2-40B4-BE49-F238E27FC236}">
                <a16:creationId xmlns:a16="http://schemas.microsoft.com/office/drawing/2014/main" id="{FFBA8E9A-73EA-B320-3BB1-4CD1D8683BCC}"/>
              </a:ext>
            </a:extLst>
          </p:cNvPr>
          <p:cNvSpPr>
            <a:spLocks noChangeArrowheads="1"/>
          </p:cNvSpPr>
          <p:nvPr/>
        </p:nvSpPr>
        <p:spPr bwMode="auto">
          <a:xfrm>
            <a:off x="671546" y="6347582"/>
            <a:ext cx="8405376" cy="1077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kumimoji="0" lang="en-US" altLang="en-US" sz="700" b="0" i="0" u="none" strike="noStrike" cap="none" normalizeH="0" baseline="0" dirty="0" err="1">
                <a:ln>
                  <a:noFill/>
                </a:ln>
                <a:solidFill>
                  <a:schemeClr val="bg1">
                    <a:lumMod val="65000"/>
                  </a:schemeClr>
                </a:solidFill>
                <a:effectLst/>
                <a:latin typeface="Arial"/>
                <a:ea typeface="Roboto"/>
                <a:cs typeface="Arial"/>
              </a:rPr>
              <a:t>Oldenhuis</a:t>
            </a:r>
            <a:r>
              <a:rPr lang="en-US" altLang="en-US" sz="700" dirty="0">
                <a:solidFill>
                  <a:schemeClr val="bg1">
                    <a:lumMod val="65000"/>
                  </a:schemeClr>
                </a:solidFill>
                <a:latin typeface="Arial"/>
                <a:ea typeface="Roboto"/>
                <a:cs typeface="Arial"/>
              </a:rPr>
              <a:t> CN,</a:t>
            </a:r>
            <a:r>
              <a:rPr kumimoji="0" lang="en-US" altLang="en-US" sz="700" b="0" i="0" u="none" strike="noStrike" cap="none" normalizeH="0" baseline="0" dirty="0">
                <a:ln>
                  <a:noFill/>
                </a:ln>
                <a:solidFill>
                  <a:schemeClr val="bg1">
                    <a:lumMod val="65000"/>
                  </a:schemeClr>
                </a:solidFill>
                <a:effectLst/>
                <a:latin typeface="Arial"/>
                <a:ea typeface="Roboto"/>
                <a:cs typeface="Arial"/>
              </a:rPr>
              <a:t> et </a:t>
            </a:r>
            <a:r>
              <a:rPr lang="en-US" altLang="en-US" sz="700" dirty="0">
                <a:solidFill>
                  <a:schemeClr val="bg1">
                    <a:lumMod val="65000"/>
                  </a:schemeClr>
                </a:solidFill>
                <a:latin typeface="Arial"/>
                <a:ea typeface="Roboto"/>
                <a:cs typeface="Arial"/>
              </a:rPr>
              <a:t>al</a:t>
            </a:r>
            <a:r>
              <a:rPr kumimoji="0" lang="en-US" altLang="en-US" sz="700" b="0" i="0" u="none" strike="noStrike" cap="none" normalizeH="0" baseline="0" dirty="0">
                <a:ln>
                  <a:noFill/>
                </a:ln>
                <a:solidFill>
                  <a:schemeClr val="bg1">
                    <a:lumMod val="65000"/>
                  </a:schemeClr>
                </a:solidFill>
                <a:effectLst/>
                <a:latin typeface="Arial"/>
                <a:ea typeface="Roboto"/>
                <a:cs typeface="Arial"/>
              </a:rPr>
              <a:t>. </a:t>
            </a:r>
            <a:r>
              <a:rPr kumimoji="0" lang="en-US" altLang="en-US" sz="700" b="0" i="0" u="none" strike="noStrike" cap="none" normalizeH="0" baseline="0" dirty="0" err="1">
                <a:ln>
                  <a:noFill/>
                </a:ln>
                <a:solidFill>
                  <a:schemeClr val="bg1">
                    <a:lumMod val="65000"/>
                  </a:schemeClr>
                </a:solidFill>
                <a:effectLst/>
                <a:latin typeface="Arial"/>
                <a:ea typeface="Roboto"/>
                <a:cs typeface="Arial"/>
              </a:rPr>
              <a:t>Eur</a:t>
            </a:r>
            <a:r>
              <a:rPr kumimoji="0" lang="en-US" altLang="en-US" sz="700" b="0" i="0" u="none" strike="noStrike" cap="none" normalizeH="0" baseline="0" dirty="0">
                <a:ln>
                  <a:noFill/>
                </a:ln>
                <a:solidFill>
                  <a:schemeClr val="bg1">
                    <a:lumMod val="65000"/>
                  </a:schemeClr>
                </a:solidFill>
                <a:effectLst/>
                <a:latin typeface="Arial"/>
                <a:ea typeface="Roboto"/>
                <a:cs typeface="Arial"/>
              </a:rPr>
              <a:t> J Cancer </a:t>
            </a:r>
            <a:r>
              <a:rPr lang="en-US" altLang="en-US" sz="700" dirty="0">
                <a:solidFill>
                  <a:schemeClr val="bg1">
                    <a:lumMod val="65000"/>
                  </a:schemeClr>
                </a:solidFill>
                <a:latin typeface="Arial"/>
                <a:ea typeface="Roboto"/>
                <a:cs typeface="Arial"/>
              </a:rPr>
              <a:t>2008;44(7</a:t>
            </a:r>
            <a:r>
              <a:rPr kumimoji="0" lang="en-US" altLang="en-US" sz="700" b="0" i="0" u="none" strike="noStrike" cap="none" normalizeH="0" baseline="0" dirty="0">
                <a:ln>
                  <a:noFill/>
                </a:ln>
                <a:solidFill>
                  <a:schemeClr val="bg1">
                    <a:lumMod val="65000"/>
                  </a:schemeClr>
                </a:solidFill>
                <a:effectLst/>
                <a:latin typeface="Arial"/>
                <a:ea typeface="Roboto"/>
                <a:cs typeface="Arial"/>
              </a:rPr>
              <a:t>):</a:t>
            </a:r>
            <a:r>
              <a:rPr lang="en-US" altLang="en-US" sz="700" dirty="0">
                <a:solidFill>
                  <a:schemeClr val="bg1">
                    <a:lumMod val="65000"/>
                  </a:schemeClr>
                </a:solidFill>
                <a:latin typeface="Arial"/>
                <a:ea typeface="Roboto"/>
                <a:cs typeface="Arial"/>
              </a:rPr>
              <a:t>946-953</a:t>
            </a:r>
            <a:r>
              <a:rPr kumimoji="0" lang="en-US" altLang="en-US" sz="700" b="0" i="0" u="none" strike="noStrike" cap="none" normalizeH="0" baseline="0" dirty="0">
                <a:ln>
                  <a:noFill/>
                </a:ln>
                <a:solidFill>
                  <a:schemeClr val="bg1">
                    <a:lumMod val="65000"/>
                  </a:schemeClr>
                </a:solidFill>
                <a:effectLst/>
                <a:latin typeface="Arial"/>
                <a:ea typeface="Roboto"/>
                <a:cs typeface="Arial"/>
              </a:rPr>
              <a:t>. </a:t>
            </a:r>
            <a:endParaRPr kumimoji="0" lang="en-US" altLang="en-US" sz="700" b="0" i="0" u="none" strike="noStrike" cap="none" normalizeH="0" baseline="0" dirty="0">
              <a:ln>
                <a:noFill/>
              </a:ln>
              <a:solidFill>
                <a:schemeClr val="bg1">
                  <a:lumMod val="65000"/>
                </a:schemeClr>
              </a:solidFill>
              <a:effectLst/>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871671139"/>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90EC-4DA2-4022-9A12-D097FE594815}"/>
              </a:ext>
            </a:extLst>
          </p:cNvPr>
          <p:cNvSpPr>
            <a:spLocks noGrp="1"/>
          </p:cNvSpPr>
          <p:nvPr>
            <p:ph type="title"/>
          </p:nvPr>
        </p:nvSpPr>
        <p:spPr>
          <a:xfrm>
            <a:off x="492420" y="317242"/>
            <a:ext cx="10622298" cy="800219"/>
          </a:xfrm>
        </p:spPr>
        <p:txBody>
          <a:bodyPr>
            <a:noAutofit/>
          </a:bodyPr>
          <a:lstStyle/>
          <a:p>
            <a:pPr>
              <a:lnSpc>
                <a:spcPct val="100000"/>
              </a:lnSpc>
              <a:spcBef>
                <a:spcPts val="600"/>
              </a:spcBef>
            </a:pPr>
            <a:r>
              <a:rPr lang="en-US" sz="2400" b="1" dirty="0">
                <a:latin typeface="Arial" panose="020B0604020202020204" pitchFamily="34" charset="0"/>
                <a:cs typeface="Arial" panose="020B0604020202020204" pitchFamily="34" charset="0"/>
              </a:rPr>
              <a:t>No Significant Correlation Between CTS5 and BCI </a:t>
            </a:r>
            <a:r>
              <a:rPr lang="en-US" sz="2400" b="1" dirty="0">
                <a:latin typeface="Arial" panose="020B0604020202020204" pitchFamily="34" charset="0"/>
                <a:ea typeface="Roboto" panose="02000000000000000000" pitchFamily="2" charset="0"/>
                <a:cs typeface="Arial" panose="020B0604020202020204" pitchFamily="34" charset="0"/>
              </a:rPr>
              <a:t>Data Presented at SABCS 2023 </a:t>
            </a:r>
          </a:p>
        </p:txBody>
      </p:sp>
      <p:sp>
        <p:nvSpPr>
          <p:cNvPr id="6" name="TextBox 5">
            <a:extLst>
              <a:ext uri="{FF2B5EF4-FFF2-40B4-BE49-F238E27FC236}">
                <a16:creationId xmlns:a16="http://schemas.microsoft.com/office/drawing/2014/main" id="{FB508388-BCAF-4372-A361-CCC2869B1588}"/>
              </a:ext>
            </a:extLst>
          </p:cNvPr>
          <p:cNvSpPr txBox="1"/>
          <p:nvPr/>
        </p:nvSpPr>
        <p:spPr>
          <a:xfrm>
            <a:off x="195851" y="6583526"/>
            <a:ext cx="10739407" cy="230832"/>
          </a:xfrm>
          <a:prstGeom prst="rect">
            <a:avLst/>
          </a:prstGeom>
          <a:noFill/>
        </p:spPr>
        <p:txBody>
          <a:bodyPr wrap="square" rtlCol="0" anchor="b" anchorCtr="0">
            <a:spAutoFit/>
          </a:bodyPr>
          <a:lstStyle/>
          <a:p>
            <a:pPr algn="l"/>
            <a:r>
              <a:rPr lang="en-US" sz="900">
                <a:solidFill>
                  <a:schemeClr val="bg1"/>
                </a:solidFill>
                <a:latin typeface="Arial" panose="020B0604020202020204" pitchFamily="34" charset="0"/>
                <a:cs typeface="Arial" panose="020B0604020202020204" pitchFamily="34" charset="0"/>
              </a:rPr>
              <a:t>1. </a:t>
            </a:r>
            <a:r>
              <a:rPr lang="fr-FR" sz="900">
                <a:solidFill>
                  <a:schemeClr val="bg1"/>
                </a:solidFill>
                <a:latin typeface="Arial" panose="020B0604020202020204" pitchFamily="34" charset="0"/>
                <a:cs typeface="Arial" panose="020B0604020202020204" pitchFamily="34" charset="0"/>
              </a:rPr>
              <a:t>Dempsey N et al. SABCS. 2023. PO1-02-03.</a:t>
            </a:r>
            <a:endParaRPr lang="en-US" sz="9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8" name="Picture 7" descr="Chart, waterfall chart&#10;&#10;Description automatically generated">
            <a:extLst>
              <a:ext uri="{FF2B5EF4-FFF2-40B4-BE49-F238E27FC236}">
                <a16:creationId xmlns:a16="http://schemas.microsoft.com/office/drawing/2014/main" id="{D3D213E6-1C4B-2B39-CC62-64A881D26BD6}"/>
              </a:ext>
            </a:extLst>
          </p:cNvPr>
          <p:cNvPicPr>
            <a:picLocks noChangeAspect="1"/>
          </p:cNvPicPr>
          <p:nvPr/>
        </p:nvPicPr>
        <p:blipFill rotWithShape="1">
          <a:blip r:embed="rId3"/>
          <a:srcRect l="2076" t="5754" r="4562" b="6219"/>
          <a:stretch/>
        </p:blipFill>
        <p:spPr>
          <a:xfrm>
            <a:off x="845690" y="1814475"/>
            <a:ext cx="4432063" cy="4178812"/>
          </a:xfrm>
          <a:prstGeom prst="rect">
            <a:avLst/>
          </a:prstGeom>
        </p:spPr>
      </p:pic>
      <p:sp>
        <p:nvSpPr>
          <p:cNvPr id="9" name="TextBox 8">
            <a:extLst>
              <a:ext uri="{FF2B5EF4-FFF2-40B4-BE49-F238E27FC236}">
                <a16:creationId xmlns:a16="http://schemas.microsoft.com/office/drawing/2014/main" id="{F26480D8-7547-CE84-EA9C-B56568812BAE}"/>
              </a:ext>
            </a:extLst>
          </p:cNvPr>
          <p:cNvSpPr txBox="1"/>
          <p:nvPr/>
        </p:nvSpPr>
        <p:spPr>
          <a:xfrm>
            <a:off x="6013235" y="2019398"/>
            <a:ext cx="5008954" cy="3970318"/>
          </a:xfrm>
          <a:prstGeom prst="rect">
            <a:avLst/>
          </a:prstGeom>
          <a:noFill/>
        </p:spPr>
        <p:txBody>
          <a:bodyPr wrap="square" rtlCol="0">
            <a:spAutoFit/>
          </a:bodyPr>
          <a:lstStyle/>
          <a:p>
            <a:pPr>
              <a:spcBef>
                <a:spcPts val="1200"/>
              </a:spcBef>
            </a:pPr>
            <a:r>
              <a:rPr lang="en-US" sz="1600" b="1" dirty="0">
                <a:solidFill>
                  <a:schemeClr val="tx1"/>
                </a:solidFill>
                <a:latin typeface="Arial" panose="020B0604020202020204" pitchFamily="34" charset="0"/>
                <a:ea typeface="Roboto" panose="02000000000000000000" pitchFamily="2" charset="0"/>
                <a:cs typeface="Arial" panose="020B0604020202020204" pitchFamily="34" charset="0"/>
              </a:rPr>
              <a:t>BCI (H/I) is largely independent of CTS5</a:t>
            </a:r>
          </a:p>
          <a:p>
            <a:pPr marL="171450" indent="-171450">
              <a:spcBef>
                <a:spcPts val="1200"/>
              </a:spcBef>
              <a:buFont typeface="Arial" panose="020B0604020202020204" pitchFamily="34" charset="0"/>
              <a:buChar char="•"/>
            </a:pPr>
            <a:r>
              <a:rPr lang="en-US" sz="1600" dirty="0">
                <a:solidFill>
                  <a:schemeClr val="tx1"/>
                </a:solidFill>
                <a:latin typeface="Arial" panose="020B0604020202020204" pitchFamily="34" charset="0"/>
                <a:ea typeface="Roboto" panose="02000000000000000000" pitchFamily="2" charset="0"/>
                <a:cs typeface="Arial" panose="020B0604020202020204" pitchFamily="34" charset="0"/>
              </a:rPr>
              <a:t>34.8% of CTS5 Low Risk patients were classified as BCI (H/I)-High</a:t>
            </a:r>
          </a:p>
          <a:p>
            <a:pPr marL="171450" indent="-171450">
              <a:spcBef>
                <a:spcPts val="1200"/>
              </a:spcBef>
              <a:buFont typeface="Arial" panose="020B0604020202020204" pitchFamily="34" charset="0"/>
              <a:buChar char="•"/>
            </a:pPr>
            <a:r>
              <a:rPr lang="en-US" sz="1600" dirty="0">
                <a:solidFill>
                  <a:schemeClr val="tx1"/>
                </a:solidFill>
                <a:latin typeface="Arial" panose="020B0604020202020204" pitchFamily="34" charset="0"/>
                <a:ea typeface="Roboto" panose="02000000000000000000" pitchFamily="2" charset="0"/>
                <a:cs typeface="Arial" panose="020B0604020202020204" pitchFamily="34" charset="0"/>
              </a:rPr>
              <a:t>49.7% of CTS5 High Risk patients were classified as BCI (H/I)-Low</a:t>
            </a:r>
          </a:p>
          <a:p>
            <a:pPr marL="171450" indent="-171450">
              <a:spcBef>
                <a:spcPts val="1200"/>
              </a:spcBef>
              <a:buFont typeface="Arial" panose="020B0604020202020204" pitchFamily="34" charset="0"/>
              <a:buChar char="•"/>
            </a:pPr>
            <a:r>
              <a:rPr lang="en-US" sz="1600" dirty="0">
                <a:solidFill>
                  <a:schemeClr val="tx1"/>
                </a:solidFill>
                <a:latin typeface="Arial" panose="020B0604020202020204" pitchFamily="34" charset="0"/>
                <a:ea typeface="Roboto" panose="02000000000000000000" pitchFamily="2" charset="0"/>
                <a:cs typeface="Arial" panose="020B0604020202020204" pitchFamily="34" charset="0"/>
              </a:rPr>
              <a:t>26.3% of all patients were classified as CTS5 Intermediate, an ambiguous risk category</a:t>
            </a:r>
          </a:p>
          <a:p>
            <a:pPr marL="171450" indent="-171450">
              <a:spcBef>
                <a:spcPts val="1200"/>
              </a:spcBef>
              <a:buFont typeface="Arial" panose="020B0604020202020204" pitchFamily="34" charset="0"/>
              <a:buChar char="•"/>
            </a:pPr>
            <a:r>
              <a:rPr lang="en-US" sz="1600" dirty="0">
                <a:solidFill>
                  <a:schemeClr val="tx1"/>
                </a:solidFill>
                <a:latin typeface="Arial" panose="020B0604020202020204" pitchFamily="34" charset="0"/>
                <a:ea typeface="Roboto" panose="02000000000000000000" pitchFamily="2" charset="0"/>
                <a:cs typeface="Arial" panose="020B0604020202020204" pitchFamily="34" charset="0"/>
              </a:rPr>
              <a:t>57.8% and 42.2% of CTS5 Intermediate Risk patients were classified as BCI (H/I)-Low and BCI (H/I)-High, respectively</a:t>
            </a:r>
          </a:p>
          <a:p>
            <a:pPr marL="171450" indent="-171450">
              <a:spcBef>
                <a:spcPts val="1200"/>
              </a:spcBef>
              <a:buFont typeface="Arial" panose="020B0604020202020204" pitchFamily="34" charset="0"/>
              <a:buChar char="•"/>
            </a:pPr>
            <a:endParaRPr lang="en-US" sz="1600" dirty="0">
              <a:solidFill>
                <a:schemeClr val="tx1"/>
              </a:solidFill>
              <a:latin typeface="Arial" panose="020B0604020202020204" pitchFamily="34" charset="0"/>
              <a:ea typeface="Roboto" panose="02000000000000000000" pitchFamily="2" charset="0"/>
              <a:cs typeface="Arial" panose="020B0604020202020204" pitchFamily="34" charset="0"/>
            </a:endParaRPr>
          </a:p>
          <a:p>
            <a:pPr marL="171450" indent="-171450">
              <a:spcBef>
                <a:spcPts val="1200"/>
              </a:spcBef>
              <a:buFont typeface="Arial" panose="020B0604020202020204" pitchFamily="34" charset="0"/>
              <a:buChar char="•"/>
            </a:pPr>
            <a:endParaRPr lang="en-US" sz="16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1DE936F1-6224-D1F0-A5E6-D202518FE853}"/>
              </a:ext>
            </a:extLst>
          </p:cNvPr>
          <p:cNvSpPr txBox="1"/>
          <p:nvPr/>
        </p:nvSpPr>
        <p:spPr>
          <a:xfrm>
            <a:off x="609600" y="6440730"/>
            <a:ext cx="7753350" cy="200055"/>
          </a:xfrm>
          <a:prstGeom prst="rect">
            <a:avLst/>
          </a:prstGeom>
          <a:noFill/>
        </p:spPr>
        <p:txBody>
          <a:bodyPr wrap="square">
            <a:spAutoFit/>
          </a:bodyPr>
          <a:lstStyle/>
          <a:p>
            <a:r>
              <a:rPr lang="fr-FR" sz="700" b="0" dirty="0">
                <a:solidFill>
                  <a:schemeClr val="bg1">
                    <a:lumMod val="65000"/>
                  </a:schemeClr>
                </a:solidFill>
                <a:effectLst/>
                <a:latin typeface="Arial" panose="020B0604020202020204" pitchFamily="34" charset="0"/>
              </a:rPr>
              <a:t>Dempsey N, et. Al. Cancer </a:t>
            </a:r>
            <a:r>
              <a:rPr lang="fr-FR" sz="700" b="0" dirty="0" err="1">
                <a:solidFill>
                  <a:schemeClr val="bg1">
                    <a:lumMod val="65000"/>
                  </a:schemeClr>
                </a:solidFill>
                <a:effectLst/>
                <a:latin typeface="Arial" panose="020B0604020202020204" pitchFamily="34" charset="0"/>
              </a:rPr>
              <a:t>Res</a:t>
            </a:r>
            <a:r>
              <a:rPr lang="fr-FR" sz="700" b="0" dirty="0">
                <a:solidFill>
                  <a:schemeClr val="bg1">
                    <a:lumMod val="65000"/>
                  </a:schemeClr>
                </a:solidFill>
                <a:effectLst/>
                <a:latin typeface="Arial" panose="020B0604020202020204" pitchFamily="34" charset="0"/>
              </a:rPr>
              <a:t> (2024) 84 (9_Supplement): PO1-02-03.</a:t>
            </a:r>
            <a:endParaRPr lang="en-US" sz="700" dirty="0">
              <a:solidFill>
                <a:schemeClr val="bg1">
                  <a:lumMod val="65000"/>
                </a:schemeClr>
              </a:solidFill>
            </a:endParaRPr>
          </a:p>
        </p:txBody>
      </p:sp>
    </p:spTree>
    <p:extLst>
      <p:ext uri="{BB962C8B-B14F-4D97-AF65-F5344CB8AC3E}">
        <p14:creationId xmlns:p14="http://schemas.microsoft.com/office/powerpoint/2010/main" val="889713967"/>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E2CE93-0BD3-6B5B-F6F3-E2E51EEAB65E}"/>
              </a:ext>
            </a:extLst>
          </p:cNvPr>
          <p:cNvSpPr/>
          <p:nvPr/>
        </p:nvSpPr>
        <p:spPr bwMode="gray">
          <a:xfrm>
            <a:off x="0" y="6270171"/>
            <a:ext cx="12192000" cy="228600"/>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2488B261-180D-7E47-9580-C18DB1C75437}"/>
              </a:ext>
            </a:extLst>
          </p:cNvPr>
          <p:cNvGrpSpPr/>
          <p:nvPr/>
        </p:nvGrpSpPr>
        <p:grpSpPr>
          <a:xfrm>
            <a:off x="4176826" y="2548128"/>
            <a:ext cx="3811987" cy="2926080"/>
            <a:chOff x="4176826" y="2432628"/>
            <a:chExt cx="3811987" cy="2926080"/>
          </a:xfrm>
        </p:grpSpPr>
        <p:cxnSp>
          <p:nvCxnSpPr>
            <p:cNvPr id="9" name="Straight Connector 8">
              <a:extLst>
                <a:ext uri="{FF2B5EF4-FFF2-40B4-BE49-F238E27FC236}">
                  <a16:creationId xmlns:a16="http://schemas.microsoft.com/office/drawing/2014/main" id="{B284AE89-2830-7442-AF4B-22127870D948}"/>
                </a:ext>
              </a:extLst>
            </p:cNvPr>
            <p:cNvCxnSpPr>
              <a:cxnSpLocks/>
            </p:cNvCxnSpPr>
            <p:nvPr/>
          </p:nvCxnSpPr>
          <p:spPr bwMode="auto">
            <a:xfrm>
              <a:off x="4176826" y="2432628"/>
              <a:ext cx="0" cy="2926080"/>
            </a:xfrm>
            <a:prstGeom prst="line">
              <a:avLst/>
            </a:prstGeom>
            <a:noFill/>
            <a:ln w="19050" cap="flat" cmpd="sng" algn="ctr">
              <a:solidFill>
                <a:schemeClr val="accent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E954E571-8945-3A44-8C8D-24F3BFF8E0C8}"/>
                </a:ext>
              </a:extLst>
            </p:cNvPr>
            <p:cNvCxnSpPr>
              <a:cxnSpLocks/>
            </p:cNvCxnSpPr>
            <p:nvPr/>
          </p:nvCxnSpPr>
          <p:spPr bwMode="auto">
            <a:xfrm>
              <a:off x="7988813" y="2432628"/>
              <a:ext cx="0" cy="2926080"/>
            </a:xfrm>
            <a:prstGeom prst="line">
              <a:avLst/>
            </a:prstGeom>
            <a:noFill/>
            <a:ln w="19050" cap="flat" cmpd="sng" algn="ctr">
              <a:solidFill>
                <a:schemeClr val="accent1"/>
              </a:solidFill>
              <a:prstDash val="solid"/>
              <a:miter lim="800000"/>
              <a:headEnd type="none" w="med" len="med"/>
              <a:tailEnd type="none" w="med" len="med"/>
            </a:ln>
            <a:effectLst/>
          </p:spPr>
        </p:cxnSp>
      </p:grpSp>
      <p:graphicFrame>
        <p:nvGraphicFramePr>
          <p:cNvPr id="22" name="Chart 21">
            <a:extLst>
              <a:ext uri="{FF2B5EF4-FFF2-40B4-BE49-F238E27FC236}">
                <a16:creationId xmlns:a16="http://schemas.microsoft.com/office/drawing/2014/main" id="{9FA803C6-763F-C748-BD6D-B7E449B52351}"/>
              </a:ext>
            </a:extLst>
          </p:cNvPr>
          <p:cNvGraphicFramePr/>
          <p:nvPr>
            <p:extLst>
              <p:ext uri="{D42A27DB-BD31-4B8C-83A1-F6EECF244321}">
                <p14:modId xmlns:p14="http://schemas.microsoft.com/office/powerpoint/2010/main" val="1454184175"/>
              </p:ext>
            </p:extLst>
          </p:nvPr>
        </p:nvGraphicFramePr>
        <p:xfrm>
          <a:off x="4408492" y="1737036"/>
          <a:ext cx="3383779" cy="272914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97C6363D-F363-6D41-87C7-D16D3F21986F}"/>
              </a:ext>
            </a:extLst>
          </p:cNvPr>
          <p:cNvSpPr txBox="1"/>
          <p:nvPr/>
        </p:nvSpPr>
        <p:spPr>
          <a:xfrm>
            <a:off x="4317921" y="2048519"/>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REDUCTION IN RISK OF RECURRENCE</a:t>
            </a:r>
          </a:p>
        </p:txBody>
      </p:sp>
      <p:sp>
        <p:nvSpPr>
          <p:cNvPr id="24" name="TextBox 23">
            <a:extLst>
              <a:ext uri="{FF2B5EF4-FFF2-40B4-BE49-F238E27FC236}">
                <a16:creationId xmlns:a16="http://schemas.microsoft.com/office/drawing/2014/main" id="{A356648F-90F3-C345-AA0C-26473C648E0B}"/>
              </a:ext>
            </a:extLst>
          </p:cNvPr>
          <p:cNvSpPr txBox="1"/>
          <p:nvPr/>
        </p:nvSpPr>
        <p:spPr>
          <a:xfrm>
            <a:off x="4317922" y="1504814"/>
            <a:ext cx="3529796"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Absolute Benefit from Extended Endocrine Treatment</a:t>
            </a:r>
          </a:p>
        </p:txBody>
      </p:sp>
      <p:sp>
        <p:nvSpPr>
          <p:cNvPr id="26" name="TextBox 25">
            <a:extLst>
              <a:ext uri="{FF2B5EF4-FFF2-40B4-BE49-F238E27FC236}">
                <a16:creationId xmlns:a16="http://schemas.microsoft.com/office/drawing/2014/main" id="{8CCDA288-038D-4D40-B3A5-29015853F997}"/>
              </a:ext>
            </a:extLst>
          </p:cNvPr>
          <p:cNvSpPr txBox="1"/>
          <p:nvPr/>
        </p:nvSpPr>
        <p:spPr>
          <a:xfrm>
            <a:off x="4317921" y="4497649"/>
            <a:ext cx="1051891" cy="600164"/>
          </a:xfrm>
          <a:prstGeom prst="rect">
            <a:avLst/>
          </a:prstGeom>
          <a:noFill/>
        </p:spPr>
        <p:txBody>
          <a:bodyPr wrap="none" rtlCol="0" anchor="t" anchorCtr="0">
            <a:spAutoFit/>
          </a:bodyPr>
          <a:lstStyle/>
          <a:p>
            <a:pPr marL="0" indent="0" algn="l">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P Value:</a:t>
            </a:r>
          </a:p>
          <a:p>
            <a:pPr marL="0" indent="0" algn="l">
              <a:spcBef>
                <a:spcPts val="0"/>
              </a:spcBef>
              <a:spcAft>
                <a:spcPts val="0"/>
              </a:spcAft>
              <a:buNone/>
            </a:pPr>
            <a:endParaRPr lang="en-US" sz="1100" kern="0">
              <a:solidFill>
                <a:schemeClr val="tx2"/>
              </a:solidFill>
              <a:latin typeface="Arial" panose="020B0604020202020204" pitchFamily="34" charset="0"/>
              <a:ea typeface="Roboto" panose="02000000000000000000" pitchFamily="2" charset="0"/>
              <a:cs typeface="Arial" panose="020B0604020202020204" pitchFamily="34" charset="0"/>
            </a:endParaRPr>
          </a:p>
          <a:p>
            <a:pPr marL="0" indent="0" algn="l">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 of Patients:</a:t>
            </a:r>
          </a:p>
        </p:txBody>
      </p:sp>
      <p:sp>
        <p:nvSpPr>
          <p:cNvPr id="28" name="TextBox 27">
            <a:extLst>
              <a:ext uri="{FF2B5EF4-FFF2-40B4-BE49-F238E27FC236}">
                <a16:creationId xmlns:a16="http://schemas.microsoft.com/office/drawing/2014/main" id="{12A0B9F4-511D-C14E-BDB7-A5D32BB7337F}"/>
              </a:ext>
            </a:extLst>
          </p:cNvPr>
          <p:cNvSpPr txBox="1"/>
          <p:nvPr/>
        </p:nvSpPr>
        <p:spPr>
          <a:xfrm>
            <a:off x="5875191" y="4494100"/>
            <a:ext cx="457176"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0.35</a:t>
            </a:r>
          </a:p>
        </p:txBody>
      </p:sp>
      <p:sp>
        <p:nvSpPr>
          <p:cNvPr id="29" name="TextBox 28">
            <a:extLst>
              <a:ext uri="{FF2B5EF4-FFF2-40B4-BE49-F238E27FC236}">
                <a16:creationId xmlns:a16="http://schemas.microsoft.com/office/drawing/2014/main" id="{D7C0A542-A648-1E4A-B37F-334CC0F2D112}"/>
              </a:ext>
            </a:extLst>
          </p:cNvPr>
          <p:cNvSpPr txBox="1"/>
          <p:nvPr/>
        </p:nvSpPr>
        <p:spPr>
          <a:xfrm>
            <a:off x="6877497" y="4494100"/>
            <a:ext cx="535724"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0.007</a:t>
            </a:r>
          </a:p>
        </p:txBody>
      </p:sp>
      <p:sp>
        <p:nvSpPr>
          <p:cNvPr id="34" name="TextBox 33">
            <a:extLst>
              <a:ext uri="{FF2B5EF4-FFF2-40B4-BE49-F238E27FC236}">
                <a16:creationId xmlns:a16="http://schemas.microsoft.com/office/drawing/2014/main" id="{08DE57BD-4532-9241-98D4-2D3ABDEE001E}"/>
              </a:ext>
            </a:extLst>
          </p:cNvPr>
          <p:cNvSpPr txBox="1"/>
          <p:nvPr/>
        </p:nvSpPr>
        <p:spPr>
          <a:xfrm>
            <a:off x="8129906" y="2048519"/>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EXTENDED AI vs PLACEBO</a:t>
            </a:r>
          </a:p>
        </p:txBody>
      </p:sp>
      <p:sp>
        <p:nvSpPr>
          <p:cNvPr id="35" name="TextBox 34">
            <a:extLst>
              <a:ext uri="{FF2B5EF4-FFF2-40B4-BE49-F238E27FC236}">
                <a16:creationId xmlns:a16="http://schemas.microsoft.com/office/drawing/2014/main" id="{5C320FC7-D1DD-C846-8C49-7F906E1B8003}"/>
              </a:ext>
            </a:extLst>
          </p:cNvPr>
          <p:cNvSpPr txBox="1"/>
          <p:nvPr/>
        </p:nvSpPr>
        <p:spPr>
          <a:xfrm>
            <a:off x="8130012" y="1504814"/>
            <a:ext cx="3529584"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Relative Risk Reduction</a:t>
            </a:r>
          </a:p>
        </p:txBody>
      </p:sp>
      <p:sp>
        <p:nvSpPr>
          <p:cNvPr id="42" name="TextBox 41">
            <a:extLst>
              <a:ext uri="{FF2B5EF4-FFF2-40B4-BE49-F238E27FC236}">
                <a16:creationId xmlns:a16="http://schemas.microsoft.com/office/drawing/2014/main" id="{5106B33D-FB2D-AF41-821B-B6C45B923C82}"/>
              </a:ext>
            </a:extLst>
          </p:cNvPr>
          <p:cNvSpPr txBox="1"/>
          <p:nvPr/>
        </p:nvSpPr>
        <p:spPr>
          <a:xfrm>
            <a:off x="505934" y="2048519"/>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249 PATIENTS*</a:t>
            </a:r>
          </a:p>
        </p:txBody>
      </p:sp>
      <p:sp>
        <p:nvSpPr>
          <p:cNvPr id="43" name="TextBox 42">
            <a:extLst>
              <a:ext uri="{FF2B5EF4-FFF2-40B4-BE49-F238E27FC236}">
                <a16:creationId xmlns:a16="http://schemas.microsoft.com/office/drawing/2014/main" id="{881F0549-F853-2342-A96B-7AFB79BF8982}"/>
              </a:ext>
            </a:extLst>
          </p:cNvPr>
          <p:cNvSpPr txBox="1"/>
          <p:nvPr/>
        </p:nvSpPr>
        <p:spPr>
          <a:xfrm>
            <a:off x="505934" y="1504814"/>
            <a:ext cx="3529584"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Study Design</a:t>
            </a:r>
          </a:p>
        </p:txBody>
      </p:sp>
      <p:sp>
        <p:nvSpPr>
          <p:cNvPr id="47" name="Rectangle 46">
            <a:extLst>
              <a:ext uri="{FF2B5EF4-FFF2-40B4-BE49-F238E27FC236}">
                <a16:creationId xmlns:a16="http://schemas.microsoft.com/office/drawing/2014/main" id="{0BCEC06D-15A8-6644-B2C5-9BE548A8BC47}"/>
              </a:ext>
            </a:extLst>
          </p:cNvPr>
          <p:cNvSpPr/>
          <p:nvPr/>
        </p:nvSpPr>
        <p:spPr>
          <a:xfrm>
            <a:off x="571398" y="5475182"/>
            <a:ext cx="3622231" cy="338554"/>
          </a:xfrm>
          <a:prstGeom prst="rect">
            <a:avLst/>
          </a:prstGeom>
        </p:spPr>
        <p:txBody>
          <a:bodyPr wrap="square">
            <a:spAutoFit/>
          </a:bodyPr>
          <a:lstStyle/>
          <a:p>
            <a:pPr marL="0" indent="0" algn="l">
              <a:buNone/>
            </a:pPr>
            <a:r>
              <a:rPr lang="en-US" sz="800">
                <a:latin typeface="Arial" panose="020B0604020202020204" pitchFamily="34" charset="0"/>
                <a:ea typeface="Roboto" panose="02000000000000000000" pitchFamily="2" charset="0"/>
                <a:cs typeface="Arial" panose="020B0604020202020204" pitchFamily="34" charset="0"/>
              </a:rPr>
              <a:t>*Case controlled design included 31% of all recurrences in patient trial, giving it the statistical power of study with 2,600 patients.</a:t>
            </a:r>
          </a:p>
        </p:txBody>
      </p:sp>
      <p:grpSp>
        <p:nvGrpSpPr>
          <p:cNvPr id="73" name="Group 72">
            <a:extLst>
              <a:ext uri="{FF2B5EF4-FFF2-40B4-BE49-F238E27FC236}">
                <a16:creationId xmlns:a16="http://schemas.microsoft.com/office/drawing/2014/main" id="{F449C891-5E3A-6D42-98E7-D456DD3450D4}"/>
              </a:ext>
            </a:extLst>
          </p:cNvPr>
          <p:cNvGrpSpPr/>
          <p:nvPr/>
        </p:nvGrpSpPr>
        <p:grpSpPr>
          <a:xfrm>
            <a:off x="565078" y="2899201"/>
            <a:ext cx="3378662" cy="1739822"/>
            <a:chOff x="447903" y="2514600"/>
            <a:chExt cx="6361887" cy="2424892"/>
          </a:xfrm>
        </p:grpSpPr>
        <p:sp>
          <p:nvSpPr>
            <p:cNvPr id="74" name="Rectangle 73">
              <a:extLst>
                <a:ext uri="{FF2B5EF4-FFF2-40B4-BE49-F238E27FC236}">
                  <a16:creationId xmlns:a16="http://schemas.microsoft.com/office/drawing/2014/main" id="{89B77CE3-DE81-E84F-BD57-A464A9CB08DE}"/>
                </a:ext>
              </a:extLst>
            </p:cNvPr>
            <p:cNvSpPr/>
            <p:nvPr/>
          </p:nvSpPr>
          <p:spPr bwMode="gray">
            <a:xfrm>
              <a:off x="4168448" y="3886201"/>
              <a:ext cx="2607908" cy="381001"/>
            </a:xfrm>
            <a:prstGeom prst="rect">
              <a:avLst/>
            </a:prstGeom>
            <a:solidFill>
              <a:schemeClr val="tx2"/>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lnSpc>
                  <a:spcPct val="95000"/>
                </a:lnSpc>
              </a:pPr>
              <a:r>
                <a:rPr lang="en-US" sz="1100">
                  <a:solidFill>
                    <a:srgbClr val="FFFFFF"/>
                  </a:solidFill>
                  <a:latin typeface="Arial" panose="020B0604020202020204" pitchFamily="34" charset="0"/>
                  <a:ea typeface="Roboto" panose="02000000000000000000" pitchFamily="2" charset="0"/>
                  <a:cs typeface="Arial" panose="020B0604020202020204" pitchFamily="34" charset="0"/>
                </a:rPr>
                <a:t>Placebo</a:t>
              </a:r>
            </a:p>
          </p:txBody>
        </p:sp>
        <p:grpSp>
          <p:nvGrpSpPr>
            <p:cNvPr id="75" name="Group 74">
              <a:extLst>
                <a:ext uri="{FF2B5EF4-FFF2-40B4-BE49-F238E27FC236}">
                  <a16:creationId xmlns:a16="http://schemas.microsoft.com/office/drawing/2014/main" id="{32F3F602-5BC8-A046-B466-2268455DCA5D}"/>
                </a:ext>
              </a:extLst>
            </p:cNvPr>
            <p:cNvGrpSpPr/>
            <p:nvPr/>
          </p:nvGrpSpPr>
          <p:grpSpPr>
            <a:xfrm>
              <a:off x="447903" y="4495800"/>
              <a:ext cx="6361887" cy="443692"/>
              <a:chOff x="446606" y="3505200"/>
              <a:chExt cx="7249592" cy="443692"/>
            </a:xfrm>
          </p:grpSpPr>
          <p:grpSp>
            <p:nvGrpSpPr>
              <p:cNvPr id="82" name="Group 81">
                <a:extLst>
                  <a:ext uri="{FF2B5EF4-FFF2-40B4-BE49-F238E27FC236}">
                    <a16:creationId xmlns:a16="http://schemas.microsoft.com/office/drawing/2014/main" id="{6CB990F7-9F45-D84D-A86B-984BE5EE0507}"/>
                  </a:ext>
                </a:extLst>
              </p:cNvPr>
              <p:cNvGrpSpPr/>
              <p:nvPr/>
            </p:nvGrpSpPr>
            <p:grpSpPr>
              <a:xfrm>
                <a:off x="446606" y="3505200"/>
                <a:ext cx="3048000" cy="443692"/>
                <a:chOff x="446606" y="3505200"/>
                <a:chExt cx="3048000" cy="443692"/>
              </a:xfrm>
            </p:grpSpPr>
            <p:sp>
              <p:nvSpPr>
                <p:cNvPr id="86" name="TextBox 85">
                  <a:extLst>
                    <a:ext uri="{FF2B5EF4-FFF2-40B4-BE49-F238E27FC236}">
                      <a16:creationId xmlns:a16="http://schemas.microsoft.com/office/drawing/2014/main" id="{4E10FD56-904E-EC41-9B62-67C10EC55970}"/>
                    </a:ext>
                  </a:extLst>
                </p:cNvPr>
                <p:cNvSpPr txBox="1"/>
                <p:nvPr/>
              </p:nvSpPr>
              <p:spPr>
                <a:xfrm>
                  <a:off x="498243" y="3533411"/>
                  <a:ext cx="2944729" cy="415481"/>
                </a:xfrm>
                <a:prstGeom prst="rect">
                  <a:avLst/>
                </a:prstGeom>
                <a:noFill/>
              </p:spPr>
              <p:txBody>
                <a:bodyPr wrap="none" rtlCol="0" anchor="ctr" anchorCtr="0">
                  <a:noAutofit/>
                </a:bodyPr>
                <a:lstStyle/>
                <a:p>
                  <a:pPr marL="0" indent="0">
                    <a:spcBef>
                      <a:spcPts val="0"/>
                    </a:spcBef>
                    <a:spcAft>
                      <a:spcPts val="0"/>
                    </a:spcAft>
                    <a:buNone/>
                  </a:pPr>
                  <a:r>
                    <a:rPr lang="en-US" sz="800" b="1" kern="0">
                      <a:solidFill>
                        <a:schemeClr val="tx2"/>
                      </a:solidFill>
                      <a:latin typeface="Arial" panose="020B0604020202020204" pitchFamily="34" charset="0"/>
                      <a:ea typeface="Roboto" panose="02000000000000000000" pitchFamily="2" charset="0"/>
                      <a:cs typeface="Arial" panose="020B0604020202020204" pitchFamily="34" charset="0"/>
                    </a:rPr>
                    <a:t>5 Years Adjuvant</a:t>
                  </a:r>
                </a:p>
              </p:txBody>
            </p:sp>
            <p:cxnSp>
              <p:nvCxnSpPr>
                <p:cNvPr id="87" name="Straight Arrow Connector 86">
                  <a:extLst>
                    <a:ext uri="{FF2B5EF4-FFF2-40B4-BE49-F238E27FC236}">
                      <a16:creationId xmlns:a16="http://schemas.microsoft.com/office/drawing/2014/main" id="{ED196E95-46E5-264E-AA9E-908AEDF61C61}"/>
                    </a:ext>
                  </a:extLst>
                </p:cNvPr>
                <p:cNvCxnSpPr>
                  <a:cxnSpLocks/>
                </p:cNvCxnSpPr>
                <p:nvPr/>
              </p:nvCxnSpPr>
              <p:spPr bwMode="auto">
                <a:xfrm>
                  <a:off x="446606"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grpSp>
            <p:nvGrpSpPr>
              <p:cNvPr id="83" name="Group 82">
                <a:extLst>
                  <a:ext uri="{FF2B5EF4-FFF2-40B4-BE49-F238E27FC236}">
                    <a16:creationId xmlns:a16="http://schemas.microsoft.com/office/drawing/2014/main" id="{744C0C9E-C1AB-C34C-9685-AF02DC7281AA}"/>
                  </a:ext>
                </a:extLst>
              </p:cNvPr>
              <p:cNvGrpSpPr/>
              <p:nvPr/>
            </p:nvGrpSpPr>
            <p:grpSpPr>
              <a:xfrm>
                <a:off x="4648198" y="3505200"/>
                <a:ext cx="3048000" cy="443692"/>
                <a:chOff x="4648198" y="3505200"/>
                <a:chExt cx="3048000" cy="443692"/>
              </a:xfrm>
            </p:grpSpPr>
            <p:sp>
              <p:nvSpPr>
                <p:cNvPr id="84" name="TextBox 83">
                  <a:extLst>
                    <a:ext uri="{FF2B5EF4-FFF2-40B4-BE49-F238E27FC236}">
                      <a16:creationId xmlns:a16="http://schemas.microsoft.com/office/drawing/2014/main" id="{CCBFCF80-2C0A-AF49-801E-E35D384187E5}"/>
                    </a:ext>
                  </a:extLst>
                </p:cNvPr>
                <p:cNvSpPr txBox="1"/>
                <p:nvPr/>
              </p:nvSpPr>
              <p:spPr>
                <a:xfrm>
                  <a:off x="4686297" y="3533411"/>
                  <a:ext cx="2971802" cy="415481"/>
                </a:xfrm>
                <a:prstGeom prst="rect">
                  <a:avLst/>
                </a:prstGeom>
                <a:noFill/>
              </p:spPr>
              <p:txBody>
                <a:bodyPr wrap="none" rtlCol="0" anchor="ctr" anchorCtr="0">
                  <a:noAutofit/>
                </a:bodyPr>
                <a:lstStyle/>
                <a:p>
                  <a:pPr marL="0" indent="0">
                    <a:spcBef>
                      <a:spcPts val="0"/>
                    </a:spcBef>
                    <a:spcAft>
                      <a:spcPts val="0"/>
                    </a:spcAft>
                    <a:buNone/>
                  </a:pPr>
                  <a:r>
                    <a:rPr lang="en-US" sz="800" b="1" kern="0">
                      <a:solidFill>
                        <a:schemeClr val="tx2"/>
                      </a:solidFill>
                      <a:latin typeface="Arial" panose="020B0604020202020204" pitchFamily="34" charset="0"/>
                      <a:ea typeface="Roboto" panose="02000000000000000000" pitchFamily="2" charset="0"/>
                      <a:cs typeface="Arial" panose="020B0604020202020204" pitchFamily="34" charset="0"/>
                    </a:rPr>
                    <a:t>5 Years Extended</a:t>
                  </a:r>
                </a:p>
              </p:txBody>
            </p:sp>
            <p:cxnSp>
              <p:nvCxnSpPr>
                <p:cNvPr id="85" name="Straight Arrow Connector 84">
                  <a:extLst>
                    <a:ext uri="{FF2B5EF4-FFF2-40B4-BE49-F238E27FC236}">
                      <a16:creationId xmlns:a16="http://schemas.microsoft.com/office/drawing/2014/main" id="{30D31890-17E4-0647-A69A-81D02B8DD9D2}"/>
                    </a:ext>
                  </a:extLst>
                </p:cNvPr>
                <p:cNvCxnSpPr>
                  <a:cxnSpLocks/>
                </p:cNvCxnSpPr>
                <p:nvPr/>
              </p:nvCxnSpPr>
              <p:spPr bwMode="auto">
                <a:xfrm>
                  <a:off x="4648198"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grpSp>
        <p:sp>
          <p:nvSpPr>
            <p:cNvPr id="76" name="Rectangle 75">
              <a:extLst>
                <a:ext uri="{FF2B5EF4-FFF2-40B4-BE49-F238E27FC236}">
                  <a16:creationId xmlns:a16="http://schemas.microsoft.com/office/drawing/2014/main" id="{FCE38ABA-3A70-164E-BD53-798640055DD0}"/>
                </a:ext>
              </a:extLst>
            </p:cNvPr>
            <p:cNvSpPr/>
            <p:nvPr/>
          </p:nvSpPr>
          <p:spPr bwMode="gray">
            <a:xfrm>
              <a:off x="481337" y="3200400"/>
              <a:ext cx="2607908" cy="381001"/>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11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77" name="Rectangle 76">
              <a:extLst>
                <a:ext uri="{FF2B5EF4-FFF2-40B4-BE49-F238E27FC236}">
                  <a16:creationId xmlns:a16="http://schemas.microsoft.com/office/drawing/2014/main" id="{6E0D35CB-F468-2F42-BAB4-0DBC888112BA}"/>
                </a:ext>
              </a:extLst>
            </p:cNvPr>
            <p:cNvSpPr/>
            <p:nvPr/>
          </p:nvSpPr>
          <p:spPr bwMode="gray">
            <a:xfrm>
              <a:off x="4168452" y="2514600"/>
              <a:ext cx="2607900" cy="381001"/>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11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78" name="Oval 77">
              <a:extLst>
                <a:ext uri="{FF2B5EF4-FFF2-40B4-BE49-F238E27FC236}">
                  <a16:creationId xmlns:a16="http://schemas.microsoft.com/office/drawing/2014/main" id="{58220029-DE77-AE4C-B84B-7D1B224556F7}"/>
                </a:ext>
              </a:extLst>
            </p:cNvPr>
            <p:cNvSpPr>
              <a:spLocks noChangeAspect="1"/>
            </p:cNvSpPr>
            <p:nvPr/>
          </p:nvSpPr>
          <p:spPr bwMode="gray">
            <a:xfrm>
              <a:off x="3200398" y="3221997"/>
              <a:ext cx="482098" cy="351077"/>
            </a:xfrm>
            <a:prstGeom prst="ellipse">
              <a:avLst/>
            </a:prstGeom>
            <a:solidFill>
              <a:schemeClr val="bg1"/>
            </a:solidFill>
            <a:ln w="15875" cap="flat" cmpd="sng" algn="ctr">
              <a:solidFill>
                <a:schemeClr val="tx2"/>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a:lnSpc>
                  <a:spcPct val="95000"/>
                </a:lnSpc>
              </a:pPr>
              <a:r>
                <a:rPr lang="en-US" sz="1100">
                  <a:solidFill>
                    <a:schemeClr val="tx2"/>
                  </a:solidFill>
                  <a:latin typeface="Arial" panose="020B0604020202020204" pitchFamily="34" charset="0"/>
                  <a:ea typeface="Roboto" panose="02000000000000000000" pitchFamily="2" charset="0"/>
                  <a:cs typeface="Arial" panose="020B0604020202020204" pitchFamily="34" charset="0"/>
                </a:rPr>
                <a:t>R</a:t>
              </a:r>
            </a:p>
          </p:txBody>
        </p:sp>
        <p:grpSp>
          <p:nvGrpSpPr>
            <p:cNvPr id="79" name="Group 78">
              <a:extLst>
                <a:ext uri="{FF2B5EF4-FFF2-40B4-BE49-F238E27FC236}">
                  <a16:creationId xmlns:a16="http://schemas.microsoft.com/office/drawing/2014/main" id="{D7FCD170-B452-4D4A-A051-4992F73649F4}"/>
                </a:ext>
              </a:extLst>
            </p:cNvPr>
            <p:cNvGrpSpPr/>
            <p:nvPr/>
          </p:nvGrpSpPr>
          <p:grpSpPr>
            <a:xfrm>
              <a:off x="3537096" y="2819401"/>
              <a:ext cx="533403" cy="1143000"/>
              <a:chOff x="3505197" y="2819401"/>
              <a:chExt cx="533403" cy="1143000"/>
            </a:xfrm>
          </p:grpSpPr>
          <p:cxnSp>
            <p:nvCxnSpPr>
              <p:cNvPr id="80" name="Straight Arrow Connector 79">
                <a:extLst>
                  <a:ext uri="{FF2B5EF4-FFF2-40B4-BE49-F238E27FC236}">
                    <a16:creationId xmlns:a16="http://schemas.microsoft.com/office/drawing/2014/main" id="{37F8DF0D-8460-174E-9052-33AA03CDC9C1}"/>
                  </a:ext>
                </a:extLst>
              </p:cNvPr>
              <p:cNvCxnSpPr>
                <a:cxnSpLocks/>
              </p:cNvCxnSpPr>
              <p:nvPr/>
            </p:nvCxnSpPr>
            <p:spPr bwMode="auto">
              <a:xfrm flipV="1">
                <a:off x="3505197" y="2819401"/>
                <a:ext cx="533403" cy="381001"/>
              </a:xfrm>
              <a:prstGeom prst="straightConnector1">
                <a:avLst/>
              </a:prstGeom>
              <a:noFill/>
              <a:ln w="15875" cap="flat" cmpd="sng" algn="ctr">
                <a:solidFill>
                  <a:schemeClr val="tx2"/>
                </a:solidFill>
                <a:prstDash val="sysDash"/>
                <a:miter lim="800000"/>
                <a:headEnd type="none" w="med" len="sm"/>
                <a:tailEnd type="triangle" w="med" len="sm"/>
              </a:ln>
              <a:effectLst/>
            </p:spPr>
          </p:cxnSp>
          <p:cxnSp>
            <p:nvCxnSpPr>
              <p:cNvPr id="81" name="Straight Arrow Connector 80">
                <a:extLst>
                  <a:ext uri="{FF2B5EF4-FFF2-40B4-BE49-F238E27FC236}">
                    <a16:creationId xmlns:a16="http://schemas.microsoft.com/office/drawing/2014/main" id="{C20879F3-4C54-D749-8339-0FED5FEB9848}"/>
                  </a:ext>
                </a:extLst>
              </p:cNvPr>
              <p:cNvCxnSpPr>
                <a:cxnSpLocks/>
              </p:cNvCxnSpPr>
              <p:nvPr/>
            </p:nvCxnSpPr>
            <p:spPr bwMode="auto">
              <a:xfrm>
                <a:off x="3505197" y="3581400"/>
                <a:ext cx="533403" cy="381001"/>
              </a:xfrm>
              <a:prstGeom prst="straightConnector1">
                <a:avLst/>
              </a:prstGeom>
              <a:noFill/>
              <a:ln w="15875" cap="flat" cmpd="sng" algn="ctr">
                <a:solidFill>
                  <a:schemeClr val="tx2"/>
                </a:solidFill>
                <a:prstDash val="sysDash"/>
                <a:miter lim="800000"/>
                <a:headEnd type="none" w="med" len="sm"/>
                <a:tailEnd type="triangle" w="med" len="sm"/>
              </a:ln>
              <a:effectLst/>
            </p:spPr>
          </p:cxnSp>
        </p:grpSp>
      </p:grpSp>
      <p:sp>
        <p:nvSpPr>
          <p:cNvPr id="89" name="TextBox 88">
            <a:extLst>
              <a:ext uri="{FF2B5EF4-FFF2-40B4-BE49-F238E27FC236}">
                <a16:creationId xmlns:a16="http://schemas.microsoft.com/office/drawing/2014/main" id="{23B18C47-2303-0C4F-BBAB-6B897DD422B0}"/>
              </a:ext>
            </a:extLst>
          </p:cNvPr>
          <p:cNvSpPr txBox="1"/>
          <p:nvPr/>
        </p:nvSpPr>
        <p:spPr>
          <a:xfrm>
            <a:off x="5440360" y="3191303"/>
            <a:ext cx="1322471" cy="430887"/>
          </a:xfrm>
          <a:prstGeom prst="rect">
            <a:avLst/>
          </a:prstGeom>
          <a:noFill/>
        </p:spPr>
        <p:txBody>
          <a:bodyPr wrap="squar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No significant benefit (4%)</a:t>
            </a:r>
          </a:p>
        </p:txBody>
      </p:sp>
      <p:graphicFrame>
        <p:nvGraphicFramePr>
          <p:cNvPr id="45" name="Content Placeholder 4">
            <a:extLst>
              <a:ext uri="{FF2B5EF4-FFF2-40B4-BE49-F238E27FC236}">
                <a16:creationId xmlns:a16="http://schemas.microsoft.com/office/drawing/2014/main" id="{F0E316D5-32A3-0444-BD4A-E45C9502916D}"/>
              </a:ext>
            </a:extLst>
          </p:cNvPr>
          <p:cNvGraphicFramePr>
            <a:graphicFrameLocks/>
          </p:cNvGraphicFramePr>
          <p:nvPr>
            <p:extLst>
              <p:ext uri="{D42A27DB-BD31-4B8C-83A1-F6EECF244321}">
                <p14:modId xmlns:p14="http://schemas.microsoft.com/office/powerpoint/2010/main" val="1310422684"/>
              </p:ext>
            </p:extLst>
          </p:nvPr>
        </p:nvGraphicFramePr>
        <p:xfrm>
          <a:off x="8129906" y="2831592"/>
          <a:ext cx="3528694" cy="2013204"/>
        </p:xfrm>
        <a:graphic>
          <a:graphicData uri="http://schemas.openxmlformats.org/drawingml/2006/table">
            <a:tbl>
              <a:tblPr firstRow="1" firstCol="1" bandRow="1">
                <a:tableStyleId>{2D5ABB26-0587-4C30-8999-92F81FD0307C}</a:tableStyleId>
              </a:tblPr>
              <a:tblGrid>
                <a:gridCol w="1379854">
                  <a:extLst>
                    <a:ext uri="{9D8B030D-6E8A-4147-A177-3AD203B41FA5}">
                      <a16:colId xmlns:a16="http://schemas.microsoft.com/office/drawing/2014/main" val="20001"/>
                    </a:ext>
                  </a:extLst>
                </a:gridCol>
                <a:gridCol w="2148840">
                  <a:extLst>
                    <a:ext uri="{9D8B030D-6E8A-4147-A177-3AD203B41FA5}">
                      <a16:colId xmlns:a16="http://schemas.microsoft.com/office/drawing/2014/main" val="20002"/>
                    </a:ext>
                  </a:extLst>
                </a:gridCol>
              </a:tblGrid>
              <a:tr h="1000164">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Hazard Ratio</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t>H/I-High OR: 0.35 </a:t>
                      </a:r>
                      <a:b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(0.16-0.75); p=0.007</a:t>
                      </a:r>
                    </a:p>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t>H/I-Low OR: 0.68 </a:t>
                      </a:r>
                      <a:b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(0.31-1.52), p=0.35</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506520">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Relative Risk Reduction</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600" b="1" i="0" kern="1200" dirty="0">
                          <a:solidFill>
                            <a:schemeClr val="tx2"/>
                          </a:solidFill>
                          <a:effectLst/>
                          <a:latin typeface="Roboto" panose="02000000000000000000" pitchFamily="2" charset="0"/>
                          <a:ea typeface="Roboto" panose="02000000000000000000" pitchFamily="2" charset="0"/>
                          <a:cs typeface="Tahoma" panose="020B0604030504040204" pitchFamily="34" charset="0"/>
                        </a:rPr>
                        <a:t>65%</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9085176"/>
                  </a:ext>
                </a:extLst>
              </a:tr>
              <a:tr h="506520">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P Value</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0" i="0" kern="1200" dirty="0">
                          <a:solidFill>
                            <a:schemeClr val="tx2"/>
                          </a:solidFill>
                          <a:effectLst/>
                          <a:latin typeface="Roboto" panose="02000000000000000000" pitchFamily="2" charset="0"/>
                          <a:ea typeface="Roboto" panose="02000000000000000000" pitchFamily="2" charset="0"/>
                          <a:cs typeface="Tahoma" panose="020B0604030504040204" pitchFamily="34" charset="0"/>
                        </a:rPr>
                        <a:t>0.03</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7513691"/>
                  </a:ext>
                </a:extLst>
              </a:tr>
            </a:tbl>
          </a:graphicData>
        </a:graphic>
      </p:graphicFrame>
      <p:sp>
        <p:nvSpPr>
          <p:cNvPr id="36" name="TextBox 35">
            <a:extLst>
              <a:ext uri="{FF2B5EF4-FFF2-40B4-BE49-F238E27FC236}">
                <a16:creationId xmlns:a16="http://schemas.microsoft.com/office/drawing/2014/main" id="{493F8E48-0096-44D8-8022-C9387C26FBA4}"/>
              </a:ext>
            </a:extLst>
          </p:cNvPr>
          <p:cNvSpPr txBox="1"/>
          <p:nvPr/>
        </p:nvSpPr>
        <p:spPr>
          <a:xfrm>
            <a:off x="402838" y="6476673"/>
            <a:ext cx="10075044" cy="200055"/>
          </a:xfrm>
          <a:prstGeom prst="rect">
            <a:avLst/>
          </a:prstGeom>
        </p:spPr>
        <p:txBody>
          <a:bodyPr wrap="square" lIns="91440" tIns="45720" rIns="91440" bIns="45720" anchor="t">
            <a:spAutoFit/>
          </a:bodyPr>
          <a:lstStyle>
            <a:defPPr>
              <a:defRPr lang="en-US"/>
            </a:defPPr>
            <a:lvl1pPr marL="0" indent="0" algn="l">
              <a:buNone/>
              <a:defRPr sz="800">
                <a:latin typeface="Verdana" panose="020B0604030504040204" pitchFamily="34" charset="0"/>
                <a:ea typeface="Verdana" panose="020B0604030504040204" pitchFamily="34" charset="0"/>
                <a:cs typeface="Verdana" panose="020B0604030504040204" pitchFamily="34" charset="0"/>
              </a:defRPr>
            </a:lvl1pPr>
          </a:lstStyle>
          <a:p>
            <a:r>
              <a:rPr lang="en-US" sz="700" dirty="0">
                <a:solidFill>
                  <a:schemeClr val="bg1">
                    <a:lumMod val="65000"/>
                  </a:schemeClr>
                </a:solidFill>
                <a:latin typeface="Arial"/>
                <a:ea typeface="Verdana"/>
                <a:cs typeface="Arial"/>
              </a:rPr>
              <a:t>Sgroi DC, et al. J Natl Cancer Inst. 2013;105(14):1036-1042.</a:t>
            </a:r>
            <a:endParaRPr lang="da-DK" sz="700" dirty="0">
              <a:solidFill>
                <a:schemeClr val="bg1">
                  <a:lumMod val="65000"/>
                </a:schemeClr>
              </a:solidFill>
              <a:latin typeface="Arial"/>
              <a:ea typeface="Verdana"/>
              <a:cs typeface="Arial"/>
            </a:endParaRPr>
          </a:p>
        </p:txBody>
      </p:sp>
      <p:sp>
        <p:nvSpPr>
          <p:cNvPr id="37" name="TextBox 36">
            <a:extLst>
              <a:ext uri="{FF2B5EF4-FFF2-40B4-BE49-F238E27FC236}">
                <a16:creationId xmlns:a16="http://schemas.microsoft.com/office/drawing/2014/main" id="{0EA6E338-DBEE-4FE9-9EF2-F7604B14DECD}"/>
              </a:ext>
            </a:extLst>
          </p:cNvPr>
          <p:cNvSpPr txBox="1"/>
          <p:nvPr/>
        </p:nvSpPr>
        <p:spPr>
          <a:xfrm>
            <a:off x="5879420" y="4852097"/>
            <a:ext cx="466794"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51%</a:t>
            </a:r>
          </a:p>
        </p:txBody>
      </p:sp>
      <p:sp>
        <p:nvSpPr>
          <p:cNvPr id="38" name="TextBox 37">
            <a:extLst>
              <a:ext uri="{FF2B5EF4-FFF2-40B4-BE49-F238E27FC236}">
                <a16:creationId xmlns:a16="http://schemas.microsoft.com/office/drawing/2014/main" id="{2CA59A57-92CA-485C-A1C5-1ABE46D04835}"/>
              </a:ext>
            </a:extLst>
          </p:cNvPr>
          <p:cNvSpPr txBox="1"/>
          <p:nvPr/>
        </p:nvSpPr>
        <p:spPr>
          <a:xfrm>
            <a:off x="6936234" y="4838931"/>
            <a:ext cx="466794"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49%</a:t>
            </a:r>
          </a:p>
        </p:txBody>
      </p:sp>
      <p:sp>
        <p:nvSpPr>
          <p:cNvPr id="39" name="TextBox 38">
            <a:extLst>
              <a:ext uri="{FF2B5EF4-FFF2-40B4-BE49-F238E27FC236}">
                <a16:creationId xmlns:a16="http://schemas.microsoft.com/office/drawing/2014/main" id="{7FDF1D9C-CB7F-D44B-929F-6DB20F08FEB3}"/>
              </a:ext>
            </a:extLst>
          </p:cNvPr>
          <p:cNvSpPr txBox="1"/>
          <p:nvPr/>
        </p:nvSpPr>
        <p:spPr>
          <a:xfrm>
            <a:off x="567159" y="376458"/>
            <a:ext cx="4943861" cy="396019"/>
          </a:xfrm>
          <a:prstGeom prst="round2DiagRect">
            <a:avLst>
              <a:gd name="adj1" fmla="val 50000"/>
              <a:gd name="adj2" fmla="val 0"/>
            </a:avLst>
          </a:prstGeom>
          <a:no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a:lnSpc>
                <a:spcPct val="95000"/>
              </a:lnSpc>
              <a:defRPr sz="1600" b="1">
                <a:solidFill>
                  <a:schemeClr val="bg1"/>
                </a:solidFill>
                <a:latin typeface="+mn-lt"/>
                <a:ea typeface="Tahoma" panose="020B0604030504040204" pitchFamily="34" charset="0"/>
                <a:cs typeface="Tahoma" panose="020B0604030504040204" pitchFamily="34" charset="0"/>
              </a:defRPr>
            </a:lvl1pPr>
          </a:lstStyle>
          <a:p>
            <a:pPr algn="l"/>
            <a:r>
              <a:rPr lang="en-US" sz="2400">
                <a:solidFill>
                  <a:schemeClr val="tx1"/>
                </a:solidFill>
                <a:latin typeface="Arial"/>
                <a:ea typeface="Tahoma"/>
                <a:cs typeface="Arial"/>
              </a:rPr>
              <a:t>MA.17: Validation Study</a:t>
            </a:r>
          </a:p>
        </p:txBody>
      </p:sp>
      <p:sp>
        <p:nvSpPr>
          <p:cNvPr id="40" name="TextBox 39">
            <a:extLst>
              <a:ext uri="{FF2B5EF4-FFF2-40B4-BE49-F238E27FC236}">
                <a16:creationId xmlns:a16="http://schemas.microsoft.com/office/drawing/2014/main" id="{7704E027-5D6D-4E6E-A89D-B9532641A49E}"/>
              </a:ext>
            </a:extLst>
          </p:cNvPr>
          <p:cNvSpPr txBox="1"/>
          <p:nvPr/>
        </p:nvSpPr>
        <p:spPr>
          <a:xfrm>
            <a:off x="7988813" y="521457"/>
            <a:ext cx="4203187" cy="396019"/>
          </a:xfrm>
          <a:prstGeom prst="rect">
            <a:avLst/>
          </a:prstGeom>
          <a:solidFill>
            <a:schemeClr val="bg1">
              <a:lumMod val="95000"/>
            </a:schemeClr>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200">
                <a:solidFill>
                  <a:schemeClr val="tx1"/>
                </a:solidFill>
                <a:latin typeface="Arial" panose="020B0604020202020204" pitchFamily="34" charset="0"/>
                <a:ea typeface="Roboto" panose="02000000000000000000" pitchFamily="2" charset="0"/>
                <a:cs typeface="Arial" panose="020B0604020202020204" pitchFamily="34" charset="0"/>
              </a:rPr>
              <a:t>58% of patients were node-positive (N+)</a:t>
            </a:r>
          </a:p>
        </p:txBody>
      </p:sp>
    </p:spTree>
    <p:extLst>
      <p:ext uri="{BB962C8B-B14F-4D97-AF65-F5344CB8AC3E}">
        <p14:creationId xmlns:p14="http://schemas.microsoft.com/office/powerpoint/2010/main" val="1163808780"/>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488B261-180D-7E47-9580-C18DB1C75437}"/>
              </a:ext>
            </a:extLst>
          </p:cNvPr>
          <p:cNvGrpSpPr/>
          <p:nvPr/>
        </p:nvGrpSpPr>
        <p:grpSpPr>
          <a:xfrm>
            <a:off x="4176826" y="2499623"/>
            <a:ext cx="3811987" cy="2742937"/>
            <a:chOff x="4176826" y="2384123"/>
            <a:chExt cx="3811987" cy="2742937"/>
          </a:xfrm>
        </p:grpSpPr>
        <p:cxnSp>
          <p:nvCxnSpPr>
            <p:cNvPr id="9" name="Straight Connector 8">
              <a:extLst>
                <a:ext uri="{FF2B5EF4-FFF2-40B4-BE49-F238E27FC236}">
                  <a16:creationId xmlns:a16="http://schemas.microsoft.com/office/drawing/2014/main" id="{B284AE89-2830-7442-AF4B-22127870D948}"/>
                </a:ext>
              </a:extLst>
            </p:cNvPr>
            <p:cNvCxnSpPr>
              <a:cxnSpLocks/>
            </p:cNvCxnSpPr>
            <p:nvPr/>
          </p:nvCxnSpPr>
          <p:spPr bwMode="auto">
            <a:xfrm>
              <a:off x="4176826" y="2384123"/>
              <a:ext cx="26362" cy="2742937"/>
            </a:xfrm>
            <a:prstGeom prst="line">
              <a:avLst/>
            </a:prstGeom>
            <a:noFill/>
            <a:ln w="19050" cap="flat" cmpd="sng" algn="ctr">
              <a:solidFill>
                <a:schemeClr val="accent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E954E571-8945-3A44-8C8D-24F3BFF8E0C8}"/>
                </a:ext>
              </a:extLst>
            </p:cNvPr>
            <p:cNvCxnSpPr>
              <a:cxnSpLocks/>
            </p:cNvCxnSpPr>
            <p:nvPr/>
          </p:nvCxnSpPr>
          <p:spPr bwMode="auto">
            <a:xfrm>
              <a:off x="7988813" y="2384123"/>
              <a:ext cx="0" cy="2621017"/>
            </a:xfrm>
            <a:prstGeom prst="line">
              <a:avLst/>
            </a:prstGeom>
            <a:noFill/>
            <a:ln w="19050" cap="flat" cmpd="sng" algn="ctr">
              <a:solidFill>
                <a:schemeClr val="accent1"/>
              </a:solidFill>
              <a:prstDash val="solid"/>
              <a:miter lim="800000"/>
              <a:headEnd type="none" w="med" len="med"/>
              <a:tailEnd type="none" w="med" len="med"/>
            </a:ln>
            <a:effectLst/>
          </p:spPr>
        </p:cxnSp>
      </p:grpSp>
      <p:graphicFrame>
        <p:nvGraphicFramePr>
          <p:cNvPr id="22" name="Chart 21">
            <a:extLst>
              <a:ext uri="{FF2B5EF4-FFF2-40B4-BE49-F238E27FC236}">
                <a16:creationId xmlns:a16="http://schemas.microsoft.com/office/drawing/2014/main" id="{9FA803C6-763F-C748-BD6D-B7E449B52351}"/>
              </a:ext>
            </a:extLst>
          </p:cNvPr>
          <p:cNvGraphicFramePr/>
          <p:nvPr>
            <p:extLst>
              <p:ext uri="{D42A27DB-BD31-4B8C-83A1-F6EECF244321}">
                <p14:modId xmlns:p14="http://schemas.microsoft.com/office/powerpoint/2010/main" val="2205033028"/>
              </p:ext>
            </p:extLst>
          </p:nvPr>
        </p:nvGraphicFramePr>
        <p:xfrm>
          <a:off x="4697973" y="1318244"/>
          <a:ext cx="3251287" cy="272914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97C6363D-F363-6D41-87C7-D16D3F21986F}"/>
              </a:ext>
            </a:extLst>
          </p:cNvPr>
          <p:cNvSpPr txBox="1"/>
          <p:nvPr/>
        </p:nvSpPr>
        <p:spPr>
          <a:xfrm>
            <a:off x="4317921" y="1938791"/>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REDUCTION IN RISK OF RECURRENCE</a:t>
            </a:r>
          </a:p>
        </p:txBody>
      </p:sp>
      <p:sp>
        <p:nvSpPr>
          <p:cNvPr id="24" name="TextBox 23">
            <a:extLst>
              <a:ext uri="{FF2B5EF4-FFF2-40B4-BE49-F238E27FC236}">
                <a16:creationId xmlns:a16="http://schemas.microsoft.com/office/drawing/2014/main" id="{A356648F-90F3-C345-AA0C-26473C648E0B}"/>
              </a:ext>
            </a:extLst>
          </p:cNvPr>
          <p:cNvSpPr txBox="1"/>
          <p:nvPr/>
        </p:nvSpPr>
        <p:spPr>
          <a:xfrm>
            <a:off x="4317922" y="1395086"/>
            <a:ext cx="3529796"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Absolute Benefit from Extended Endocrine Treatment (Overall)</a:t>
            </a:r>
          </a:p>
        </p:txBody>
      </p:sp>
      <p:sp>
        <p:nvSpPr>
          <p:cNvPr id="26" name="TextBox 25">
            <a:extLst>
              <a:ext uri="{FF2B5EF4-FFF2-40B4-BE49-F238E27FC236}">
                <a16:creationId xmlns:a16="http://schemas.microsoft.com/office/drawing/2014/main" id="{8CCDA288-038D-4D40-B3A5-29015853F997}"/>
              </a:ext>
            </a:extLst>
          </p:cNvPr>
          <p:cNvSpPr txBox="1"/>
          <p:nvPr/>
        </p:nvSpPr>
        <p:spPr>
          <a:xfrm>
            <a:off x="4203188" y="4052237"/>
            <a:ext cx="1051891" cy="600164"/>
          </a:xfrm>
          <a:prstGeom prst="rect">
            <a:avLst/>
          </a:prstGeom>
          <a:noFill/>
        </p:spPr>
        <p:txBody>
          <a:bodyPr wrap="none" rtlCol="0" anchor="t" anchorCtr="0">
            <a:spAutoFit/>
          </a:bodyPr>
          <a:lstStyle/>
          <a:p>
            <a:pPr marL="0" indent="0" algn="l">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P Value:</a:t>
            </a:r>
          </a:p>
          <a:p>
            <a:pPr marL="0" indent="0" algn="l">
              <a:spcBef>
                <a:spcPts val="0"/>
              </a:spcBef>
              <a:spcAft>
                <a:spcPts val="0"/>
              </a:spcAft>
              <a:buNone/>
            </a:pPr>
            <a:endParaRPr lang="en-US" sz="1100" kern="0">
              <a:solidFill>
                <a:schemeClr val="tx2"/>
              </a:solidFill>
              <a:latin typeface="Arial" panose="020B0604020202020204" pitchFamily="34" charset="0"/>
              <a:ea typeface="Roboto" panose="02000000000000000000" pitchFamily="2" charset="0"/>
              <a:cs typeface="Arial" panose="020B0604020202020204" pitchFamily="34" charset="0"/>
            </a:endParaRPr>
          </a:p>
          <a:p>
            <a:pPr marL="0" indent="0" algn="l">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 of Patients:</a:t>
            </a:r>
          </a:p>
        </p:txBody>
      </p:sp>
      <p:sp>
        <p:nvSpPr>
          <p:cNvPr id="28" name="TextBox 27">
            <a:extLst>
              <a:ext uri="{FF2B5EF4-FFF2-40B4-BE49-F238E27FC236}">
                <a16:creationId xmlns:a16="http://schemas.microsoft.com/office/drawing/2014/main" id="{12A0B9F4-511D-C14E-BDB7-A5D32BB7337F}"/>
              </a:ext>
            </a:extLst>
          </p:cNvPr>
          <p:cNvSpPr txBox="1"/>
          <p:nvPr/>
        </p:nvSpPr>
        <p:spPr>
          <a:xfrm>
            <a:off x="5988032" y="4070929"/>
            <a:ext cx="614271"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0.8354</a:t>
            </a:r>
          </a:p>
        </p:txBody>
      </p:sp>
      <p:sp>
        <p:nvSpPr>
          <p:cNvPr id="29" name="TextBox 28">
            <a:extLst>
              <a:ext uri="{FF2B5EF4-FFF2-40B4-BE49-F238E27FC236}">
                <a16:creationId xmlns:a16="http://schemas.microsoft.com/office/drawing/2014/main" id="{D7C0A542-A648-1E4A-B37F-334CC0F2D112}"/>
              </a:ext>
            </a:extLst>
          </p:cNvPr>
          <p:cNvSpPr txBox="1"/>
          <p:nvPr/>
        </p:nvSpPr>
        <p:spPr>
          <a:xfrm>
            <a:off x="6963595" y="4080776"/>
            <a:ext cx="614271"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0.0111</a:t>
            </a:r>
          </a:p>
        </p:txBody>
      </p:sp>
      <p:sp>
        <p:nvSpPr>
          <p:cNvPr id="34" name="TextBox 33">
            <a:extLst>
              <a:ext uri="{FF2B5EF4-FFF2-40B4-BE49-F238E27FC236}">
                <a16:creationId xmlns:a16="http://schemas.microsoft.com/office/drawing/2014/main" id="{08DE57BD-4532-9241-98D4-2D3ABDEE001E}"/>
              </a:ext>
            </a:extLst>
          </p:cNvPr>
          <p:cNvSpPr txBox="1"/>
          <p:nvPr/>
        </p:nvSpPr>
        <p:spPr>
          <a:xfrm>
            <a:off x="8129906" y="1938791"/>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5 YEAR vs 2.5 YEAR EXTENDED AI</a:t>
            </a:r>
          </a:p>
        </p:txBody>
      </p:sp>
      <p:sp>
        <p:nvSpPr>
          <p:cNvPr id="35" name="TextBox 34">
            <a:extLst>
              <a:ext uri="{FF2B5EF4-FFF2-40B4-BE49-F238E27FC236}">
                <a16:creationId xmlns:a16="http://schemas.microsoft.com/office/drawing/2014/main" id="{5C320FC7-D1DD-C846-8C49-7F906E1B8003}"/>
              </a:ext>
            </a:extLst>
          </p:cNvPr>
          <p:cNvSpPr txBox="1"/>
          <p:nvPr/>
        </p:nvSpPr>
        <p:spPr>
          <a:xfrm>
            <a:off x="8130012" y="1395086"/>
            <a:ext cx="3529584"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Relative Risk Reduction (Overall)</a:t>
            </a:r>
          </a:p>
        </p:txBody>
      </p:sp>
      <p:sp>
        <p:nvSpPr>
          <p:cNvPr id="42" name="TextBox 41">
            <a:extLst>
              <a:ext uri="{FF2B5EF4-FFF2-40B4-BE49-F238E27FC236}">
                <a16:creationId xmlns:a16="http://schemas.microsoft.com/office/drawing/2014/main" id="{5106B33D-FB2D-AF41-821B-B6C45B923C82}"/>
              </a:ext>
            </a:extLst>
          </p:cNvPr>
          <p:cNvSpPr txBox="1"/>
          <p:nvPr/>
        </p:nvSpPr>
        <p:spPr>
          <a:xfrm>
            <a:off x="505934" y="1938791"/>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908 PATIENTS</a:t>
            </a:r>
          </a:p>
        </p:txBody>
      </p:sp>
      <p:sp>
        <p:nvSpPr>
          <p:cNvPr id="43" name="TextBox 42">
            <a:extLst>
              <a:ext uri="{FF2B5EF4-FFF2-40B4-BE49-F238E27FC236}">
                <a16:creationId xmlns:a16="http://schemas.microsoft.com/office/drawing/2014/main" id="{881F0549-F853-2342-A96B-7AFB79BF8982}"/>
              </a:ext>
            </a:extLst>
          </p:cNvPr>
          <p:cNvSpPr txBox="1"/>
          <p:nvPr/>
        </p:nvSpPr>
        <p:spPr>
          <a:xfrm>
            <a:off x="505934" y="1395086"/>
            <a:ext cx="3529584"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Study Design</a:t>
            </a:r>
          </a:p>
        </p:txBody>
      </p:sp>
      <p:sp>
        <p:nvSpPr>
          <p:cNvPr id="89" name="TextBox 88">
            <a:extLst>
              <a:ext uri="{FF2B5EF4-FFF2-40B4-BE49-F238E27FC236}">
                <a16:creationId xmlns:a16="http://schemas.microsoft.com/office/drawing/2014/main" id="{23B18C47-2303-0C4F-BBAB-6B897DD422B0}"/>
              </a:ext>
            </a:extLst>
          </p:cNvPr>
          <p:cNvSpPr txBox="1"/>
          <p:nvPr/>
        </p:nvSpPr>
        <p:spPr>
          <a:xfrm>
            <a:off x="5596134" y="2999091"/>
            <a:ext cx="1322471" cy="430887"/>
          </a:xfrm>
          <a:prstGeom prst="rect">
            <a:avLst/>
          </a:prstGeom>
          <a:noFill/>
        </p:spPr>
        <p:txBody>
          <a:bodyPr wrap="squar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No significant benefit (0.5%)</a:t>
            </a:r>
          </a:p>
        </p:txBody>
      </p:sp>
      <p:grpSp>
        <p:nvGrpSpPr>
          <p:cNvPr id="103" name="Group 102">
            <a:extLst>
              <a:ext uri="{FF2B5EF4-FFF2-40B4-BE49-F238E27FC236}">
                <a16:creationId xmlns:a16="http://schemas.microsoft.com/office/drawing/2014/main" id="{8A57D66C-55EB-6347-9EC4-914B3E5ABAB6}"/>
              </a:ext>
            </a:extLst>
          </p:cNvPr>
          <p:cNvGrpSpPr/>
          <p:nvPr/>
        </p:nvGrpSpPr>
        <p:grpSpPr>
          <a:xfrm>
            <a:off x="525650" y="2940499"/>
            <a:ext cx="3490364" cy="1545093"/>
            <a:chOff x="524069" y="2514600"/>
            <a:chExt cx="6285723" cy="2339099"/>
          </a:xfrm>
        </p:grpSpPr>
        <p:sp>
          <p:nvSpPr>
            <p:cNvPr id="104" name="Rectangle 103">
              <a:extLst>
                <a:ext uri="{FF2B5EF4-FFF2-40B4-BE49-F238E27FC236}">
                  <a16:creationId xmlns:a16="http://schemas.microsoft.com/office/drawing/2014/main" id="{49A05838-C0E0-1640-86A1-C907F5D94DD7}"/>
                </a:ext>
              </a:extLst>
            </p:cNvPr>
            <p:cNvSpPr/>
            <p:nvPr/>
          </p:nvSpPr>
          <p:spPr bwMode="gray">
            <a:xfrm>
              <a:off x="4168450" y="3886200"/>
              <a:ext cx="2607908"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grpSp>
          <p:nvGrpSpPr>
            <p:cNvPr id="105" name="Group 104">
              <a:extLst>
                <a:ext uri="{FF2B5EF4-FFF2-40B4-BE49-F238E27FC236}">
                  <a16:creationId xmlns:a16="http://schemas.microsoft.com/office/drawing/2014/main" id="{715CEFB1-7604-EF4C-83E5-70D1FE9A7367}"/>
                </a:ext>
              </a:extLst>
            </p:cNvPr>
            <p:cNvGrpSpPr/>
            <p:nvPr/>
          </p:nvGrpSpPr>
          <p:grpSpPr>
            <a:xfrm>
              <a:off x="524069" y="4430578"/>
              <a:ext cx="6285723" cy="423121"/>
              <a:chOff x="533400" y="3439978"/>
              <a:chExt cx="7162800" cy="423121"/>
            </a:xfrm>
          </p:grpSpPr>
          <p:grpSp>
            <p:nvGrpSpPr>
              <p:cNvPr id="115" name="Group 114">
                <a:extLst>
                  <a:ext uri="{FF2B5EF4-FFF2-40B4-BE49-F238E27FC236}">
                    <a16:creationId xmlns:a16="http://schemas.microsoft.com/office/drawing/2014/main" id="{1F44FAF2-70A1-D241-8FAA-FDBB487BE6D4}"/>
                  </a:ext>
                </a:extLst>
              </p:cNvPr>
              <p:cNvGrpSpPr/>
              <p:nvPr/>
            </p:nvGrpSpPr>
            <p:grpSpPr>
              <a:xfrm>
                <a:off x="533400" y="3439980"/>
                <a:ext cx="3048000" cy="423119"/>
                <a:chOff x="533400" y="3439980"/>
                <a:chExt cx="3048000" cy="423119"/>
              </a:xfrm>
            </p:grpSpPr>
            <p:sp>
              <p:nvSpPr>
                <p:cNvPr id="119" name="TextBox 118">
                  <a:extLst>
                    <a:ext uri="{FF2B5EF4-FFF2-40B4-BE49-F238E27FC236}">
                      <a16:creationId xmlns:a16="http://schemas.microsoft.com/office/drawing/2014/main" id="{2E8E47EE-F22E-1949-A44D-18F73813ACEC}"/>
                    </a:ext>
                  </a:extLst>
                </p:cNvPr>
                <p:cNvSpPr txBox="1"/>
                <p:nvPr/>
              </p:nvSpPr>
              <p:spPr>
                <a:xfrm>
                  <a:off x="537291" y="3447618"/>
                  <a:ext cx="3020224" cy="415481"/>
                </a:xfrm>
                <a:prstGeom prst="rect">
                  <a:avLst/>
                </a:prstGeom>
                <a:noFill/>
              </p:spPr>
              <p:txBody>
                <a:bodyPr wrap="none" rtlCol="0" anchor="ctr" anchorCtr="0">
                  <a:noAutofit/>
                </a:bodyPr>
                <a:lstStyle/>
                <a:p>
                  <a:pPr marL="0" indent="0">
                    <a:spcBef>
                      <a:spcPts val="0"/>
                    </a:spcBef>
                    <a:spcAft>
                      <a:spcPts val="0"/>
                    </a:spcAft>
                    <a:buNone/>
                  </a:pPr>
                  <a:r>
                    <a:rPr lang="en-US" sz="700" b="1" kern="0">
                      <a:solidFill>
                        <a:schemeClr val="tx2"/>
                      </a:solidFill>
                      <a:latin typeface="Arial" panose="020B0604020202020204" pitchFamily="34" charset="0"/>
                      <a:ea typeface="Roboto" panose="02000000000000000000" pitchFamily="2" charset="0"/>
                      <a:cs typeface="Arial" panose="020B0604020202020204" pitchFamily="34" charset="0"/>
                    </a:rPr>
                    <a:t>5 Years Adjuvant</a:t>
                  </a:r>
                </a:p>
              </p:txBody>
            </p:sp>
            <p:cxnSp>
              <p:nvCxnSpPr>
                <p:cNvPr id="120" name="Straight Arrow Connector 119">
                  <a:extLst>
                    <a:ext uri="{FF2B5EF4-FFF2-40B4-BE49-F238E27FC236}">
                      <a16:creationId xmlns:a16="http://schemas.microsoft.com/office/drawing/2014/main" id="{0EF0D255-F377-1B4B-89FF-8C615042B86A}"/>
                    </a:ext>
                  </a:extLst>
                </p:cNvPr>
                <p:cNvCxnSpPr>
                  <a:cxnSpLocks/>
                </p:cNvCxnSpPr>
                <p:nvPr/>
              </p:nvCxnSpPr>
              <p:spPr bwMode="auto">
                <a:xfrm>
                  <a:off x="533400" y="3439980"/>
                  <a:ext cx="3048000" cy="0"/>
                </a:xfrm>
                <a:prstGeom prst="straightConnector1">
                  <a:avLst/>
                </a:prstGeom>
                <a:noFill/>
                <a:ln w="19050" cap="flat" cmpd="sng" algn="ctr">
                  <a:solidFill>
                    <a:schemeClr val="tx2"/>
                  </a:solidFill>
                  <a:prstDash val="solid"/>
                  <a:miter lim="800000"/>
                  <a:headEnd type="none" w="med" len="med"/>
                  <a:tailEnd type="triangle" w="lg" len="med"/>
                </a:ln>
                <a:effectLst/>
              </p:spPr>
            </p:cxnSp>
          </p:grpSp>
          <p:grpSp>
            <p:nvGrpSpPr>
              <p:cNvPr id="116" name="Group 115">
                <a:extLst>
                  <a:ext uri="{FF2B5EF4-FFF2-40B4-BE49-F238E27FC236}">
                    <a16:creationId xmlns:a16="http://schemas.microsoft.com/office/drawing/2014/main" id="{48E3949A-AD73-AB4D-941D-3D7C6ABB91BC}"/>
                  </a:ext>
                </a:extLst>
              </p:cNvPr>
              <p:cNvGrpSpPr/>
              <p:nvPr/>
            </p:nvGrpSpPr>
            <p:grpSpPr>
              <a:xfrm>
                <a:off x="4648199" y="3439978"/>
                <a:ext cx="3048001" cy="423121"/>
                <a:chOff x="4648199" y="3439978"/>
                <a:chExt cx="3048001" cy="423121"/>
              </a:xfrm>
            </p:grpSpPr>
            <p:sp>
              <p:nvSpPr>
                <p:cNvPr id="117" name="TextBox 116">
                  <a:extLst>
                    <a:ext uri="{FF2B5EF4-FFF2-40B4-BE49-F238E27FC236}">
                      <a16:creationId xmlns:a16="http://schemas.microsoft.com/office/drawing/2014/main" id="{BA6166AD-B857-F646-914E-57E97FAEAAEC}"/>
                    </a:ext>
                  </a:extLst>
                </p:cNvPr>
                <p:cNvSpPr txBox="1"/>
                <p:nvPr/>
              </p:nvSpPr>
              <p:spPr>
                <a:xfrm>
                  <a:off x="4648206" y="3447618"/>
                  <a:ext cx="3047988" cy="415481"/>
                </a:xfrm>
                <a:prstGeom prst="rect">
                  <a:avLst/>
                </a:prstGeom>
                <a:noFill/>
              </p:spPr>
              <p:txBody>
                <a:bodyPr wrap="none" rtlCol="0" anchor="ctr" anchorCtr="0">
                  <a:noAutofit/>
                </a:bodyPr>
                <a:lstStyle/>
                <a:p>
                  <a:pPr marL="0" indent="0">
                    <a:spcBef>
                      <a:spcPts val="0"/>
                    </a:spcBef>
                    <a:spcAft>
                      <a:spcPts val="0"/>
                    </a:spcAft>
                    <a:buNone/>
                  </a:pPr>
                  <a:r>
                    <a:rPr lang="en-US" sz="700" b="1" kern="0">
                      <a:solidFill>
                        <a:schemeClr val="tx2"/>
                      </a:solidFill>
                      <a:latin typeface="Arial" panose="020B0604020202020204" pitchFamily="34" charset="0"/>
                      <a:ea typeface="Roboto" panose="02000000000000000000" pitchFamily="2" charset="0"/>
                      <a:cs typeface="Arial" panose="020B0604020202020204" pitchFamily="34" charset="0"/>
                    </a:rPr>
                    <a:t>2.5 or 5 Years Extended</a:t>
                  </a:r>
                </a:p>
              </p:txBody>
            </p:sp>
            <p:cxnSp>
              <p:nvCxnSpPr>
                <p:cNvPr id="118" name="Straight Arrow Connector 117">
                  <a:extLst>
                    <a:ext uri="{FF2B5EF4-FFF2-40B4-BE49-F238E27FC236}">
                      <a16:creationId xmlns:a16="http://schemas.microsoft.com/office/drawing/2014/main" id="{E61B79CB-ECCA-D748-BDDC-141C5374F18A}"/>
                    </a:ext>
                  </a:extLst>
                </p:cNvPr>
                <p:cNvCxnSpPr>
                  <a:cxnSpLocks/>
                </p:cNvCxnSpPr>
                <p:nvPr/>
              </p:nvCxnSpPr>
              <p:spPr bwMode="auto">
                <a:xfrm>
                  <a:off x="4648199" y="3439978"/>
                  <a:ext cx="3048001" cy="0"/>
                </a:xfrm>
                <a:prstGeom prst="straightConnector1">
                  <a:avLst/>
                </a:prstGeom>
                <a:noFill/>
                <a:ln w="19050" cap="flat" cmpd="sng" algn="ctr">
                  <a:solidFill>
                    <a:schemeClr val="tx2"/>
                  </a:solidFill>
                  <a:prstDash val="solid"/>
                  <a:miter lim="800000"/>
                  <a:headEnd type="triangle" w="lg" len="sm"/>
                  <a:tailEnd type="triangle" w="lg" len="sm"/>
                </a:ln>
                <a:effectLst/>
              </p:spPr>
            </p:cxnSp>
          </p:grpSp>
        </p:grpSp>
        <p:sp>
          <p:nvSpPr>
            <p:cNvPr id="106" name="Rectangle 105">
              <a:extLst>
                <a:ext uri="{FF2B5EF4-FFF2-40B4-BE49-F238E27FC236}">
                  <a16:creationId xmlns:a16="http://schemas.microsoft.com/office/drawing/2014/main" id="{2237AA07-C623-A64C-A6FE-C527E1DB3D7B}"/>
                </a:ext>
              </a:extLst>
            </p:cNvPr>
            <p:cNvSpPr/>
            <p:nvPr/>
          </p:nvSpPr>
          <p:spPr bwMode="gray">
            <a:xfrm>
              <a:off x="1828023" y="3886200"/>
              <a:ext cx="1303954"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107" name="Rectangle 106">
              <a:extLst>
                <a:ext uri="{FF2B5EF4-FFF2-40B4-BE49-F238E27FC236}">
                  <a16:creationId xmlns:a16="http://schemas.microsoft.com/office/drawing/2014/main" id="{C6659255-5415-7246-BE18-08D7A902F66E}"/>
                </a:ext>
              </a:extLst>
            </p:cNvPr>
            <p:cNvSpPr/>
            <p:nvPr/>
          </p:nvSpPr>
          <p:spPr bwMode="gray">
            <a:xfrm>
              <a:off x="524069" y="3886200"/>
              <a:ext cx="1303954" cy="392619"/>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108" name="Rectangle 107">
              <a:extLst>
                <a:ext uri="{FF2B5EF4-FFF2-40B4-BE49-F238E27FC236}">
                  <a16:creationId xmlns:a16="http://schemas.microsoft.com/office/drawing/2014/main" id="{1971817C-D9F4-924B-9D41-B34A7E3DB047}"/>
                </a:ext>
              </a:extLst>
            </p:cNvPr>
            <p:cNvSpPr/>
            <p:nvPr/>
          </p:nvSpPr>
          <p:spPr bwMode="gray">
            <a:xfrm>
              <a:off x="524069" y="3211199"/>
              <a:ext cx="2607907"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109" name="Rectangle 108">
              <a:extLst>
                <a:ext uri="{FF2B5EF4-FFF2-40B4-BE49-F238E27FC236}">
                  <a16:creationId xmlns:a16="http://schemas.microsoft.com/office/drawing/2014/main" id="{2A3D857A-677E-BE47-B80F-F7DDACC51A4B}"/>
                </a:ext>
              </a:extLst>
            </p:cNvPr>
            <p:cNvSpPr/>
            <p:nvPr/>
          </p:nvSpPr>
          <p:spPr bwMode="gray">
            <a:xfrm>
              <a:off x="524069" y="2514600"/>
              <a:ext cx="2607907" cy="392619"/>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110" name="Rectangle 109">
              <a:extLst>
                <a:ext uri="{FF2B5EF4-FFF2-40B4-BE49-F238E27FC236}">
                  <a16:creationId xmlns:a16="http://schemas.microsoft.com/office/drawing/2014/main" id="{E0FF0619-CC48-224F-991E-26758F00D631}"/>
                </a:ext>
              </a:extLst>
            </p:cNvPr>
            <p:cNvSpPr/>
            <p:nvPr/>
          </p:nvSpPr>
          <p:spPr bwMode="gray">
            <a:xfrm>
              <a:off x="4168450" y="2514600"/>
              <a:ext cx="1303953"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grpSp>
          <p:nvGrpSpPr>
            <p:cNvPr id="111" name="Group 110">
              <a:extLst>
                <a:ext uri="{FF2B5EF4-FFF2-40B4-BE49-F238E27FC236}">
                  <a16:creationId xmlns:a16="http://schemas.microsoft.com/office/drawing/2014/main" id="{31F3550E-2F4A-3B4D-92C1-54A71CB17007}"/>
                </a:ext>
              </a:extLst>
            </p:cNvPr>
            <p:cNvGrpSpPr/>
            <p:nvPr/>
          </p:nvGrpSpPr>
          <p:grpSpPr>
            <a:xfrm>
              <a:off x="3537096" y="2819401"/>
              <a:ext cx="533403" cy="1143000"/>
              <a:chOff x="3505197" y="2819401"/>
              <a:chExt cx="533403" cy="1143000"/>
            </a:xfrm>
          </p:grpSpPr>
          <p:cxnSp>
            <p:nvCxnSpPr>
              <p:cNvPr id="113" name="Straight Arrow Connector 112">
                <a:extLst>
                  <a:ext uri="{FF2B5EF4-FFF2-40B4-BE49-F238E27FC236}">
                    <a16:creationId xmlns:a16="http://schemas.microsoft.com/office/drawing/2014/main" id="{95989EA8-3021-404C-8038-2D85F5799DFD}"/>
                  </a:ext>
                </a:extLst>
              </p:cNvPr>
              <p:cNvCxnSpPr>
                <a:cxnSpLocks/>
              </p:cNvCxnSpPr>
              <p:nvPr/>
            </p:nvCxnSpPr>
            <p:spPr bwMode="auto">
              <a:xfrm flipV="1">
                <a:off x="3505197" y="2819401"/>
                <a:ext cx="533403" cy="381001"/>
              </a:xfrm>
              <a:prstGeom prst="straightConnector1">
                <a:avLst/>
              </a:prstGeom>
              <a:noFill/>
              <a:ln w="19050" cap="flat" cmpd="sng" algn="ctr">
                <a:solidFill>
                  <a:schemeClr val="accent1"/>
                </a:solidFill>
                <a:prstDash val="sysDash"/>
                <a:miter lim="800000"/>
                <a:headEnd type="none" w="med" len="med"/>
                <a:tailEnd type="triangle" w="lg" len="med"/>
              </a:ln>
              <a:effectLst/>
            </p:spPr>
          </p:cxnSp>
          <p:cxnSp>
            <p:nvCxnSpPr>
              <p:cNvPr id="114" name="Straight Arrow Connector 113">
                <a:extLst>
                  <a:ext uri="{FF2B5EF4-FFF2-40B4-BE49-F238E27FC236}">
                    <a16:creationId xmlns:a16="http://schemas.microsoft.com/office/drawing/2014/main" id="{1EC15042-2DEB-D143-9542-68EC5D6981E5}"/>
                  </a:ext>
                </a:extLst>
              </p:cNvPr>
              <p:cNvCxnSpPr>
                <a:cxnSpLocks/>
              </p:cNvCxnSpPr>
              <p:nvPr/>
            </p:nvCxnSpPr>
            <p:spPr bwMode="auto">
              <a:xfrm>
                <a:off x="3505197" y="3581400"/>
                <a:ext cx="533403" cy="381001"/>
              </a:xfrm>
              <a:prstGeom prst="straightConnector1">
                <a:avLst/>
              </a:prstGeom>
              <a:noFill/>
              <a:ln w="19050" cap="flat" cmpd="sng" algn="ctr">
                <a:solidFill>
                  <a:schemeClr val="accent1"/>
                </a:solidFill>
                <a:prstDash val="sysDash"/>
                <a:miter lim="800000"/>
                <a:headEnd type="none" w="med" len="med"/>
                <a:tailEnd type="triangle" w="lg" len="med"/>
              </a:ln>
              <a:effectLst/>
            </p:spPr>
          </p:cxnSp>
        </p:grpSp>
        <p:sp>
          <p:nvSpPr>
            <p:cNvPr id="112" name="Oval 111">
              <a:extLst>
                <a:ext uri="{FF2B5EF4-FFF2-40B4-BE49-F238E27FC236}">
                  <a16:creationId xmlns:a16="http://schemas.microsoft.com/office/drawing/2014/main" id="{7A1B24F1-7DCF-214B-BCC8-D86848966D6C}"/>
                </a:ext>
              </a:extLst>
            </p:cNvPr>
            <p:cNvSpPr>
              <a:spLocks noChangeAspect="1"/>
            </p:cNvSpPr>
            <p:nvPr/>
          </p:nvSpPr>
          <p:spPr bwMode="gray">
            <a:xfrm>
              <a:off x="3200400" y="3211199"/>
              <a:ext cx="464411" cy="392619"/>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a:lnSpc>
                  <a:spcPct val="95000"/>
                </a:lnSpc>
              </a:pPr>
              <a:r>
                <a:rPr lang="en-US" sz="900">
                  <a:solidFill>
                    <a:schemeClr val="accent1"/>
                  </a:solidFill>
                  <a:latin typeface="Arial" panose="020B0604020202020204" pitchFamily="34" charset="0"/>
                  <a:ea typeface="Roboto" panose="02000000000000000000" pitchFamily="2" charset="0"/>
                  <a:cs typeface="Arial" panose="020B0604020202020204" pitchFamily="34" charset="0"/>
                </a:rPr>
                <a:t>R</a:t>
              </a:r>
            </a:p>
          </p:txBody>
        </p:sp>
      </p:grpSp>
      <p:graphicFrame>
        <p:nvGraphicFramePr>
          <p:cNvPr id="44" name="Content Placeholder 4">
            <a:extLst>
              <a:ext uri="{FF2B5EF4-FFF2-40B4-BE49-F238E27FC236}">
                <a16:creationId xmlns:a16="http://schemas.microsoft.com/office/drawing/2014/main" id="{19F0A2F9-85BA-8046-A6A5-2747D2221E01}"/>
              </a:ext>
            </a:extLst>
          </p:cNvPr>
          <p:cNvGraphicFramePr>
            <a:graphicFrameLocks/>
          </p:cNvGraphicFramePr>
          <p:nvPr>
            <p:extLst>
              <p:ext uri="{D42A27DB-BD31-4B8C-83A1-F6EECF244321}">
                <p14:modId xmlns:p14="http://schemas.microsoft.com/office/powerpoint/2010/main" val="1431722599"/>
              </p:ext>
            </p:extLst>
          </p:nvPr>
        </p:nvGraphicFramePr>
        <p:xfrm>
          <a:off x="8129906" y="2721864"/>
          <a:ext cx="3528694" cy="2013204"/>
        </p:xfrm>
        <a:graphic>
          <a:graphicData uri="http://schemas.openxmlformats.org/drawingml/2006/table">
            <a:tbl>
              <a:tblPr firstRow="1" firstCol="1" bandRow="1">
                <a:tableStyleId>{2D5ABB26-0587-4C30-8999-92F81FD0307C}</a:tableStyleId>
              </a:tblPr>
              <a:tblGrid>
                <a:gridCol w="1379854">
                  <a:extLst>
                    <a:ext uri="{9D8B030D-6E8A-4147-A177-3AD203B41FA5}">
                      <a16:colId xmlns:a16="http://schemas.microsoft.com/office/drawing/2014/main" val="20001"/>
                    </a:ext>
                  </a:extLst>
                </a:gridCol>
                <a:gridCol w="2148840">
                  <a:extLst>
                    <a:ext uri="{9D8B030D-6E8A-4147-A177-3AD203B41FA5}">
                      <a16:colId xmlns:a16="http://schemas.microsoft.com/office/drawing/2014/main" val="20002"/>
                    </a:ext>
                  </a:extLst>
                </a:gridCol>
              </a:tblGrid>
              <a:tr h="1000164">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Hazard Ratio</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t>H/I-High HR: 0.42 </a:t>
                      </a:r>
                      <a:b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(0.21-0.84); p=0.0111</a:t>
                      </a:r>
                    </a:p>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t>H/I-Low HR: 0.95 </a:t>
                      </a:r>
                      <a:b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(0.58-1.56), p=0.8354</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506520">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Relative Risk Reduction</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600" b="1" i="0" kern="1200" dirty="0">
                          <a:solidFill>
                            <a:schemeClr val="tx2"/>
                          </a:solidFill>
                          <a:effectLst/>
                          <a:latin typeface="Roboto" panose="02000000000000000000" pitchFamily="2" charset="0"/>
                          <a:ea typeface="Roboto" panose="02000000000000000000" pitchFamily="2" charset="0"/>
                          <a:cs typeface="Tahoma" panose="020B0604030504040204" pitchFamily="34" charset="0"/>
                        </a:rPr>
                        <a:t>58%</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9085176"/>
                  </a:ext>
                </a:extLst>
              </a:tr>
              <a:tr h="506520">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P Value</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0" i="0" kern="1200" dirty="0">
                          <a:solidFill>
                            <a:schemeClr val="tx2"/>
                          </a:solidFill>
                          <a:effectLst/>
                          <a:latin typeface="Roboto" panose="02000000000000000000" pitchFamily="2" charset="0"/>
                          <a:ea typeface="Roboto" panose="02000000000000000000" pitchFamily="2" charset="0"/>
                          <a:cs typeface="Tahoma" panose="020B0604030504040204" pitchFamily="34" charset="0"/>
                        </a:rPr>
                        <a:t>0.045</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7513691"/>
                  </a:ext>
                </a:extLst>
              </a:tr>
            </a:tbl>
          </a:graphicData>
        </a:graphic>
      </p:graphicFrame>
      <p:sp>
        <p:nvSpPr>
          <p:cNvPr id="38" name="TextBox 37">
            <a:extLst>
              <a:ext uri="{FF2B5EF4-FFF2-40B4-BE49-F238E27FC236}">
                <a16:creationId xmlns:a16="http://schemas.microsoft.com/office/drawing/2014/main" id="{B7404C31-8B56-4A90-AE03-DD196064A1E0}"/>
              </a:ext>
            </a:extLst>
          </p:cNvPr>
          <p:cNvSpPr txBox="1"/>
          <p:nvPr/>
        </p:nvSpPr>
        <p:spPr>
          <a:xfrm>
            <a:off x="5034637" y="4053202"/>
            <a:ext cx="614271"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0.0701</a:t>
            </a:r>
          </a:p>
        </p:txBody>
      </p:sp>
      <p:sp>
        <p:nvSpPr>
          <p:cNvPr id="40" name="TextBox 39">
            <a:extLst>
              <a:ext uri="{FF2B5EF4-FFF2-40B4-BE49-F238E27FC236}">
                <a16:creationId xmlns:a16="http://schemas.microsoft.com/office/drawing/2014/main" id="{D0E983CF-3333-4923-9F8C-3F4FDF002126}"/>
              </a:ext>
            </a:extLst>
          </p:cNvPr>
          <p:cNvSpPr txBox="1"/>
          <p:nvPr/>
        </p:nvSpPr>
        <p:spPr>
          <a:xfrm>
            <a:off x="320823" y="6481542"/>
            <a:ext cx="2488182" cy="200055"/>
          </a:xfrm>
          <a:prstGeom prst="rect">
            <a:avLst/>
          </a:prstGeom>
          <a:noFill/>
        </p:spPr>
        <p:txBody>
          <a:bodyPr wrap="none" lIns="91440" tIns="45720" rIns="91440" bIns="45720" rtlCol="0" anchor="t" anchorCtr="0">
            <a:spAutoFit/>
          </a:bodyPr>
          <a:lstStyle/>
          <a:p>
            <a:pPr marL="0" marR="0" algn="l">
              <a:spcBef>
                <a:spcPts val="0"/>
              </a:spcBef>
              <a:spcAft>
                <a:spcPts val="0"/>
              </a:spcAft>
            </a:pPr>
            <a:r>
              <a:rPr lang="en-US" sz="700" dirty="0">
                <a:solidFill>
                  <a:schemeClr val="bg1">
                    <a:lumMod val="65000"/>
                  </a:schemeClr>
                </a:solidFill>
                <a:latin typeface="Arial"/>
                <a:cs typeface="Arial"/>
              </a:rPr>
              <a:t> Noordhoek I, et al. Clin Cancer Res. 2021;27(1):311-319.</a:t>
            </a:r>
            <a:endParaRPr lang="en-US" sz="700" dirty="0">
              <a:solidFill>
                <a:schemeClr val="bg1">
                  <a:lumMod val="65000"/>
                </a:schemeClr>
              </a:solidFill>
              <a:effectLst/>
              <a:latin typeface="Arial"/>
              <a:ea typeface="Calibri" panose="020F0502020204030204" pitchFamily="34" charset="0"/>
              <a:cs typeface="Arial"/>
            </a:endParaRPr>
          </a:p>
        </p:txBody>
      </p:sp>
      <p:sp>
        <p:nvSpPr>
          <p:cNvPr id="41" name="TextBox 40">
            <a:extLst>
              <a:ext uri="{FF2B5EF4-FFF2-40B4-BE49-F238E27FC236}">
                <a16:creationId xmlns:a16="http://schemas.microsoft.com/office/drawing/2014/main" id="{22057411-1F10-44DF-99E5-0D6BFC689D93}"/>
              </a:ext>
            </a:extLst>
          </p:cNvPr>
          <p:cNvSpPr txBox="1"/>
          <p:nvPr/>
        </p:nvSpPr>
        <p:spPr>
          <a:xfrm>
            <a:off x="6104508" y="4397241"/>
            <a:ext cx="466794"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53%</a:t>
            </a:r>
          </a:p>
        </p:txBody>
      </p:sp>
      <p:sp>
        <p:nvSpPr>
          <p:cNvPr id="45" name="TextBox 44">
            <a:extLst>
              <a:ext uri="{FF2B5EF4-FFF2-40B4-BE49-F238E27FC236}">
                <a16:creationId xmlns:a16="http://schemas.microsoft.com/office/drawing/2014/main" id="{8BC8444F-EE1B-43AE-B73D-1D256B29C157}"/>
              </a:ext>
            </a:extLst>
          </p:cNvPr>
          <p:cNvSpPr txBox="1"/>
          <p:nvPr/>
        </p:nvSpPr>
        <p:spPr>
          <a:xfrm>
            <a:off x="7161322" y="4384075"/>
            <a:ext cx="466794"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47%</a:t>
            </a:r>
          </a:p>
        </p:txBody>
      </p:sp>
      <p:sp>
        <p:nvSpPr>
          <p:cNvPr id="46" name="TextBox 45">
            <a:extLst>
              <a:ext uri="{FF2B5EF4-FFF2-40B4-BE49-F238E27FC236}">
                <a16:creationId xmlns:a16="http://schemas.microsoft.com/office/drawing/2014/main" id="{CF506DF7-FEB1-A94B-B35A-24BC71BBCAA2}"/>
              </a:ext>
            </a:extLst>
          </p:cNvPr>
          <p:cNvSpPr txBox="1"/>
          <p:nvPr/>
        </p:nvSpPr>
        <p:spPr>
          <a:xfrm>
            <a:off x="567159" y="376458"/>
            <a:ext cx="4943861" cy="396019"/>
          </a:xfrm>
          <a:prstGeom prst="round2DiagRect">
            <a:avLst>
              <a:gd name="adj1" fmla="val 50000"/>
              <a:gd name="adj2" fmla="val 0"/>
            </a:avLst>
          </a:prstGeom>
          <a:no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a:lnSpc>
                <a:spcPct val="95000"/>
              </a:lnSpc>
              <a:defRPr sz="1600" b="1">
                <a:solidFill>
                  <a:schemeClr val="bg1"/>
                </a:solidFill>
                <a:latin typeface="+mn-lt"/>
                <a:ea typeface="Tahoma" panose="020B0604030504040204" pitchFamily="34" charset="0"/>
                <a:cs typeface="Tahoma" panose="020B0604030504040204" pitchFamily="34" charset="0"/>
              </a:defRPr>
            </a:lvl1pPr>
          </a:lstStyle>
          <a:p>
            <a:pPr algn="l"/>
            <a:r>
              <a:rPr lang="en-US" sz="2400" dirty="0">
                <a:solidFill>
                  <a:schemeClr val="tx1"/>
                </a:solidFill>
                <a:latin typeface="Arial" panose="020B0604020202020204" pitchFamily="34" charset="0"/>
                <a:cs typeface="Arial" panose="020B0604020202020204" pitchFamily="34" charset="0"/>
              </a:rPr>
              <a:t>IDEAL: Validation Study</a:t>
            </a:r>
          </a:p>
        </p:txBody>
      </p:sp>
      <p:sp>
        <p:nvSpPr>
          <p:cNvPr id="2" name="TextBox 1">
            <a:extLst>
              <a:ext uri="{FF2B5EF4-FFF2-40B4-BE49-F238E27FC236}">
                <a16:creationId xmlns:a16="http://schemas.microsoft.com/office/drawing/2014/main" id="{EF4FFAA3-195C-70B4-76D7-343F8E29F935}"/>
              </a:ext>
            </a:extLst>
          </p:cNvPr>
          <p:cNvSpPr txBox="1"/>
          <p:nvPr/>
        </p:nvSpPr>
        <p:spPr>
          <a:xfrm>
            <a:off x="7988813" y="443661"/>
            <a:ext cx="4203187" cy="328815"/>
          </a:xfrm>
          <a:prstGeom prst="rect">
            <a:avLst/>
          </a:prstGeom>
          <a:solidFill>
            <a:schemeClr val="bg1">
              <a:lumMod val="95000"/>
            </a:schemeClr>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200">
                <a:solidFill>
                  <a:schemeClr val="tx1"/>
                </a:solidFill>
                <a:latin typeface="Arial" panose="020B0604020202020204" pitchFamily="34" charset="0"/>
                <a:ea typeface="Roboto" panose="02000000000000000000" pitchFamily="2" charset="0"/>
                <a:cs typeface="Arial" panose="020B0604020202020204" pitchFamily="34" charset="0"/>
              </a:rPr>
              <a:t>73% of patients were node-positive (N+)</a:t>
            </a:r>
          </a:p>
        </p:txBody>
      </p:sp>
    </p:spTree>
    <p:extLst>
      <p:ext uri="{BB962C8B-B14F-4D97-AF65-F5344CB8AC3E}">
        <p14:creationId xmlns:p14="http://schemas.microsoft.com/office/powerpoint/2010/main" val="544426167"/>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B75DF8-167E-1CE7-CE29-B6B5EA48398F}"/>
              </a:ext>
            </a:extLst>
          </p:cNvPr>
          <p:cNvSpPr/>
          <p:nvPr/>
        </p:nvSpPr>
        <p:spPr bwMode="gray">
          <a:xfrm>
            <a:off x="0" y="6270171"/>
            <a:ext cx="12192000" cy="228600"/>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9922C624-ADEA-B24C-88C3-D619A915739D}"/>
              </a:ext>
            </a:extLst>
          </p:cNvPr>
          <p:cNvPicPr>
            <a:picLocks noChangeAspect="1"/>
          </p:cNvPicPr>
          <p:nvPr/>
        </p:nvPicPr>
        <p:blipFill>
          <a:blip r:embed="rId3">
            <a:duotone>
              <a:schemeClr val="bg2">
                <a:shade val="45000"/>
                <a:satMod val="135000"/>
              </a:schemeClr>
              <a:prstClr val="white"/>
            </a:duotone>
          </a:blip>
          <a:stretch>
            <a:fillRect/>
          </a:stretch>
        </p:blipFill>
        <p:spPr>
          <a:xfrm rot="2813897">
            <a:off x="10703885" y="56699"/>
            <a:ext cx="1179354" cy="1424842"/>
          </a:xfrm>
          <a:prstGeom prst="rect">
            <a:avLst/>
          </a:prstGeom>
          <a:effectLst>
            <a:outerShdw blurRad="50800" dist="38100" dir="2700000" algn="tl" rotWithShape="0">
              <a:prstClr val="black">
                <a:alpha val="40000"/>
              </a:prstClr>
            </a:outerShdw>
          </a:effectLst>
        </p:spPr>
      </p:pic>
      <p:grpSp>
        <p:nvGrpSpPr>
          <p:cNvPr id="57" name="Group 56">
            <a:extLst>
              <a:ext uri="{FF2B5EF4-FFF2-40B4-BE49-F238E27FC236}">
                <a16:creationId xmlns:a16="http://schemas.microsoft.com/office/drawing/2014/main" id="{2488B261-180D-7E47-9580-C18DB1C75437}"/>
              </a:ext>
            </a:extLst>
          </p:cNvPr>
          <p:cNvGrpSpPr/>
          <p:nvPr/>
        </p:nvGrpSpPr>
        <p:grpSpPr>
          <a:xfrm>
            <a:off x="4203188" y="2852928"/>
            <a:ext cx="3785625" cy="2462784"/>
            <a:chOff x="4203188" y="3054420"/>
            <a:chExt cx="3785625" cy="2462784"/>
          </a:xfrm>
        </p:grpSpPr>
        <p:cxnSp>
          <p:nvCxnSpPr>
            <p:cNvPr id="9" name="Straight Connector 8">
              <a:extLst>
                <a:ext uri="{FF2B5EF4-FFF2-40B4-BE49-F238E27FC236}">
                  <a16:creationId xmlns:a16="http://schemas.microsoft.com/office/drawing/2014/main" id="{B284AE89-2830-7442-AF4B-22127870D948}"/>
                </a:ext>
              </a:extLst>
            </p:cNvPr>
            <p:cNvCxnSpPr>
              <a:cxnSpLocks/>
            </p:cNvCxnSpPr>
            <p:nvPr/>
          </p:nvCxnSpPr>
          <p:spPr bwMode="auto">
            <a:xfrm>
              <a:off x="4203188" y="3054420"/>
              <a:ext cx="0" cy="2462784"/>
            </a:xfrm>
            <a:prstGeom prst="line">
              <a:avLst/>
            </a:prstGeom>
            <a:noFill/>
            <a:ln w="19050" cap="flat" cmpd="sng" algn="ctr">
              <a:solidFill>
                <a:schemeClr val="accent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E954E571-8945-3A44-8C8D-24F3BFF8E0C8}"/>
                </a:ext>
              </a:extLst>
            </p:cNvPr>
            <p:cNvCxnSpPr>
              <a:cxnSpLocks/>
            </p:cNvCxnSpPr>
            <p:nvPr/>
          </p:nvCxnSpPr>
          <p:spPr bwMode="auto">
            <a:xfrm>
              <a:off x="7988813" y="3054420"/>
              <a:ext cx="0" cy="2365248"/>
            </a:xfrm>
            <a:prstGeom prst="line">
              <a:avLst/>
            </a:prstGeom>
            <a:noFill/>
            <a:ln w="19050" cap="flat" cmpd="sng" algn="ctr">
              <a:solidFill>
                <a:schemeClr val="accent1"/>
              </a:solidFill>
              <a:prstDash val="solid"/>
              <a:miter lim="800000"/>
              <a:headEnd type="none" w="med" len="med"/>
              <a:tailEnd type="none" w="med" len="med"/>
            </a:ln>
            <a:effectLst/>
          </p:spPr>
        </p:cxnSp>
      </p:grpSp>
      <p:sp>
        <p:nvSpPr>
          <p:cNvPr id="23" name="TextBox 22">
            <a:extLst>
              <a:ext uri="{FF2B5EF4-FFF2-40B4-BE49-F238E27FC236}">
                <a16:creationId xmlns:a16="http://schemas.microsoft.com/office/drawing/2014/main" id="{97C6363D-F363-6D41-87C7-D16D3F21986F}"/>
              </a:ext>
            </a:extLst>
          </p:cNvPr>
          <p:cNvSpPr txBox="1"/>
          <p:nvPr/>
        </p:nvSpPr>
        <p:spPr>
          <a:xfrm>
            <a:off x="4317921" y="2182631"/>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REDUCTION IN RISK OF RECURRENCE</a:t>
            </a:r>
          </a:p>
        </p:txBody>
      </p:sp>
      <p:sp>
        <p:nvSpPr>
          <p:cNvPr id="24" name="TextBox 23">
            <a:extLst>
              <a:ext uri="{FF2B5EF4-FFF2-40B4-BE49-F238E27FC236}">
                <a16:creationId xmlns:a16="http://schemas.microsoft.com/office/drawing/2014/main" id="{A356648F-90F3-C345-AA0C-26473C648E0B}"/>
              </a:ext>
            </a:extLst>
          </p:cNvPr>
          <p:cNvSpPr txBox="1"/>
          <p:nvPr/>
        </p:nvSpPr>
        <p:spPr>
          <a:xfrm>
            <a:off x="4317922" y="1638926"/>
            <a:ext cx="3529796"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Absolute Benefit from Extended Endocrine Treatment (Any AI)</a:t>
            </a:r>
          </a:p>
        </p:txBody>
      </p:sp>
      <p:sp>
        <p:nvSpPr>
          <p:cNvPr id="34" name="TextBox 33">
            <a:extLst>
              <a:ext uri="{FF2B5EF4-FFF2-40B4-BE49-F238E27FC236}">
                <a16:creationId xmlns:a16="http://schemas.microsoft.com/office/drawing/2014/main" id="{08DE57BD-4532-9241-98D4-2D3ABDEE001E}"/>
              </a:ext>
            </a:extLst>
          </p:cNvPr>
          <p:cNvSpPr txBox="1"/>
          <p:nvPr/>
        </p:nvSpPr>
        <p:spPr>
          <a:xfrm>
            <a:off x="8129906" y="2182631"/>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5 YEAR vs 2.5 YEAR EXTENDED AI</a:t>
            </a:r>
          </a:p>
        </p:txBody>
      </p:sp>
      <p:sp>
        <p:nvSpPr>
          <p:cNvPr id="35" name="TextBox 34">
            <a:extLst>
              <a:ext uri="{FF2B5EF4-FFF2-40B4-BE49-F238E27FC236}">
                <a16:creationId xmlns:a16="http://schemas.microsoft.com/office/drawing/2014/main" id="{5C320FC7-D1DD-C846-8C49-7F906E1B8003}"/>
              </a:ext>
            </a:extLst>
          </p:cNvPr>
          <p:cNvSpPr txBox="1"/>
          <p:nvPr/>
        </p:nvSpPr>
        <p:spPr>
          <a:xfrm>
            <a:off x="8130012" y="1638926"/>
            <a:ext cx="3529584"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Relative </a:t>
            </a:r>
            <a:br>
              <a:rPr lang="en-US">
                <a:solidFill>
                  <a:schemeClr val="accent1"/>
                </a:solidFill>
                <a:latin typeface="Arial" panose="020B0604020202020204" pitchFamily="34" charset="0"/>
                <a:ea typeface="Roboto" panose="02000000000000000000" pitchFamily="2" charset="0"/>
                <a:cs typeface="Arial" panose="020B0604020202020204" pitchFamily="34" charset="0"/>
              </a:rPr>
            </a:br>
            <a:r>
              <a:rPr lang="en-US">
                <a:solidFill>
                  <a:schemeClr val="accent1"/>
                </a:solidFill>
                <a:latin typeface="Arial" panose="020B0604020202020204" pitchFamily="34" charset="0"/>
                <a:ea typeface="Roboto" panose="02000000000000000000" pitchFamily="2" charset="0"/>
                <a:cs typeface="Arial" panose="020B0604020202020204" pitchFamily="34" charset="0"/>
              </a:rPr>
              <a:t>Risk Reduction (Any AI)</a:t>
            </a:r>
          </a:p>
        </p:txBody>
      </p:sp>
      <p:sp>
        <p:nvSpPr>
          <p:cNvPr id="42" name="TextBox 41">
            <a:extLst>
              <a:ext uri="{FF2B5EF4-FFF2-40B4-BE49-F238E27FC236}">
                <a16:creationId xmlns:a16="http://schemas.microsoft.com/office/drawing/2014/main" id="{5106B33D-FB2D-AF41-821B-B6C45B923C82}"/>
              </a:ext>
            </a:extLst>
          </p:cNvPr>
          <p:cNvSpPr txBox="1"/>
          <p:nvPr/>
        </p:nvSpPr>
        <p:spPr>
          <a:xfrm>
            <a:off x="505934" y="2182631"/>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100">
                <a:latin typeface="Arial" panose="020B0604020202020204" pitchFamily="34" charset="0"/>
                <a:ea typeface="Roboto" panose="02000000000000000000" pitchFamily="2" charset="0"/>
                <a:cs typeface="Arial" panose="020B0604020202020204" pitchFamily="34" charset="0"/>
              </a:rPr>
              <a:t>794 PATIENTS</a:t>
            </a:r>
          </a:p>
        </p:txBody>
      </p:sp>
      <p:sp>
        <p:nvSpPr>
          <p:cNvPr id="43" name="TextBox 42">
            <a:extLst>
              <a:ext uri="{FF2B5EF4-FFF2-40B4-BE49-F238E27FC236}">
                <a16:creationId xmlns:a16="http://schemas.microsoft.com/office/drawing/2014/main" id="{881F0549-F853-2342-A96B-7AFB79BF8982}"/>
              </a:ext>
            </a:extLst>
          </p:cNvPr>
          <p:cNvSpPr txBox="1"/>
          <p:nvPr/>
        </p:nvSpPr>
        <p:spPr>
          <a:xfrm>
            <a:off x="505934" y="1663310"/>
            <a:ext cx="3529584"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Study Design</a:t>
            </a:r>
          </a:p>
        </p:txBody>
      </p:sp>
      <p:grpSp>
        <p:nvGrpSpPr>
          <p:cNvPr id="103" name="Group 102">
            <a:extLst>
              <a:ext uri="{FF2B5EF4-FFF2-40B4-BE49-F238E27FC236}">
                <a16:creationId xmlns:a16="http://schemas.microsoft.com/office/drawing/2014/main" id="{8A57D66C-55EB-6347-9EC4-914B3E5ABAB6}"/>
              </a:ext>
            </a:extLst>
          </p:cNvPr>
          <p:cNvGrpSpPr/>
          <p:nvPr/>
        </p:nvGrpSpPr>
        <p:grpSpPr>
          <a:xfrm>
            <a:off x="525650" y="3184339"/>
            <a:ext cx="3490364" cy="1545093"/>
            <a:chOff x="524069" y="2514600"/>
            <a:chExt cx="6285723" cy="2339099"/>
          </a:xfrm>
        </p:grpSpPr>
        <p:sp>
          <p:nvSpPr>
            <p:cNvPr id="104" name="Rectangle 103">
              <a:extLst>
                <a:ext uri="{FF2B5EF4-FFF2-40B4-BE49-F238E27FC236}">
                  <a16:creationId xmlns:a16="http://schemas.microsoft.com/office/drawing/2014/main" id="{49A05838-C0E0-1640-86A1-C907F5D94DD7}"/>
                </a:ext>
              </a:extLst>
            </p:cNvPr>
            <p:cNvSpPr/>
            <p:nvPr/>
          </p:nvSpPr>
          <p:spPr bwMode="gray">
            <a:xfrm>
              <a:off x="4168450" y="3886200"/>
              <a:ext cx="2607908"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grpSp>
          <p:nvGrpSpPr>
            <p:cNvPr id="105" name="Group 104">
              <a:extLst>
                <a:ext uri="{FF2B5EF4-FFF2-40B4-BE49-F238E27FC236}">
                  <a16:creationId xmlns:a16="http://schemas.microsoft.com/office/drawing/2014/main" id="{715CEFB1-7604-EF4C-83E5-70D1FE9A7367}"/>
                </a:ext>
              </a:extLst>
            </p:cNvPr>
            <p:cNvGrpSpPr/>
            <p:nvPr/>
          </p:nvGrpSpPr>
          <p:grpSpPr>
            <a:xfrm>
              <a:off x="524069" y="4430578"/>
              <a:ext cx="6285723" cy="423121"/>
              <a:chOff x="533400" y="3439978"/>
              <a:chExt cx="7162800" cy="423121"/>
            </a:xfrm>
          </p:grpSpPr>
          <p:grpSp>
            <p:nvGrpSpPr>
              <p:cNvPr id="115" name="Group 114">
                <a:extLst>
                  <a:ext uri="{FF2B5EF4-FFF2-40B4-BE49-F238E27FC236}">
                    <a16:creationId xmlns:a16="http://schemas.microsoft.com/office/drawing/2014/main" id="{1F44FAF2-70A1-D241-8FAA-FDBB487BE6D4}"/>
                  </a:ext>
                </a:extLst>
              </p:cNvPr>
              <p:cNvGrpSpPr/>
              <p:nvPr/>
            </p:nvGrpSpPr>
            <p:grpSpPr>
              <a:xfrm>
                <a:off x="533400" y="3439980"/>
                <a:ext cx="3048000" cy="423119"/>
                <a:chOff x="533400" y="3439980"/>
                <a:chExt cx="3048000" cy="423119"/>
              </a:xfrm>
            </p:grpSpPr>
            <p:sp>
              <p:nvSpPr>
                <p:cNvPr id="119" name="TextBox 118">
                  <a:extLst>
                    <a:ext uri="{FF2B5EF4-FFF2-40B4-BE49-F238E27FC236}">
                      <a16:creationId xmlns:a16="http://schemas.microsoft.com/office/drawing/2014/main" id="{2E8E47EE-F22E-1949-A44D-18F73813ACEC}"/>
                    </a:ext>
                  </a:extLst>
                </p:cNvPr>
                <p:cNvSpPr txBox="1"/>
                <p:nvPr/>
              </p:nvSpPr>
              <p:spPr>
                <a:xfrm>
                  <a:off x="537291" y="3447618"/>
                  <a:ext cx="3020224" cy="415481"/>
                </a:xfrm>
                <a:prstGeom prst="rect">
                  <a:avLst/>
                </a:prstGeom>
                <a:noFill/>
              </p:spPr>
              <p:txBody>
                <a:bodyPr wrap="none" rtlCol="0" anchor="ctr" anchorCtr="0">
                  <a:noAutofit/>
                </a:bodyPr>
                <a:lstStyle/>
                <a:p>
                  <a:pPr marL="0" indent="0">
                    <a:spcBef>
                      <a:spcPts val="0"/>
                    </a:spcBef>
                    <a:spcAft>
                      <a:spcPts val="0"/>
                    </a:spcAft>
                    <a:buNone/>
                  </a:pPr>
                  <a:r>
                    <a:rPr lang="en-US" sz="700" b="1" kern="0">
                      <a:solidFill>
                        <a:schemeClr val="tx2"/>
                      </a:solidFill>
                      <a:latin typeface="Arial" panose="020B0604020202020204" pitchFamily="34" charset="0"/>
                      <a:ea typeface="Roboto" panose="02000000000000000000" pitchFamily="2" charset="0"/>
                      <a:cs typeface="Arial" panose="020B0604020202020204" pitchFamily="34" charset="0"/>
                    </a:rPr>
                    <a:t>5 Years Adjuvant</a:t>
                  </a:r>
                </a:p>
              </p:txBody>
            </p:sp>
            <p:cxnSp>
              <p:nvCxnSpPr>
                <p:cNvPr id="120" name="Straight Arrow Connector 119">
                  <a:extLst>
                    <a:ext uri="{FF2B5EF4-FFF2-40B4-BE49-F238E27FC236}">
                      <a16:creationId xmlns:a16="http://schemas.microsoft.com/office/drawing/2014/main" id="{0EF0D255-F377-1B4B-89FF-8C615042B86A}"/>
                    </a:ext>
                  </a:extLst>
                </p:cNvPr>
                <p:cNvCxnSpPr>
                  <a:cxnSpLocks/>
                </p:cNvCxnSpPr>
                <p:nvPr/>
              </p:nvCxnSpPr>
              <p:spPr bwMode="auto">
                <a:xfrm>
                  <a:off x="533400" y="3439980"/>
                  <a:ext cx="3048000" cy="0"/>
                </a:xfrm>
                <a:prstGeom prst="straightConnector1">
                  <a:avLst/>
                </a:prstGeom>
                <a:noFill/>
                <a:ln w="19050" cap="flat" cmpd="sng" algn="ctr">
                  <a:solidFill>
                    <a:schemeClr val="tx2"/>
                  </a:solidFill>
                  <a:prstDash val="solid"/>
                  <a:miter lim="800000"/>
                  <a:headEnd type="none" w="med" len="med"/>
                  <a:tailEnd type="triangle" w="lg" len="med"/>
                </a:ln>
                <a:effectLst/>
              </p:spPr>
            </p:cxnSp>
          </p:grpSp>
          <p:grpSp>
            <p:nvGrpSpPr>
              <p:cNvPr id="116" name="Group 115">
                <a:extLst>
                  <a:ext uri="{FF2B5EF4-FFF2-40B4-BE49-F238E27FC236}">
                    <a16:creationId xmlns:a16="http://schemas.microsoft.com/office/drawing/2014/main" id="{48E3949A-AD73-AB4D-941D-3D7C6ABB91BC}"/>
                  </a:ext>
                </a:extLst>
              </p:cNvPr>
              <p:cNvGrpSpPr/>
              <p:nvPr/>
            </p:nvGrpSpPr>
            <p:grpSpPr>
              <a:xfrm>
                <a:off x="4648199" y="3439978"/>
                <a:ext cx="3048001" cy="423121"/>
                <a:chOff x="4648199" y="3439978"/>
                <a:chExt cx="3048001" cy="423121"/>
              </a:xfrm>
            </p:grpSpPr>
            <p:sp>
              <p:nvSpPr>
                <p:cNvPr id="117" name="TextBox 116">
                  <a:extLst>
                    <a:ext uri="{FF2B5EF4-FFF2-40B4-BE49-F238E27FC236}">
                      <a16:creationId xmlns:a16="http://schemas.microsoft.com/office/drawing/2014/main" id="{BA6166AD-B857-F646-914E-57E97FAEAAEC}"/>
                    </a:ext>
                  </a:extLst>
                </p:cNvPr>
                <p:cNvSpPr txBox="1"/>
                <p:nvPr/>
              </p:nvSpPr>
              <p:spPr>
                <a:xfrm>
                  <a:off x="4648206" y="3447618"/>
                  <a:ext cx="3047988" cy="415481"/>
                </a:xfrm>
                <a:prstGeom prst="rect">
                  <a:avLst/>
                </a:prstGeom>
                <a:noFill/>
              </p:spPr>
              <p:txBody>
                <a:bodyPr wrap="none" rtlCol="0" anchor="ctr" anchorCtr="0">
                  <a:noAutofit/>
                </a:bodyPr>
                <a:lstStyle/>
                <a:p>
                  <a:pPr marL="0" indent="0">
                    <a:spcBef>
                      <a:spcPts val="0"/>
                    </a:spcBef>
                    <a:spcAft>
                      <a:spcPts val="0"/>
                    </a:spcAft>
                    <a:buNone/>
                  </a:pPr>
                  <a:r>
                    <a:rPr lang="en-US" sz="700" b="1" kern="0">
                      <a:solidFill>
                        <a:schemeClr val="tx2"/>
                      </a:solidFill>
                      <a:latin typeface="Arial" panose="020B0604020202020204" pitchFamily="34" charset="0"/>
                      <a:ea typeface="Roboto" panose="02000000000000000000" pitchFamily="2" charset="0"/>
                      <a:cs typeface="Arial" panose="020B0604020202020204" pitchFamily="34" charset="0"/>
                    </a:rPr>
                    <a:t>2.5 or 5 Years Extended</a:t>
                  </a:r>
                </a:p>
              </p:txBody>
            </p:sp>
            <p:cxnSp>
              <p:nvCxnSpPr>
                <p:cNvPr id="118" name="Straight Arrow Connector 117">
                  <a:extLst>
                    <a:ext uri="{FF2B5EF4-FFF2-40B4-BE49-F238E27FC236}">
                      <a16:creationId xmlns:a16="http://schemas.microsoft.com/office/drawing/2014/main" id="{E61B79CB-ECCA-D748-BDDC-141C5374F18A}"/>
                    </a:ext>
                  </a:extLst>
                </p:cNvPr>
                <p:cNvCxnSpPr>
                  <a:cxnSpLocks/>
                </p:cNvCxnSpPr>
                <p:nvPr/>
              </p:nvCxnSpPr>
              <p:spPr bwMode="auto">
                <a:xfrm>
                  <a:off x="4648199" y="3439978"/>
                  <a:ext cx="3048001" cy="0"/>
                </a:xfrm>
                <a:prstGeom prst="straightConnector1">
                  <a:avLst/>
                </a:prstGeom>
                <a:noFill/>
                <a:ln w="19050" cap="flat" cmpd="sng" algn="ctr">
                  <a:solidFill>
                    <a:schemeClr val="tx2"/>
                  </a:solidFill>
                  <a:prstDash val="solid"/>
                  <a:miter lim="800000"/>
                  <a:headEnd type="triangle" w="lg" len="sm"/>
                  <a:tailEnd type="triangle" w="lg" len="sm"/>
                </a:ln>
                <a:effectLst/>
              </p:spPr>
            </p:cxnSp>
          </p:grpSp>
        </p:grpSp>
        <p:sp>
          <p:nvSpPr>
            <p:cNvPr id="106" name="Rectangle 105">
              <a:extLst>
                <a:ext uri="{FF2B5EF4-FFF2-40B4-BE49-F238E27FC236}">
                  <a16:creationId xmlns:a16="http://schemas.microsoft.com/office/drawing/2014/main" id="{2237AA07-C623-A64C-A6FE-C527E1DB3D7B}"/>
                </a:ext>
              </a:extLst>
            </p:cNvPr>
            <p:cNvSpPr/>
            <p:nvPr/>
          </p:nvSpPr>
          <p:spPr bwMode="gray">
            <a:xfrm>
              <a:off x="1828023" y="3886200"/>
              <a:ext cx="1303954"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107" name="Rectangle 106">
              <a:extLst>
                <a:ext uri="{FF2B5EF4-FFF2-40B4-BE49-F238E27FC236}">
                  <a16:creationId xmlns:a16="http://schemas.microsoft.com/office/drawing/2014/main" id="{C6659255-5415-7246-BE18-08D7A902F66E}"/>
                </a:ext>
              </a:extLst>
            </p:cNvPr>
            <p:cNvSpPr/>
            <p:nvPr/>
          </p:nvSpPr>
          <p:spPr bwMode="gray">
            <a:xfrm>
              <a:off x="524069" y="3886200"/>
              <a:ext cx="1303954" cy="392619"/>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108" name="Rectangle 107">
              <a:extLst>
                <a:ext uri="{FF2B5EF4-FFF2-40B4-BE49-F238E27FC236}">
                  <a16:creationId xmlns:a16="http://schemas.microsoft.com/office/drawing/2014/main" id="{1971817C-D9F4-924B-9D41-B34A7E3DB047}"/>
                </a:ext>
              </a:extLst>
            </p:cNvPr>
            <p:cNvSpPr/>
            <p:nvPr/>
          </p:nvSpPr>
          <p:spPr bwMode="gray">
            <a:xfrm>
              <a:off x="524069" y="3211199"/>
              <a:ext cx="2607907"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109" name="Rectangle 108">
              <a:extLst>
                <a:ext uri="{FF2B5EF4-FFF2-40B4-BE49-F238E27FC236}">
                  <a16:creationId xmlns:a16="http://schemas.microsoft.com/office/drawing/2014/main" id="{2A3D857A-677E-BE47-B80F-F7DDACC51A4B}"/>
                </a:ext>
              </a:extLst>
            </p:cNvPr>
            <p:cNvSpPr/>
            <p:nvPr/>
          </p:nvSpPr>
          <p:spPr bwMode="gray">
            <a:xfrm>
              <a:off x="524069" y="2514600"/>
              <a:ext cx="2607907" cy="392619"/>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110" name="Rectangle 109">
              <a:extLst>
                <a:ext uri="{FF2B5EF4-FFF2-40B4-BE49-F238E27FC236}">
                  <a16:creationId xmlns:a16="http://schemas.microsoft.com/office/drawing/2014/main" id="{E0FF0619-CC48-224F-991E-26758F00D631}"/>
                </a:ext>
              </a:extLst>
            </p:cNvPr>
            <p:cNvSpPr/>
            <p:nvPr/>
          </p:nvSpPr>
          <p:spPr bwMode="gray">
            <a:xfrm>
              <a:off x="4168450" y="2514600"/>
              <a:ext cx="1303953"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9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grpSp>
          <p:nvGrpSpPr>
            <p:cNvPr id="111" name="Group 110">
              <a:extLst>
                <a:ext uri="{FF2B5EF4-FFF2-40B4-BE49-F238E27FC236}">
                  <a16:creationId xmlns:a16="http://schemas.microsoft.com/office/drawing/2014/main" id="{31F3550E-2F4A-3B4D-92C1-54A71CB17007}"/>
                </a:ext>
              </a:extLst>
            </p:cNvPr>
            <p:cNvGrpSpPr/>
            <p:nvPr/>
          </p:nvGrpSpPr>
          <p:grpSpPr>
            <a:xfrm>
              <a:off x="3537096" y="2819401"/>
              <a:ext cx="533403" cy="1143000"/>
              <a:chOff x="3505197" y="2819401"/>
              <a:chExt cx="533403" cy="1143000"/>
            </a:xfrm>
          </p:grpSpPr>
          <p:cxnSp>
            <p:nvCxnSpPr>
              <p:cNvPr id="113" name="Straight Arrow Connector 112">
                <a:extLst>
                  <a:ext uri="{FF2B5EF4-FFF2-40B4-BE49-F238E27FC236}">
                    <a16:creationId xmlns:a16="http://schemas.microsoft.com/office/drawing/2014/main" id="{95989EA8-3021-404C-8038-2D85F5799DFD}"/>
                  </a:ext>
                </a:extLst>
              </p:cNvPr>
              <p:cNvCxnSpPr>
                <a:cxnSpLocks/>
              </p:cNvCxnSpPr>
              <p:nvPr/>
            </p:nvCxnSpPr>
            <p:spPr bwMode="auto">
              <a:xfrm flipV="1">
                <a:off x="3505197" y="2819401"/>
                <a:ext cx="533403" cy="381001"/>
              </a:xfrm>
              <a:prstGeom prst="straightConnector1">
                <a:avLst/>
              </a:prstGeom>
              <a:noFill/>
              <a:ln w="19050" cap="flat" cmpd="sng" algn="ctr">
                <a:solidFill>
                  <a:schemeClr val="accent1"/>
                </a:solidFill>
                <a:prstDash val="sysDash"/>
                <a:miter lim="800000"/>
                <a:headEnd type="none" w="med" len="med"/>
                <a:tailEnd type="triangle" w="lg" len="med"/>
              </a:ln>
              <a:effectLst/>
            </p:spPr>
          </p:cxnSp>
          <p:cxnSp>
            <p:nvCxnSpPr>
              <p:cNvPr id="114" name="Straight Arrow Connector 113">
                <a:extLst>
                  <a:ext uri="{FF2B5EF4-FFF2-40B4-BE49-F238E27FC236}">
                    <a16:creationId xmlns:a16="http://schemas.microsoft.com/office/drawing/2014/main" id="{1EC15042-2DEB-D143-9542-68EC5D6981E5}"/>
                  </a:ext>
                </a:extLst>
              </p:cNvPr>
              <p:cNvCxnSpPr>
                <a:cxnSpLocks/>
              </p:cNvCxnSpPr>
              <p:nvPr/>
            </p:nvCxnSpPr>
            <p:spPr bwMode="auto">
              <a:xfrm>
                <a:off x="3505197" y="3581400"/>
                <a:ext cx="533403" cy="381001"/>
              </a:xfrm>
              <a:prstGeom prst="straightConnector1">
                <a:avLst/>
              </a:prstGeom>
              <a:noFill/>
              <a:ln w="19050" cap="flat" cmpd="sng" algn="ctr">
                <a:solidFill>
                  <a:schemeClr val="accent1"/>
                </a:solidFill>
                <a:prstDash val="sysDash"/>
                <a:miter lim="800000"/>
                <a:headEnd type="none" w="med" len="med"/>
                <a:tailEnd type="triangle" w="lg" len="med"/>
              </a:ln>
              <a:effectLst/>
            </p:spPr>
          </p:cxnSp>
        </p:grpSp>
        <p:sp>
          <p:nvSpPr>
            <p:cNvPr id="112" name="Oval 111">
              <a:extLst>
                <a:ext uri="{FF2B5EF4-FFF2-40B4-BE49-F238E27FC236}">
                  <a16:creationId xmlns:a16="http://schemas.microsoft.com/office/drawing/2014/main" id="{7A1B24F1-7DCF-214B-BCC8-D86848966D6C}"/>
                </a:ext>
              </a:extLst>
            </p:cNvPr>
            <p:cNvSpPr>
              <a:spLocks noChangeAspect="1"/>
            </p:cNvSpPr>
            <p:nvPr/>
          </p:nvSpPr>
          <p:spPr bwMode="gray">
            <a:xfrm>
              <a:off x="3200400" y="3211199"/>
              <a:ext cx="464411" cy="392619"/>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a:lnSpc>
                  <a:spcPct val="95000"/>
                </a:lnSpc>
              </a:pPr>
              <a:r>
                <a:rPr lang="en-US" sz="900">
                  <a:solidFill>
                    <a:schemeClr val="accent1"/>
                  </a:solidFill>
                  <a:latin typeface="Arial" panose="020B0604020202020204" pitchFamily="34" charset="0"/>
                  <a:ea typeface="Roboto" panose="02000000000000000000" pitchFamily="2" charset="0"/>
                  <a:cs typeface="Arial" panose="020B0604020202020204" pitchFamily="34" charset="0"/>
                </a:rPr>
                <a:t>R</a:t>
              </a:r>
            </a:p>
          </p:txBody>
        </p:sp>
      </p:grpSp>
      <p:graphicFrame>
        <p:nvGraphicFramePr>
          <p:cNvPr id="33" name="Content Placeholder 4">
            <a:extLst>
              <a:ext uri="{FF2B5EF4-FFF2-40B4-BE49-F238E27FC236}">
                <a16:creationId xmlns:a16="http://schemas.microsoft.com/office/drawing/2014/main" id="{7E6B4583-C0A4-434D-A1FD-DDCB10C90C5B}"/>
              </a:ext>
            </a:extLst>
          </p:cNvPr>
          <p:cNvGraphicFramePr>
            <a:graphicFrameLocks/>
          </p:cNvGraphicFramePr>
          <p:nvPr>
            <p:extLst>
              <p:ext uri="{D42A27DB-BD31-4B8C-83A1-F6EECF244321}">
                <p14:modId xmlns:p14="http://schemas.microsoft.com/office/powerpoint/2010/main" val="513362744"/>
              </p:ext>
            </p:extLst>
          </p:nvPr>
        </p:nvGraphicFramePr>
        <p:xfrm>
          <a:off x="8129906" y="2965704"/>
          <a:ext cx="3528694" cy="2013204"/>
        </p:xfrm>
        <a:graphic>
          <a:graphicData uri="http://schemas.openxmlformats.org/drawingml/2006/table">
            <a:tbl>
              <a:tblPr firstRow="1" firstCol="1" bandRow="1">
                <a:tableStyleId>{2D5ABB26-0587-4C30-8999-92F81FD0307C}</a:tableStyleId>
              </a:tblPr>
              <a:tblGrid>
                <a:gridCol w="1379854">
                  <a:extLst>
                    <a:ext uri="{9D8B030D-6E8A-4147-A177-3AD203B41FA5}">
                      <a16:colId xmlns:a16="http://schemas.microsoft.com/office/drawing/2014/main" val="20001"/>
                    </a:ext>
                  </a:extLst>
                </a:gridCol>
                <a:gridCol w="2148840">
                  <a:extLst>
                    <a:ext uri="{9D8B030D-6E8A-4147-A177-3AD203B41FA5}">
                      <a16:colId xmlns:a16="http://schemas.microsoft.com/office/drawing/2014/main" val="20002"/>
                    </a:ext>
                  </a:extLst>
                </a:gridCol>
              </a:tblGrid>
              <a:tr h="1000164">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Hazard Ratio</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tx1"/>
                          </a:solidFill>
                          <a:effectLst/>
                          <a:latin typeface="Roboto" panose="02000000000000000000" pitchFamily="2" charset="0"/>
                          <a:ea typeface="Roboto" panose="02000000000000000000" pitchFamily="2" charset="0"/>
                          <a:cs typeface="Tahoma" panose="020B0604030504040204" pitchFamily="34" charset="0"/>
                        </a:rPr>
                        <a:t>H/I-High HR: 0.34 </a:t>
                      </a:r>
                      <a:br>
                        <a:rPr lang="en-US" sz="1200" b="1" i="0" kern="1200">
                          <a:solidFill>
                            <a:schemeClr val="tx1"/>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1"/>
                          </a:solidFill>
                          <a:effectLst/>
                          <a:latin typeface="Roboto" panose="02000000000000000000" pitchFamily="2" charset="0"/>
                          <a:ea typeface="Roboto" panose="02000000000000000000" pitchFamily="2" charset="0"/>
                          <a:cs typeface="Tahoma" panose="020B0604030504040204" pitchFamily="34" charset="0"/>
                        </a:rPr>
                        <a:t>(0.16-0.73); p=0.0036</a:t>
                      </a:r>
                    </a:p>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tx1"/>
                          </a:solidFill>
                          <a:effectLst/>
                          <a:latin typeface="Roboto" panose="02000000000000000000" pitchFamily="2" charset="0"/>
                          <a:ea typeface="Roboto" panose="02000000000000000000" pitchFamily="2" charset="0"/>
                          <a:cs typeface="Tahoma" panose="020B0604030504040204" pitchFamily="34" charset="0"/>
                        </a:rPr>
                        <a:t>H/I-Low HR: 0.90 </a:t>
                      </a:r>
                      <a:br>
                        <a:rPr lang="en-US" sz="1200" b="1" i="0" kern="1200">
                          <a:solidFill>
                            <a:schemeClr val="tx1"/>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1"/>
                          </a:solidFill>
                          <a:effectLst/>
                          <a:latin typeface="Roboto" panose="02000000000000000000" pitchFamily="2" charset="0"/>
                          <a:ea typeface="Roboto" panose="02000000000000000000" pitchFamily="2" charset="0"/>
                          <a:cs typeface="Tahoma" panose="020B0604030504040204" pitchFamily="34" charset="0"/>
                        </a:rPr>
                        <a:t>(0.53-1.55), p=0.7116</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506520">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Relative Risk Reduction</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Tahoma" panose="020B0604030504040204" pitchFamily="34" charset="0"/>
                        </a:rPr>
                        <a:t>66%</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9085176"/>
                  </a:ext>
                </a:extLst>
              </a:tr>
              <a:tr h="506520">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P Value</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Tahoma" panose="020B0604030504040204" pitchFamily="34" charset="0"/>
                        </a:rPr>
                        <a:t>0.025</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7513691"/>
                  </a:ext>
                </a:extLst>
              </a:tr>
            </a:tbl>
          </a:graphicData>
        </a:graphic>
      </p:graphicFrame>
      <p:graphicFrame>
        <p:nvGraphicFramePr>
          <p:cNvPr id="36" name="Chart 35">
            <a:extLst>
              <a:ext uri="{FF2B5EF4-FFF2-40B4-BE49-F238E27FC236}">
                <a16:creationId xmlns:a16="http://schemas.microsoft.com/office/drawing/2014/main" id="{097A2B41-128A-3B4A-904C-AE01E7071FB7}"/>
              </a:ext>
            </a:extLst>
          </p:cNvPr>
          <p:cNvGraphicFramePr/>
          <p:nvPr>
            <p:extLst>
              <p:ext uri="{D42A27DB-BD31-4B8C-83A1-F6EECF244321}">
                <p14:modId xmlns:p14="http://schemas.microsoft.com/office/powerpoint/2010/main" val="2336682859"/>
              </p:ext>
            </p:extLst>
          </p:nvPr>
        </p:nvGraphicFramePr>
        <p:xfrm>
          <a:off x="4612597" y="1691026"/>
          <a:ext cx="3293772" cy="2729140"/>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a:extLst>
              <a:ext uri="{FF2B5EF4-FFF2-40B4-BE49-F238E27FC236}">
                <a16:creationId xmlns:a16="http://schemas.microsoft.com/office/drawing/2014/main" id="{C19A097B-2931-C348-AAD2-7607AD566B0F}"/>
              </a:ext>
            </a:extLst>
          </p:cNvPr>
          <p:cNvSpPr txBox="1"/>
          <p:nvPr/>
        </p:nvSpPr>
        <p:spPr>
          <a:xfrm>
            <a:off x="4203188" y="4436689"/>
            <a:ext cx="1424890" cy="600164"/>
          </a:xfrm>
          <a:prstGeom prst="rect">
            <a:avLst/>
          </a:prstGeom>
          <a:noFill/>
        </p:spPr>
        <p:txBody>
          <a:bodyPr wrap="square" rtlCol="0" anchor="t" anchorCtr="0">
            <a:spAutoFit/>
          </a:bodyPr>
          <a:lstStyle/>
          <a:p>
            <a:pPr marL="0" indent="0" algn="l">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P Value:</a:t>
            </a:r>
          </a:p>
          <a:p>
            <a:pPr marL="0" indent="0" algn="l">
              <a:spcBef>
                <a:spcPts val="0"/>
              </a:spcBef>
              <a:spcAft>
                <a:spcPts val="0"/>
              </a:spcAft>
              <a:buNone/>
            </a:pPr>
            <a:endParaRPr lang="en-US" sz="1100" kern="0">
              <a:solidFill>
                <a:schemeClr val="tx2"/>
              </a:solidFill>
              <a:latin typeface="Arial" panose="020B0604020202020204" pitchFamily="34" charset="0"/>
              <a:ea typeface="Roboto" panose="02000000000000000000" pitchFamily="2" charset="0"/>
              <a:cs typeface="Arial" panose="020B0604020202020204" pitchFamily="34" charset="0"/>
            </a:endParaRPr>
          </a:p>
          <a:p>
            <a:pPr marL="0" indent="0" algn="l">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 of Patients:</a:t>
            </a:r>
          </a:p>
        </p:txBody>
      </p:sp>
      <p:sp>
        <p:nvSpPr>
          <p:cNvPr id="38" name="TextBox 37">
            <a:extLst>
              <a:ext uri="{FF2B5EF4-FFF2-40B4-BE49-F238E27FC236}">
                <a16:creationId xmlns:a16="http://schemas.microsoft.com/office/drawing/2014/main" id="{A5630A79-831D-C642-8CF3-DB8DB324D4DF}"/>
              </a:ext>
            </a:extLst>
          </p:cNvPr>
          <p:cNvSpPr txBox="1"/>
          <p:nvPr/>
        </p:nvSpPr>
        <p:spPr>
          <a:xfrm>
            <a:off x="5913609" y="4436689"/>
            <a:ext cx="614271"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0.7116</a:t>
            </a:r>
          </a:p>
        </p:txBody>
      </p:sp>
      <p:sp>
        <p:nvSpPr>
          <p:cNvPr id="39" name="TextBox 38">
            <a:extLst>
              <a:ext uri="{FF2B5EF4-FFF2-40B4-BE49-F238E27FC236}">
                <a16:creationId xmlns:a16="http://schemas.microsoft.com/office/drawing/2014/main" id="{F6C2E24A-E241-1B4B-8241-F50AEC50C4C0}"/>
              </a:ext>
            </a:extLst>
          </p:cNvPr>
          <p:cNvSpPr txBox="1"/>
          <p:nvPr/>
        </p:nvSpPr>
        <p:spPr>
          <a:xfrm>
            <a:off x="6955189" y="4436689"/>
            <a:ext cx="614271"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0.0036</a:t>
            </a:r>
          </a:p>
        </p:txBody>
      </p:sp>
      <p:sp>
        <p:nvSpPr>
          <p:cNvPr id="44" name="TextBox 43">
            <a:extLst>
              <a:ext uri="{FF2B5EF4-FFF2-40B4-BE49-F238E27FC236}">
                <a16:creationId xmlns:a16="http://schemas.microsoft.com/office/drawing/2014/main" id="{E99A71F5-09D6-4B53-9CF5-D0EA1522CDB0}"/>
              </a:ext>
            </a:extLst>
          </p:cNvPr>
          <p:cNvSpPr txBox="1"/>
          <p:nvPr/>
        </p:nvSpPr>
        <p:spPr>
          <a:xfrm>
            <a:off x="4953635" y="4436689"/>
            <a:ext cx="614271"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0.0271</a:t>
            </a:r>
          </a:p>
        </p:txBody>
      </p:sp>
      <p:sp>
        <p:nvSpPr>
          <p:cNvPr id="46" name="TextBox 45">
            <a:extLst>
              <a:ext uri="{FF2B5EF4-FFF2-40B4-BE49-F238E27FC236}">
                <a16:creationId xmlns:a16="http://schemas.microsoft.com/office/drawing/2014/main" id="{7A8194ED-4A62-4F6A-9F0C-5C7FFFC75219}"/>
              </a:ext>
            </a:extLst>
          </p:cNvPr>
          <p:cNvSpPr txBox="1"/>
          <p:nvPr/>
        </p:nvSpPr>
        <p:spPr>
          <a:xfrm>
            <a:off x="5557821" y="3428900"/>
            <a:ext cx="1322471" cy="430887"/>
          </a:xfrm>
          <a:prstGeom prst="rect">
            <a:avLst/>
          </a:prstGeom>
          <a:noFill/>
        </p:spPr>
        <p:txBody>
          <a:bodyPr wrap="squar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No significant benefit (1.0%)</a:t>
            </a:r>
          </a:p>
        </p:txBody>
      </p:sp>
      <p:sp>
        <p:nvSpPr>
          <p:cNvPr id="47" name="Oval 46">
            <a:extLst>
              <a:ext uri="{FF2B5EF4-FFF2-40B4-BE49-F238E27FC236}">
                <a16:creationId xmlns:a16="http://schemas.microsoft.com/office/drawing/2014/main" id="{C8D113BB-9F08-44F6-8298-4F69C5293DD0}"/>
              </a:ext>
            </a:extLst>
          </p:cNvPr>
          <p:cNvSpPr/>
          <p:nvPr/>
        </p:nvSpPr>
        <p:spPr bwMode="gray">
          <a:xfrm>
            <a:off x="366856" y="3401770"/>
            <a:ext cx="1689116" cy="1484266"/>
          </a:xfrm>
          <a:prstGeom prst="ellipse">
            <a:avLst/>
          </a:prstGeom>
          <a:noFill/>
          <a:ln w="38100" cap="flat" cmpd="sng" algn="ctr">
            <a:solidFill>
              <a:schemeClr val="accent2"/>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5" name="TextBox 44">
            <a:extLst>
              <a:ext uri="{FF2B5EF4-FFF2-40B4-BE49-F238E27FC236}">
                <a16:creationId xmlns:a16="http://schemas.microsoft.com/office/drawing/2014/main" id="{0E636823-4B65-49AE-8286-81C78D4B4D18}"/>
              </a:ext>
            </a:extLst>
          </p:cNvPr>
          <p:cNvSpPr txBox="1"/>
          <p:nvPr/>
        </p:nvSpPr>
        <p:spPr>
          <a:xfrm>
            <a:off x="6048236" y="4748933"/>
            <a:ext cx="466794"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53%</a:t>
            </a:r>
          </a:p>
        </p:txBody>
      </p:sp>
      <p:sp>
        <p:nvSpPr>
          <p:cNvPr id="48" name="TextBox 47">
            <a:extLst>
              <a:ext uri="{FF2B5EF4-FFF2-40B4-BE49-F238E27FC236}">
                <a16:creationId xmlns:a16="http://schemas.microsoft.com/office/drawing/2014/main" id="{A05173EC-B279-435F-A945-9C7FB6D8B187}"/>
              </a:ext>
            </a:extLst>
          </p:cNvPr>
          <p:cNvSpPr txBox="1"/>
          <p:nvPr/>
        </p:nvSpPr>
        <p:spPr>
          <a:xfrm>
            <a:off x="7105050" y="4735767"/>
            <a:ext cx="466794" cy="261610"/>
          </a:xfrm>
          <a:prstGeom prst="rect">
            <a:avLst/>
          </a:prstGeom>
          <a:noFill/>
        </p:spPr>
        <p:txBody>
          <a:bodyPr wrap="none" rtlCol="0" anchor="t" anchorCtr="0">
            <a:spAutoFit/>
          </a:bodyPr>
          <a:lstStyle/>
          <a:p>
            <a:pPr marL="0" indent="0">
              <a:spcBef>
                <a:spcPts val="0"/>
              </a:spcBef>
              <a:spcAft>
                <a:spcPts val="0"/>
              </a:spcAft>
              <a:buNone/>
            </a:pPr>
            <a:r>
              <a:rPr lang="en-US" sz="1100" kern="0">
                <a:solidFill>
                  <a:schemeClr val="tx2"/>
                </a:solidFill>
                <a:latin typeface="Arial" panose="020B0604020202020204" pitchFamily="34" charset="0"/>
                <a:ea typeface="Roboto" panose="02000000000000000000" pitchFamily="2" charset="0"/>
                <a:cs typeface="Arial" panose="020B0604020202020204" pitchFamily="34" charset="0"/>
              </a:rPr>
              <a:t>47%</a:t>
            </a:r>
          </a:p>
        </p:txBody>
      </p:sp>
      <p:sp>
        <p:nvSpPr>
          <p:cNvPr id="49" name="TextBox 48">
            <a:extLst>
              <a:ext uri="{FF2B5EF4-FFF2-40B4-BE49-F238E27FC236}">
                <a16:creationId xmlns:a16="http://schemas.microsoft.com/office/drawing/2014/main" id="{BE1B3F9A-0425-4A2D-9D60-7DA14501AD94}"/>
              </a:ext>
            </a:extLst>
          </p:cNvPr>
          <p:cNvSpPr txBox="1"/>
          <p:nvPr/>
        </p:nvSpPr>
        <p:spPr>
          <a:xfrm>
            <a:off x="394349" y="6420985"/>
            <a:ext cx="2483372" cy="200055"/>
          </a:xfrm>
          <a:prstGeom prst="rect">
            <a:avLst/>
          </a:prstGeom>
          <a:noFill/>
        </p:spPr>
        <p:txBody>
          <a:bodyPr wrap="none" lIns="91440" tIns="45720" rIns="91440" bIns="45720" rtlCol="0" anchor="t" anchorCtr="0">
            <a:spAutoFit/>
          </a:bodyPr>
          <a:lstStyle/>
          <a:p>
            <a:pPr marL="0" marR="0" algn="l">
              <a:spcBef>
                <a:spcPts val="0"/>
              </a:spcBef>
              <a:spcAft>
                <a:spcPts val="0"/>
              </a:spcAft>
            </a:pPr>
            <a:r>
              <a:rPr lang="en-US" sz="700" dirty="0">
                <a:solidFill>
                  <a:schemeClr val="bg1">
                    <a:lumMod val="65000"/>
                  </a:schemeClr>
                </a:solidFill>
                <a:latin typeface="Arial"/>
                <a:cs typeface="Arial"/>
              </a:rPr>
              <a:t> Noordhoek I, et al. Clin Cancer Res. 2021;27(1):311-319</a:t>
            </a:r>
            <a:r>
              <a:rPr lang="en-US" sz="600" dirty="0">
                <a:solidFill>
                  <a:schemeClr val="bg1">
                    <a:lumMod val="65000"/>
                  </a:schemeClr>
                </a:solidFill>
                <a:latin typeface="Arial"/>
                <a:cs typeface="Arial"/>
              </a:rPr>
              <a:t>.</a:t>
            </a:r>
            <a:endParaRPr lang="en-US" sz="600" dirty="0">
              <a:solidFill>
                <a:schemeClr val="bg1">
                  <a:lumMod val="65000"/>
                </a:schemeClr>
              </a:solidFill>
              <a:effectLst/>
              <a:latin typeface="Arial"/>
              <a:ea typeface="Calibri" panose="020F0502020204030204" pitchFamily="34" charset="0"/>
              <a:cs typeface="Arial"/>
            </a:endParaRPr>
          </a:p>
        </p:txBody>
      </p:sp>
      <p:sp>
        <p:nvSpPr>
          <p:cNvPr id="54" name="Title 1">
            <a:extLst>
              <a:ext uri="{FF2B5EF4-FFF2-40B4-BE49-F238E27FC236}">
                <a16:creationId xmlns:a16="http://schemas.microsoft.com/office/drawing/2014/main" id="{056AB1A3-CF26-C44E-824C-B5DB480BDD5D}"/>
              </a:ext>
            </a:extLst>
          </p:cNvPr>
          <p:cNvSpPr txBox="1">
            <a:spLocks/>
          </p:cNvSpPr>
          <p:nvPr/>
        </p:nvSpPr>
        <p:spPr bwMode="black">
          <a:xfrm>
            <a:off x="10837537" y="336691"/>
            <a:ext cx="1029352" cy="675121"/>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2800" b="0" i="0" cap="none" spc="0" baseline="0">
                <a:solidFill>
                  <a:schemeClr val="tx1"/>
                </a:solidFill>
                <a:effectLst/>
                <a:latin typeface="Georgia" panose="02040502050405020303" pitchFamily="18" charset="0"/>
                <a:ea typeface="Tahoma" panose="020B0604030504040204" pitchFamily="34" charset="0"/>
                <a:cs typeface="Tahoma" panose="020B0604030504040204" pitchFamily="34" charset="0"/>
              </a:defRPr>
            </a:lvl1pPr>
            <a:lvl2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5pPr>
            <a:lvl6pPr marL="609585" algn="l" rtl="0" fontAlgn="base">
              <a:lnSpc>
                <a:spcPct val="95000"/>
              </a:lnSpc>
              <a:spcBef>
                <a:spcPct val="0"/>
              </a:spcBef>
              <a:spcAft>
                <a:spcPct val="0"/>
              </a:spcAft>
              <a:defRPr sz="2933">
                <a:solidFill>
                  <a:schemeClr val="bg1"/>
                </a:solidFill>
                <a:latin typeface="Arial" pitchFamily="23" charset="0"/>
              </a:defRPr>
            </a:lvl6pPr>
            <a:lvl7pPr marL="1219170" algn="l" rtl="0" fontAlgn="base">
              <a:lnSpc>
                <a:spcPct val="95000"/>
              </a:lnSpc>
              <a:spcBef>
                <a:spcPct val="0"/>
              </a:spcBef>
              <a:spcAft>
                <a:spcPct val="0"/>
              </a:spcAft>
              <a:defRPr sz="2933">
                <a:solidFill>
                  <a:schemeClr val="bg1"/>
                </a:solidFill>
                <a:latin typeface="Arial" pitchFamily="23" charset="0"/>
              </a:defRPr>
            </a:lvl7pPr>
            <a:lvl8pPr marL="1828754" algn="l" rtl="0" fontAlgn="base">
              <a:lnSpc>
                <a:spcPct val="95000"/>
              </a:lnSpc>
              <a:spcBef>
                <a:spcPct val="0"/>
              </a:spcBef>
              <a:spcAft>
                <a:spcPct val="0"/>
              </a:spcAft>
              <a:defRPr sz="2933">
                <a:solidFill>
                  <a:schemeClr val="bg1"/>
                </a:solidFill>
                <a:latin typeface="Arial" pitchFamily="23" charset="0"/>
              </a:defRPr>
            </a:lvl8pPr>
            <a:lvl9pPr marL="2438339" algn="l" rtl="0" fontAlgn="base">
              <a:lnSpc>
                <a:spcPct val="95000"/>
              </a:lnSpc>
              <a:spcBef>
                <a:spcPct val="0"/>
              </a:spcBef>
              <a:spcAft>
                <a:spcPct val="0"/>
              </a:spcAft>
              <a:defRPr sz="2933">
                <a:solidFill>
                  <a:schemeClr val="bg1"/>
                </a:solidFill>
                <a:latin typeface="Arial" pitchFamily="23" charset="0"/>
              </a:defRPr>
            </a:lvl9pPr>
          </a:lstStyle>
          <a:p>
            <a:pPr algn="ctr"/>
            <a:r>
              <a:rPr lang="en-US" sz="1400" kern="0">
                <a:solidFill>
                  <a:schemeClr val="bg1"/>
                </a:solidFill>
                <a:latin typeface="Arial" panose="020B0604020202020204" pitchFamily="34" charset="0"/>
                <a:ea typeface="Roboto" panose="02000000000000000000" pitchFamily="2" charset="0"/>
                <a:cs typeface="Arial" panose="020B0604020202020204" pitchFamily="34" charset="0"/>
              </a:rPr>
              <a:t>Extended AI Validation</a:t>
            </a:r>
            <a:endParaRPr lang="en-US" sz="1400" kern="0" baseline="3000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0" name="TextBox 49">
            <a:extLst>
              <a:ext uri="{FF2B5EF4-FFF2-40B4-BE49-F238E27FC236}">
                <a16:creationId xmlns:a16="http://schemas.microsoft.com/office/drawing/2014/main" id="{212014EB-1DE3-3246-9AE8-741657D00C6B}"/>
              </a:ext>
            </a:extLst>
          </p:cNvPr>
          <p:cNvSpPr txBox="1"/>
          <p:nvPr/>
        </p:nvSpPr>
        <p:spPr>
          <a:xfrm>
            <a:off x="567159" y="376458"/>
            <a:ext cx="4943861" cy="396019"/>
          </a:xfrm>
          <a:prstGeom prst="round2DiagRect">
            <a:avLst>
              <a:gd name="adj1" fmla="val 50000"/>
              <a:gd name="adj2" fmla="val 0"/>
            </a:avLst>
          </a:prstGeom>
          <a:no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a:lnSpc>
                <a:spcPct val="95000"/>
              </a:lnSpc>
              <a:defRPr sz="1600" b="1">
                <a:solidFill>
                  <a:schemeClr val="bg1"/>
                </a:solidFill>
                <a:latin typeface="+mn-lt"/>
                <a:ea typeface="Tahoma" panose="020B0604030504040204" pitchFamily="34" charset="0"/>
                <a:cs typeface="Tahoma" panose="020B0604030504040204" pitchFamily="34" charset="0"/>
              </a:defRPr>
            </a:lvl1pPr>
          </a:lstStyle>
          <a:p>
            <a:pPr algn="l"/>
            <a:r>
              <a:rPr lang="en-US" sz="2400">
                <a:solidFill>
                  <a:schemeClr val="tx1"/>
                </a:solidFill>
                <a:latin typeface="Arial"/>
                <a:ea typeface="Tahoma"/>
                <a:cs typeface="Arial"/>
              </a:rPr>
              <a:t>IDEAL: Validation Study</a:t>
            </a:r>
          </a:p>
        </p:txBody>
      </p:sp>
    </p:spTree>
    <p:extLst>
      <p:ext uri="{BB962C8B-B14F-4D97-AF65-F5344CB8AC3E}">
        <p14:creationId xmlns:p14="http://schemas.microsoft.com/office/powerpoint/2010/main" val="3101152139"/>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9FA803C6-763F-C748-BD6D-B7E449B52351}"/>
              </a:ext>
            </a:extLst>
          </p:cNvPr>
          <p:cNvGraphicFramePr/>
          <p:nvPr/>
        </p:nvGraphicFramePr>
        <p:xfrm>
          <a:off x="4543245" y="1563300"/>
          <a:ext cx="3383779" cy="272914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76897FF5-85B0-4141-894F-70EC66AACD17}"/>
              </a:ext>
            </a:extLst>
          </p:cNvPr>
          <p:cNvSpPr/>
          <p:nvPr/>
        </p:nvSpPr>
        <p:spPr bwMode="gray">
          <a:xfrm>
            <a:off x="6047873" y="3786975"/>
            <a:ext cx="365760" cy="18288"/>
          </a:xfrm>
          <a:prstGeom prst="rect">
            <a:avLst/>
          </a:prstGeom>
          <a:solidFill>
            <a:schemeClr val="accent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95000"/>
              </a:lnSpc>
              <a:spcBef>
                <a:spcPct val="0"/>
              </a:spcBef>
              <a:spcAft>
                <a:spcPct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Tahoma" panose="020B0604030504040204" pitchFamily="34" charset="0"/>
            </a:endParaRPr>
          </a:p>
        </p:txBody>
      </p:sp>
      <p:grpSp>
        <p:nvGrpSpPr>
          <p:cNvPr id="57" name="Group 56">
            <a:extLst>
              <a:ext uri="{FF2B5EF4-FFF2-40B4-BE49-F238E27FC236}">
                <a16:creationId xmlns:a16="http://schemas.microsoft.com/office/drawing/2014/main" id="{2488B261-180D-7E47-9580-C18DB1C75437}"/>
              </a:ext>
            </a:extLst>
          </p:cNvPr>
          <p:cNvGrpSpPr/>
          <p:nvPr/>
        </p:nvGrpSpPr>
        <p:grpSpPr>
          <a:xfrm>
            <a:off x="4176826" y="2804160"/>
            <a:ext cx="3811987" cy="2767584"/>
            <a:chOff x="4176826" y="2688660"/>
            <a:chExt cx="3811987" cy="2767584"/>
          </a:xfrm>
        </p:grpSpPr>
        <p:cxnSp>
          <p:nvCxnSpPr>
            <p:cNvPr id="9" name="Straight Connector 8">
              <a:extLst>
                <a:ext uri="{FF2B5EF4-FFF2-40B4-BE49-F238E27FC236}">
                  <a16:creationId xmlns:a16="http://schemas.microsoft.com/office/drawing/2014/main" id="{B284AE89-2830-7442-AF4B-22127870D948}"/>
                </a:ext>
              </a:extLst>
            </p:cNvPr>
            <p:cNvCxnSpPr>
              <a:cxnSpLocks/>
            </p:cNvCxnSpPr>
            <p:nvPr/>
          </p:nvCxnSpPr>
          <p:spPr bwMode="auto">
            <a:xfrm>
              <a:off x="4176826" y="2688660"/>
              <a:ext cx="0" cy="2767584"/>
            </a:xfrm>
            <a:prstGeom prst="line">
              <a:avLst/>
            </a:prstGeom>
            <a:noFill/>
            <a:ln w="19050" cap="flat" cmpd="sng" algn="ctr">
              <a:solidFill>
                <a:schemeClr val="accent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E954E571-8945-3A44-8C8D-24F3BFF8E0C8}"/>
                </a:ext>
              </a:extLst>
            </p:cNvPr>
            <p:cNvCxnSpPr>
              <a:cxnSpLocks/>
            </p:cNvCxnSpPr>
            <p:nvPr/>
          </p:nvCxnSpPr>
          <p:spPr bwMode="auto">
            <a:xfrm>
              <a:off x="7988813" y="2688660"/>
              <a:ext cx="0" cy="2767584"/>
            </a:xfrm>
            <a:prstGeom prst="line">
              <a:avLst/>
            </a:prstGeom>
            <a:noFill/>
            <a:ln w="19050" cap="flat" cmpd="sng" algn="ctr">
              <a:solidFill>
                <a:schemeClr val="accent1"/>
              </a:solidFill>
              <a:prstDash val="solid"/>
              <a:miter lim="800000"/>
              <a:headEnd type="none" w="med" len="med"/>
              <a:tailEnd type="none" w="med" len="med"/>
            </a:ln>
            <a:effectLst/>
          </p:spPr>
        </p:cxnSp>
      </p:grpSp>
      <p:sp>
        <p:nvSpPr>
          <p:cNvPr id="23" name="TextBox 22">
            <a:extLst>
              <a:ext uri="{FF2B5EF4-FFF2-40B4-BE49-F238E27FC236}">
                <a16:creationId xmlns:a16="http://schemas.microsoft.com/office/drawing/2014/main" id="{97C6363D-F363-6D41-87C7-D16D3F21986F}"/>
              </a:ext>
            </a:extLst>
          </p:cNvPr>
          <p:cNvSpPr txBox="1"/>
          <p:nvPr/>
        </p:nvSpPr>
        <p:spPr>
          <a:xfrm>
            <a:off x="4317921" y="2280167"/>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marL="0" marR="0" lvl="0" indent="0" algn="ctr" defTabSz="914400" rtl="0" eaLnBrk="1" fontAlgn="base" latinLnBrk="0" hangingPunct="1">
              <a:lnSpc>
                <a:spcPct val="11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Tahoma" panose="020B0604030504040204" pitchFamily="34" charset="0"/>
              </a:rPr>
              <a:t>REDUCTION IN RISK OF RECURRENCE</a:t>
            </a:r>
          </a:p>
        </p:txBody>
      </p:sp>
      <p:sp>
        <p:nvSpPr>
          <p:cNvPr id="26" name="TextBox 25">
            <a:extLst>
              <a:ext uri="{FF2B5EF4-FFF2-40B4-BE49-F238E27FC236}">
                <a16:creationId xmlns:a16="http://schemas.microsoft.com/office/drawing/2014/main" id="{8CCDA288-038D-4D40-B3A5-29015853F997}"/>
              </a:ext>
            </a:extLst>
          </p:cNvPr>
          <p:cNvSpPr txBox="1"/>
          <p:nvPr/>
        </p:nvSpPr>
        <p:spPr>
          <a:xfrm>
            <a:off x="4212046" y="4323913"/>
            <a:ext cx="1040670" cy="600164"/>
          </a:xfrm>
          <a:prstGeom prst="rect">
            <a:avLst/>
          </a:prstGeom>
          <a:noFill/>
        </p:spPr>
        <p:txBody>
          <a:bodyPr wrap="none" rtlCol="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Tahoma" panose="020B0604030504040204" pitchFamily="34" charset="0"/>
              </a:rPr>
              <a:t>P Value: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Tahoma" panose="020B060403050404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Tahoma" panose="020B0604030504040204" pitchFamily="34" charset="0"/>
              </a:rPr>
              <a:t>% of Patients:</a:t>
            </a:r>
          </a:p>
        </p:txBody>
      </p:sp>
      <p:sp>
        <p:nvSpPr>
          <p:cNvPr id="28" name="TextBox 27">
            <a:extLst>
              <a:ext uri="{FF2B5EF4-FFF2-40B4-BE49-F238E27FC236}">
                <a16:creationId xmlns:a16="http://schemas.microsoft.com/office/drawing/2014/main" id="{12A0B9F4-511D-C14E-BDB7-A5D32BB7337F}"/>
              </a:ext>
            </a:extLst>
          </p:cNvPr>
          <p:cNvSpPr txBox="1"/>
          <p:nvPr/>
        </p:nvSpPr>
        <p:spPr>
          <a:xfrm>
            <a:off x="6009946" y="4323913"/>
            <a:ext cx="457176" cy="261610"/>
          </a:xfrm>
          <a:prstGeom prst="rect">
            <a:avLst/>
          </a:prstGeom>
          <a:noFill/>
        </p:spPr>
        <p:txBody>
          <a:bodyPr wrap="none" rtlCol="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Tahoma" panose="020B0604030504040204" pitchFamily="34" charset="0"/>
              </a:rPr>
              <a:t>0.58</a:t>
            </a:r>
          </a:p>
        </p:txBody>
      </p:sp>
      <p:sp>
        <p:nvSpPr>
          <p:cNvPr id="29" name="TextBox 28">
            <a:extLst>
              <a:ext uri="{FF2B5EF4-FFF2-40B4-BE49-F238E27FC236}">
                <a16:creationId xmlns:a16="http://schemas.microsoft.com/office/drawing/2014/main" id="{D7C0A542-A648-1E4A-B37F-334CC0F2D112}"/>
              </a:ext>
            </a:extLst>
          </p:cNvPr>
          <p:cNvSpPr txBox="1"/>
          <p:nvPr/>
        </p:nvSpPr>
        <p:spPr>
          <a:xfrm>
            <a:off x="7051524" y="4323913"/>
            <a:ext cx="457176" cy="261610"/>
          </a:xfrm>
          <a:prstGeom prst="rect">
            <a:avLst/>
          </a:prstGeom>
          <a:noFill/>
        </p:spPr>
        <p:txBody>
          <a:bodyPr wrap="none" rtlCol="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Tahoma" panose="020B0604030504040204" pitchFamily="34" charset="0"/>
              </a:rPr>
              <a:t>0.02</a:t>
            </a:r>
          </a:p>
        </p:txBody>
      </p:sp>
      <p:sp>
        <p:nvSpPr>
          <p:cNvPr id="34" name="TextBox 33">
            <a:extLst>
              <a:ext uri="{FF2B5EF4-FFF2-40B4-BE49-F238E27FC236}">
                <a16:creationId xmlns:a16="http://schemas.microsoft.com/office/drawing/2014/main" id="{08DE57BD-4532-9241-98D4-2D3ABDEE001E}"/>
              </a:ext>
            </a:extLst>
          </p:cNvPr>
          <p:cNvSpPr txBox="1"/>
          <p:nvPr/>
        </p:nvSpPr>
        <p:spPr>
          <a:xfrm>
            <a:off x="8129906" y="2280167"/>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marL="0" marR="0" lvl="0" indent="0" algn="ctr" defTabSz="914400" rtl="0" eaLnBrk="1" fontAlgn="base" latinLnBrk="0" hangingPunct="1">
              <a:lnSpc>
                <a:spcPct val="11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Tahoma" panose="020B0604030504040204" pitchFamily="34" charset="0"/>
              </a:rPr>
              <a:t>EXTENDED TAM vs STOP</a:t>
            </a:r>
          </a:p>
        </p:txBody>
      </p:sp>
      <p:sp>
        <p:nvSpPr>
          <p:cNvPr id="42" name="TextBox 41">
            <a:extLst>
              <a:ext uri="{FF2B5EF4-FFF2-40B4-BE49-F238E27FC236}">
                <a16:creationId xmlns:a16="http://schemas.microsoft.com/office/drawing/2014/main" id="{5106B33D-FB2D-AF41-821B-B6C45B923C82}"/>
              </a:ext>
            </a:extLst>
          </p:cNvPr>
          <p:cNvSpPr txBox="1"/>
          <p:nvPr/>
        </p:nvSpPr>
        <p:spPr>
          <a:xfrm>
            <a:off x="505934" y="2280167"/>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marL="0" marR="0" lvl="0" indent="0" algn="ctr" defTabSz="914400" rtl="0" eaLnBrk="1" fontAlgn="base" latinLnBrk="0" hangingPunct="1">
              <a:lnSpc>
                <a:spcPct val="11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Tahoma" panose="020B0604030504040204" pitchFamily="34" charset="0"/>
              </a:rPr>
              <a:t>789 N+ PATIENTS</a:t>
            </a:r>
          </a:p>
        </p:txBody>
      </p:sp>
      <p:grpSp>
        <p:nvGrpSpPr>
          <p:cNvPr id="73" name="Group 72">
            <a:extLst>
              <a:ext uri="{FF2B5EF4-FFF2-40B4-BE49-F238E27FC236}">
                <a16:creationId xmlns:a16="http://schemas.microsoft.com/office/drawing/2014/main" id="{F449C891-5E3A-6D42-98E7-D456DD3450D4}"/>
              </a:ext>
            </a:extLst>
          </p:cNvPr>
          <p:cNvGrpSpPr/>
          <p:nvPr/>
        </p:nvGrpSpPr>
        <p:grpSpPr>
          <a:xfrm>
            <a:off x="565078" y="3130849"/>
            <a:ext cx="3378662" cy="1739822"/>
            <a:chOff x="447903" y="2514600"/>
            <a:chExt cx="6361887" cy="2424892"/>
          </a:xfrm>
        </p:grpSpPr>
        <p:sp>
          <p:nvSpPr>
            <p:cNvPr id="74" name="Rectangle 73">
              <a:extLst>
                <a:ext uri="{FF2B5EF4-FFF2-40B4-BE49-F238E27FC236}">
                  <a16:creationId xmlns:a16="http://schemas.microsoft.com/office/drawing/2014/main" id="{89B77CE3-DE81-E84F-BD57-A464A9CB08DE}"/>
                </a:ext>
              </a:extLst>
            </p:cNvPr>
            <p:cNvSpPr/>
            <p:nvPr/>
          </p:nvSpPr>
          <p:spPr bwMode="gray">
            <a:xfrm>
              <a:off x="4168448" y="3886201"/>
              <a:ext cx="2607908" cy="381001"/>
            </a:xfrm>
            <a:prstGeom prst="rect">
              <a:avLst/>
            </a:prstGeom>
            <a:noFill/>
            <a:ln w="12700" cap="flat" cmpd="sng" algn="ctr">
              <a:solidFill>
                <a:schemeClr val="bg2"/>
              </a:solidFill>
              <a:prstDash val="dash"/>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0" i="0" u="none" strike="noStrike" kern="120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Verdana" panose="020B0604030504040204" pitchFamily="34" charset="0"/>
                </a:rPr>
                <a:t>Stop</a:t>
              </a:r>
            </a:p>
          </p:txBody>
        </p:sp>
        <p:grpSp>
          <p:nvGrpSpPr>
            <p:cNvPr id="75" name="Group 74">
              <a:extLst>
                <a:ext uri="{FF2B5EF4-FFF2-40B4-BE49-F238E27FC236}">
                  <a16:creationId xmlns:a16="http://schemas.microsoft.com/office/drawing/2014/main" id="{32F3F602-5BC8-A046-B466-2268455DCA5D}"/>
                </a:ext>
              </a:extLst>
            </p:cNvPr>
            <p:cNvGrpSpPr/>
            <p:nvPr/>
          </p:nvGrpSpPr>
          <p:grpSpPr>
            <a:xfrm>
              <a:off x="447903" y="4495800"/>
              <a:ext cx="6361887" cy="443692"/>
              <a:chOff x="446606" y="3505200"/>
              <a:chExt cx="7249592" cy="443692"/>
            </a:xfrm>
          </p:grpSpPr>
          <p:grpSp>
            <p:nvGrpSpPr>
              <p:cNvPr id="82" name="Group 81">
                <a:extLst>
                  <a:ext uri="{FF2B5EF4-FFF2-40B4-BE49-F238E27FC236}">
                    <a16:creationId xmlns:a16="http://schemas.microsoft.com/office/drawing/2014/main" id="{6CB990F7-9F45-D84D-A86B-984BE5EE0507}"/>
                  </a:ext>
                </a:extLst>
              </p:cNvPr>
              <p:cNvGrpSpPr/>
              <p:nvPr/>
            </p:nvGrpSpPr>
            <p:grpSpPr>
              <a:xfrm>
                <a:off x="446606" y="3505200"/>
                <a:ext cx="3048000" cy="443692"/>
                <a:chOff x="446606" y="3505200"/>
                <a:chExt cx="3048000" cy="443692"/>
              </a:xfrm>
            </p:grpSpPr>
            <p:sp>
              <p:nvSpPr>
                <p:cNvPr id="86" name="TextBox 85">
                  <a:extLst>
                    <a:ext uri="{FF2B5EF4-FFF2-40B4-BE49-F238E27FC236}">
                      <a16:creationId xmlns:a16="http://schemas.microsoft.com/office/drawing/2014/main" id="{4E10FD56-904E-EC41-9B62-67C10EC55970}"/>
                    </a:ext>
                  </a:extLst>
                </p:cNvPr>
                <p:cNvSpPr txBox="1"/>
                <p:nvPr/>
              </p:nvSpPr>
              <p:spPr>
                <a:xfrm>
                  <a:off x="498243" y="3533411"/>
                  <a:ext cx="2944729" cy="415481"/>
                </a:xfrm>
                <a:prstGeom prst="rect">
                  <a:avLst/>
                </a:prstGeom>
                <a:noFill/>
              </p:spPr>
              <p:txBody>
                <a:bodyPr wrap="none" rtlCol="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Verdana" panose="020B0604030504040204" pitchFamily="34" charset="0"/>
                    </a:rPr>
                    <a:t>5 Years Adjuvant</a:t>
                  </a:r>
                </a:p>
              </p:txBody>
            </p:sp>
            <p:cxnSp>
              <p:nvCxnSpPr>
                <p:cNvPr id="87" name="Straight Arrow Connector 86">
                  <a:extLst>
                    <a:ext uri="{FF2B5EF4-FFF2-40B4-BE49-F238E27FC236}">
                      <a16:creationId xmlns:a16="http://schemas.microsoft.com/office/drawing/2014/main" id="{ED196E95-46E5-264E-AA9E-908AEDF61C61}"/>
                    </a:ext>
                  </a:extLst>
                </p:cNvPr>
                <p:cNvCxnSpPr>
                  <a:cxnSpLocks/>
                </p:cNvCxnSpPr>
                <p:nvPr/>
              </p:nvCxnSpPr>
              <p:spPr bwMode="auto">
                <a:xfrm>
                  <a:off x="446606"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grpSp>
            <p:nvGrpSpPr>
              <p:cNvPr id="83" name="Group 82">
                <a:extLst>
                  <a:ext uri="{FF2B5EF4-FFF2-40B4-BE49-F238E27FC236}">
                    <a16:creationId xmlns:a16="http://schemas.microsoft.com/office/drawing/2014/main" id="{744C0C9E-C1AB-C34C-9685-AF02DC7281AA}"/>
                  </a:ext>
                </a:extLst>
              </p:cNvPr>
              <p:cNvGrpSpPr/>
              <p:nvPr/>
            </p:nvGrpSpPr>
            <p:grpSpPr>
              <a:xfrm>
                <a:off x="4648198" y="3505200"/>
                <a:ext cx="3048000" cy="443692"/>
                <a:chOff x="4648198" y="3505200"/>
                <a:chExt cx="3048000" cy="443692"/>
              </a:xfrm>
            </p:grpSpPr>
            <p:sp>
              <p:nvSpPr>
                <p:cNvPr id="84" name="TextBox 83">
                  <a:extLst>
                    <a:ext uri="{FF2B5EF4-FFF2-40B4-BE49-F238E27FC236}">
                      <a16:creationId xmlns:a16="http://schemas.microsoft.com/office/drawing/2014/main" id="{CCBFCF80-2C0A-AF49-801E-E35D384187E5}"/>
                    </a:ext>
                  </a:extLst>
                </p:cNvPr>
                <p:cNvSpPr txBox="1"/>
                <p:nvPr/>
              </p:nvSpPr>
              <p:spPr>
                <a:xfrm>
                  <a:off x="4686297" y="3533411"/>
                  <a:ext cx="2971802" cy="415481"/>
                </a:xfrm>
                <a:prstGeom prst="rect">
                  <a:avLst/>
                </a:prstGeom>
                <a:noFill/>
              </p:spPr>
              <p:txBody>
                <a:bodyPr wrap="none" rtlCol="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Verdana" panose="020B0604030504040204" pitchFamily="34" charset="0"/>
                    </a:rPr>
                    <a:t>5 Years Extended</a:t>
                  </a:r>
                </a:p>
              </p:txBody>
            </p:sp>
            <p:cxnSp>
              <p:nvCxnSpPr>
                <p:cNvPr id="85" name="Straight Arrow Connector 84">
                  <a:extLst>
                    <a:ext uri="{FF2B5EF4-FFF2-40B4-BE49-F238E27FC236}">
                      <a16:creationId xmlns:a16="http://schemas.microsoft.com/office/drawing/2014/main" id="{30D31890-17E4-0647-A69A-81D02B8DD9D2}"/>
                    </a:ext>
                  </a:extLst>
                </p:cNvPr>
                <p:cNvCxnSpPr>
                  <a:cxnSpLocks/>
                </p:cNvCxnSpPr>
                <p:nvPr/>
              </p:nvCxnSpPr>
              <p:spPr bwMode="auto">
                <a:xfrm>
                  <a:off x="4648198" y="3505200"/>
                  <a:ext cx="3048000" cy="0"/>
                </a:xfrm>
                <a:prstGeom prst="straightConnector1">
                  <a:avLst/>
                </a:prstGeom>
                <a:noFill/>
                <a:ln w="15875" cap="flat" cmpd="sng" algn="ctr">
                  <a:solidFill>
                    <a:schemeClr val="tx2"/>
                  </a:solidFill>
                  <a:prstDash val="solid"/>
                  <a:miter lim="800000"/>
                  <a:headEnd type="none" w="med" len="sm"/>
                  <a:tailEnd type="triangle" w="med" len="sm"/>
                </a:ln>
                <a:effectLst/>
              </p:spPr>
            </p:cxnSp>
          </p:grpSp>
        </p:grpSp>
        <p:sp>
          <p:nvSpPr>
            <p:cNvPr id="76" name="Rectangle 75">
              <a:extLst>
                <a:ext uri="{FF2B5EF4-FFF2-40B4-BE49-F238E27FC236}">
                  <a16:creationId xmlns:a16="http://schemas.microsoft.com/office/drawing/2014/main" id="{FCE38ABA-3A70-164E-BD53-798640055DD0}"/>
                </a:ext>
              </a:extLst>
            </p:cNvPr>
            <p:cNvSpPr/>
            <p:nvPr/>
          </p:nvSpPr>
          <p:spPr bwMode="gray">
            <a:xfrm>
              <a:off x="481337" y="3200400"/>
              <a:ext cx="2607908" cy="381001"/>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Verdana" panose="020B0604030504040204" pitchFamily="34" charset="0"/>
                </a:rPr>
                <a:t>TAM</a:t>
              </a:r>
            </a:p>
          </p:txBody>
        </p:sp>
        <p:sp>
          <p:nvSpPr>
            <p:cNvPr id="77" name="Rectangle 76">
              <a:extLst>
                <a:ext uri="{FF2B5EF4-FFF2-40B4-BE49-F238E27FC236}">
                  <a16:creationId xmlns:a16="http://schemas.microsoft.com/office/drawing/2014/main" id="{6E0D35CB-F468-2F42-BAB4-0DBC888112BA}"/>
                </a:ext>
              </a:extLst>
            </p:cNvPr>
            <p:cNvSpPr/>
            <p:nvPr/>
          </p:nvSpPr>
          <p:spPr bwMode="gray">
            <a:xfrm>
              <a:off x="4168452" y="2514600"/>
              <a:ext cx="2607900" cy="381001"/>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Verdana" panose="020B0604030504040204" pitchFamily="34" charset="0"/>
                </a:rPr>
                <a:t>TAM</a:t>
              </a:r>
            </a:p>
          </p:txBody>
        </p:sp>
        <p:sp>
          <p:nvSpPr>
            <p:cNvPr id="78" name="Oval 77">
              <a:extLst>
                <a:ext uri="{FF2B5EF4-FFF2-40B4-BE49-F238E27FC236}">
                  <a16:creationId xmlns:a16="http://schemas.microsoft.com/office/drawing/2014/main" id="{58220029-DE77-AE4C-B84B-7D1B224556F7}"/>
                </a:ext>
              </a:extLst>
            </p:cNvPr>
            <p:cNvSpPr>
              <a:spLocks noChangeAspect="1"/>
            </p:cNvSpPr>
            <p:nvPr/>
          </p:nvSpPr>
          <p:spPr bwMode="gray">
            <a:xfrm>
              <a:off x="3200400" y="3221997"/>
              <a:ext cx="464411" cy="351076"/>
            </a:xfrm>
            <a:prstGeom prst="ellipse">
              <a:avLst/>
            </a:prstGeom>
            <a:solidFill>
              <a:schemeClr val="bg1"/>
            </a:solidFill>
            <a:ln w="15875" cap="flat" cmpd="sng" algn="ctr">
              <a:solidFill>
                <a:schemeClr val="tx2"/>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0" i="0" u="none" strike="noStrike" kern="120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Verdana" panose="020B0604030504040204" pitchFamily="34" charset="0"/>
                </a:rPr>
                <a:t>R</a:t>
              </a:r>
            </a:p>
          </p:txBody>
        </p:sp>
        <p:grpSp>
          <p:nvGrpSpPr>
            <p:cNvPr id="79" name="Group 78">
              <a:extLst>
                <a:ext uri="{FF2B5EF4-FFF2-40B4-BE49-F238E27FC236}">
                  <a16:creationId xmlns:a16="http://schemas.microsoft.com/office/drawing/2014/main" id="{D7FCD170-B452-4D4A-A051-4992F73649F4}"/>
                </a:ext>
              </a:extLst>
            </p:cNvPr>
            <p:cNvGrpSpPr/>
            <p:nvPr/>
          </p:nvGrpSpPr>
          <p:grpSpPr>
            <a:xfrm>
              <a:off x="3537096" y="2819401"/>
              <a:ext cx="533403" cy="1143000"/>
              <a:chOff x="3505197" y="2819401"/>
              <a:chExt cx="533403" cy="1143000"/>
            </a:xfrm>
          </p:grpSpPr>
          <p:cxnSp>
            <p:nvCxnSpPr>
              <p:cNvPr id="80" name="Straight Arrow Connector 79">
                <a:extLst>
                  <a:ext uri="{FF2B5EF4-FFF2-40B4-BE49-F238E27FC236}">
                    <a16:creationId xmlns:a16="http://schemas.microsoft.com/office/drawing/2014/main" id="{37F8DF0D-8460-174E-9052-33AA03CDC9C1}"/>
                  </a:ext>
                </a:extLst>
              </p:cNvPr>
              <p:cNvCxnSpPr>
                <a:cxnSpLocks/>
              </p:cNvCxnSpPr>
              <p:nvPr/>
            </p:nvCxnSpPr>
            <p:spPr bwMode="auto">
              <a:xfrm flipV="1">
                <a:off x="3505197" y="2819401"/>
                <a:ext cx="533403" cy="381001"/>
              </a:xfrm>
              <a:prstGeom prst="straightConnector1">
                <a:avLst/>
              </a:prstGeom>
              <a:noFill/>
              <a:ln w="15875" cap="flat" cmpd="sng" algn="ctr">
                <a:solidFill>
                  <a:schemeClr val="tx2"/>
                </a:solidFill>
                <a:prstDash val="sysDash"/>
                <a:miter lim="800000"/>
                <a:headEnd type="none" w="med" len="sm"/>
                <a:tailEnd type="triangle" w="med" len="sm"/>
              </a:ln>
              <a:effectLst/>
            </p:spPr>
          </p:cxnSp>
          <p:cxnSp>
            <p:nvCxnSpPr>
              <p:cNvPr id="81" name="Straight Arrow Connector 80">
                <a:extLst>
                  <a:ext uri="{FF2B5EF4-FFF2-40B4-BE49-F238E27FC236}">
                    <a16:creationId xmlns:a16="http://schemas.microsoft.com/office/drawing/2014/main" id="{C20879F3-4C54-D749-8339-0FED5FEB9848}"/>
                  </a:ext>
                </a:extLst>
              </p:cNvPr>
              <p:cNvCxnSpPr>
                <a:cxnSpLocks/>
              </p:cNvCxnSpPr>
              <p:nvPr/>
            </p:nvCxnSpPr>
            <p:spPr bwMode="auto">
              <a:xfrm>
                <a:off x="3505197" y="3581400"/>
                <a:ext cx="533403" cy="381001"/>
              </a:xfrm>
              <a:prstGeom prst="straightConnector1">
                <a:avLst/>
              </a:prstGeom>
              <a:noFill/>
              <a:ln w="15875" cap="flat" cmpd="sng" algn="ctr">
                <a:solidFill>
                  <a:schemeClr val="tx2"/>
                </a:solidFill>
                <a:prstDash val="sysDash"/>
                <a:miter lim="800000"/>
                <a:headEnd type="none" w="med" len="sm"/>
                <a:tailEnd type="triangle" w="med" len="sm"/>
              </a:ln>
              <a:effectLst/>
            </p:spPr>
          </p:cxnSp>
        </p:grpSp>
      </p:grpSp>
      <p:sp>
        <p:nvSpPr>
          <p:cNvPr id="89" name="TextBox 88">
            <a:extLst>
              <a:ext uri="{FF2B5EF4-FFF2-40B4-BE49-F238E27FC236}">
                <a16:creationId xmlns:a16="http://schemas.microsoft.com/office/drawing/2014/main" id="{23B18C47-2303-0C4F-BBAB-6B897DD422B0}"/>
              </a:ext>
            </a:extLst>
          </p:cNvPr>
          <p:cNvSpPr txBox="1"/>
          <p:nvPr/>
        </p:nvSpPr>
        <p:spPr>
          <a:xfrm>
            <a:off x="5569517" y="3284068"/>
            <a:ext cx="1322471" cy="430887"/>
          </a:xfrm>
          <a:prstGeom prst="rect">
            <a:avLst/>
          </a:prstGeom>
          <a:noFill/>
        </p:spPr>
        <p:txBody>
          <a:bodyPr wrap="square" rtlCol="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Tahoma" panose="020B0604030504040204" pitchFamily="34" charset="0"/>
              </a:rPr>
              <a:t>No significant benefit (-1.2%)</a:t>
            </a:r>
          </a:p>
        </p:txBody>
      </p:sp>
      <p:sp>
        <p:nvSpPr>
          <p:cNvPr id="46" name="TextBox 45">
            <a:extLst>
              <a:ext uri="{FF2B5EF4-FFF2-40B4-BE49-F238E27FC236}">
                <a16:creationId xmlns:a16="http://schemas.microsoft.com/office/drawing/2014/main" id="{19B022ED-BE77-EC40-98BA-27A260804971}"/>
              </a:ext>
            </a:extLst>
          </p:cNvPr>
          <p:cNvSpPr txBox="1"/>
          <p:nvPr/>
        </p:nvSpPr>
        <p:spPr>
          <a:xfrm>
            <a:off x="4980046" y="4330361"/>
            <a:ext cx="457176" cy="261610"/>
          </a:xfrm>
          <a:prstGeom prst="rect">
            <a:avLst/>
          </a:prstGeom>
          <a:noFill/>
        </p:spPr>
        <p:txBody>
          <a:bodyPr wrap="none" rtlCol="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Tahoma" panose="020B0604030504040204" pitchFamily="34" charset="0"/>
              </a:rPr>
              <a:t>0.40</a:t>
            </a:r>
          </a:p>
        </p:txBody>
      </p:sp>
      <p:graphicFrame>
        <p:nvGraphicFramePr>
          <p:cNvPr id="54" name="Content Placeholder 4">
            <a:extLst>
              <a:ext uri="{FF2B5EF4-FFF2-40B4-BE49-F238E27FC236}">
                <a16:creationId xmlns:a16="http://schemas.microsoft.com/office/drawing/2014/main" id="{776A93EB-4900-384E-8899-8433DD1FC795}"/>
              </a:ext>
            </a:extLst>
          </p:cNvPr>
          <p:cNvGraphicFramePr>
            <a:graphicFrameLocks/>
          </p:cNvGraphicFramePr>
          <p:nvPr>
            <p:extLst>
              <p:ext uri="{D42A27DB-BD31-4B8C-83A1-F6EECF244321}">
                <p14:modId xmlns:p14="http://schemas.microsoft.com/office/powerpoint/2010/main" val="3167061236"/>
              </p:ext>
            </p:extLst>
          </p:nvPr>
        </p:nvGraphicFramePr>
        <p:xfrm>
          <a:off x="8129906" y="3063240"/>
          <a:ext cx="3528694" cy="2013204"/>
        </p:xfrm>
        <a:graphic>
          <a:graphicData uri="http://schemas.openxmlformats.org/drawingml/2006/table">
            <a:tbl>
              <a:tblPr firstRow="1" firstCol="1" bandRow="1">
                <a:tableStyleId>{2D5ABB26-0587-4C30-8999-92F81FD0307C}</a:tableStyleId>
              </a:tblPr>
              <a:tblGrid>
                <a:gridCol w="1379854">
                  <a:extLst>
                    <a:ext uri="{9D8B030D-6E8A-4147-A177-3AD203B41FA5}">
                      <a16:colId xmlns:a16="http://schemas.microsoft.com/office/drawing/2014/main" val="20001"/>
                    </a:ext>
                  </a:extLst>
                </a:gridCol>
                <a:gridCol w="2148840">
                  <a:extLst>
                    <a:ext uri="{9D8B030D-6E8A-4147-A177-3AD203B41FA5}">
                      <a16:colId xmlns:a16="http://schemas.microsoft.com/office/drawing/2014/main" val="20002"/>
                    </a:ext>
                  </a:extLst>
                </a:gridCol>
              </a:tblGrid>
              <a:tr h="1000164">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Hazard Ratio</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t>H/I-High HR: 0.33 </a:t>
                      </a:r>
                      <a:b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(0.14-0.75); p=0.02</a:t>
                      </a:r>
                    </a:p>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t>H/I-Low HR: 1.11 </a:t>
                      </a:r>
                      <a:b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(0.76-1.64), p=0.58</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506520">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Relative Risk Reduction </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600" b="1" i="0" kern="1200" dirty="0">
                          <a:solidFill>
                            <a:schemeClr val="tx2"/>
                          </a:solidFill>
                          <a:effectLst/>
                          <a:latin typeface="Roboto" panose="02000000000000000000" pitchFamily="2" charset="0"/>
                          <a:ea typeface="Roboto" panose="02000000000000000000" pitchFamily="2" charset="0"/>
                          <a:cs typeface="Tahoma" panose="020B0604030504040204" pitchFamily="34" charset="0"/>
                        </a:rPr>
                        <a:t>67%</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9085176"/>
                  </a:ext>
                </a:extLst>
              </a:tr>
              <a:tr h="506520">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P Value</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0" i="0" kern="1200" dirty="0">
                          <a:solidFill>
                            <a:schemeClr val="tx2"/>
                          </a:solidFill>
                          <a:effectLst/>
                          <a:latin typeface="Roboto" panose="02000000000000000000" pitchFamily="2" charset="0"/>
                          <a:ea typeface="Roboto" panose="02000000000000000000" pitchFamily="2" charset="0"/>
                          <a:cs typeface="Tahoma" panose="020B0604030504040204" pitchFamily="34" charset="0"/>
                        </a:rPr>
                        <a:t>0.04</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7513691"/>
                  </a:ext>
                </a:extLst>
              </a:tr>
            </a:tbl>
          </a:graphicData>
        </a:graphic>
      </p:graphicFrame>
      <p:sp>
        <p:nvSpPr>
          <p:cNvPr id="37" name="TextBox 36">
            <a:extLst>
              <a:ext uri="{FF2B5EF4-FFF2-40B4-BE49-F238E27FC236}">
                <a16:creationId xmlns:a16="http://schemas.microsoft.com/office/drawing/2014/main" id="{5520524F-6D71-4603-9E81-434B9274C6C4}"/>
              </a:ext>
            </a:extLst>
          </p:cNvPr>
          <p:cNvSpPr txBox="1"/>
          <p:nvPr/>
        </p:nvSpPr>
        <p:spPr>
          <a:xfrm>
            <a:off x="6034168" y="4650225"/>
            <a:ext cx="444352" cy="261610"/>
          </a:xfrm>
          <a:prstGeom prst="rect">
            <a:avLst/>
          </a:prstGeom>
          <a:noFill/>
        </p:spPr>
        <p:txBody>
          <a:bodyPr wrap="none" rtlCol="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Tahoma" panose="020B0604030504040204" pitchFamily="34" charset="0"/>
              </a:rPr>
              <a:t>49%</a:t>
            </a:r>
          </a:p>
        </p:txBody>
      </p:sp>
      <p:sp>
        <p:nvSpPr>
          <p:cNvPr id="38" name="TextBox 37">
            <a:extLst>
              <a:ext uri="{FF2B5EF4-FFF2-40B4-BE49-F238E27FC236}">
                <a16:creationId xmlns:a16="http://schemas.microsoft.com/office/drawing/2014/main" id="{8D774D2D-25DB-4B4B-9DBE-1D5461473D34}"/>
              </a:ext>
            </a:extLst>
          </p:cNvPr>
          <p:cNvSpPr txBox="1"/>
          <p:nvPr/>
        </p:nvSpPr>
        <p:spPr>
          <a:xfrm>
            <a:off x="7090982" y="4637059"/>
            <a:ext cx="444352" cy="261610"/>
          </a:xfrm>
          <a:prstGeom prst="rect">
            <a:avLst/>
          </a:prstGeom>
          <a:noFill/>
        </p:spPr>
        <p:txBody>
          <a:bodyPr wrap="none" rtlCol="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646464"/>
                </a:solidFill>
                <a:effectLst/>
                <a:uLnTx/>
                <a:uFillTx/>
                <a:latin typeface="Roboto" panose="02000000000000000000" pitchFamily="2" charset="0"/>
                <a:ea typeface="Roboto" panose="02000000000000000000" pitchFamily="2" charset="0"/>
                <a:cs typeface="Tahoma" panose="020B0604030504040204" pitchFamily="34" charset="0"/>
              </a:rPr>
              <a:t>51%</a:t>
            </a:r>
          </a:p>
        </p:txBody>
      </p:sp>
      <p:sp>
        <p:nvSpPr>
          <p:cNvPr id="41" name="TextBox 40">
            <a:extLst>
              <a:ext uri="{FF2B5EF4-FFF2-40B4-BE49-F238E27FC236}">
                <a16:creationId xmlns:a16="http://schemas.microsoft.com/office/drawing/2014/main" id="{8126473A-E852-7A4B-881B-79E92EFFB60E}"/>
              </a:ext>
            </a:extLst>
          </p:cNvPr>
          <p:cNvSpPr txBox="1"/>
          <p:nvPr/>
        </p:nvSpPr>
        <p:spPr>
          <a:xfrm>
            <a:off x="567159" y="376458"/>
            <a:ext cx="6158352" cy="396019"/>
          </a:xfrm>
          <a:prstGeom prst="round2DiagRect">
            <a:avLst>
              <a:gd name="adj1" fmla="val 50000"/>
              <a:gd name="adj2" fmla="val 0"/>
            </a:avLst>
          </a:prstGeom>
          <a:no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a:lnSpc>
                <a:spcPct val="95000"/>
              </a:lnSpc>
              <a:defRPr sz="1600" b="1">
                <a:solidFill>
                  <a:schemeClr val="bg1"/>
                </a:solidFill>
                <a:latin typeface="+mn-lt"/>
                <a:ea typeface="Tahoma" panose="020B0604030504040204" pitchFamily="34" charset="0"/>
                <a:cs typeface="Tahoma" panose="020B0604030504040204" pitchFamily="34" charset="0"/>
              </a:defRPr>
            </a:lvl1pPr>
          </a:lstStyle>
          <a:p>
            <a:pPr marL="0" marR="0" lvl="0" indent="0" algn="l" defTabSz="914400" rtl="0" eaLnBrk="1" fontAlgn="base" latinLnBrk="0" hangingPunct="1">
              <a:lnSpc>
                <a:spcPct val="95000"/>
              </a:lnSpc>
              <a:spcBef>
                <a:spcPct val="0"/>
              </a:spcBef>
              <a:spcAft>
                <a:spcPct val="0"/>
              </a:spcAft>
              <a:buClrTx/>
              <a:buSzTx/>
              <a:buFontTx/>
              <a:buNone/>
              <a:tabLst/>
              <a:defRPr/>
            </a:pPr>
            <a:r>
              <a:rPr lang="en-US" sz="2400">
                <a:solidFill>
                  <a:srgbClr val="000000"/>
                </a:solidFill>
                <a:latin typeface="Arial"/>
                <a:ea typeface="Tahoma"/>
                <a:cs typeface="Arial"/>
              </a:rPr>
              <a:t>Trans-</a:t>
            </a:r>
            <a:r>
              <a:rPr lang="en-US" sz="2400" err="1">
                <a:solidFill>
                  <a:srgbClr val="000000"/>
                </a:solidFill>
                <a:latin typeface="Arial"/>
                <a:ea typeface="Tahoma"/>
                <a:cs typeface="Arial"/>
              </a:rPr>
              <a:t>aTTom</a:t>
            </a:r>
            <a:r>
              <a:rPr kumimoji="0" lang="en-US" sz="2400" i="0" u="none" strike="noStrike" kern="1200" cap="none" spc="0" normalizeH="0" baseline="0" noProof="0">
                <a:ln>
                  <a:noFill/>
                </a:ln>
                <a:solidFill>
                  <a:srgbClr val="000000"/>
                </a:solidFill>
                <a:effectLst/>
                <a:uLnTx/>
                <a:uFillTx/>
                <a:latin typeface="Arial"/>
                <a:ea typeface="Tahoma"/>
                <a:cs typeface="Arial"/>
              </a:rPr>
              <a:t>: Validation study</a:t>
            </a:r>
          </a:p>
        </p:txBody>
      </p:sp>
      <p:sp>
        <p:nvSpPr>
          <p:cNvPr id="47" name="TextBox 46">
            <a:extLst>
              <a:ext uri="{FF2B5EF4-FFF2-40B4-BE49-F238E27FC236}">
                <a16:creationId xmlns:a16="http://schemas.microsoft.com/office/drawing/2014/main" id="{D1449AE3-6857-4F19-9DA3-14908145C698}"/>
              </a:ext>
            </a:extLst>
          </p:cNvPr>
          <p:cNvSpPr txBox="1"/>
          <p:nvPr/>
        </p:nvSpPr>
        <p:spPr>
          <a:xfrm>
            <a:off x="439617" y="6456276"/>
            <a:ext cx="6835367" cy="276999"/>
          </a:xfrm>
          <a:prstGeom prst="rect">
            <a:avLst/>
          </a:prstGeom>
          <a:noFill/>
        </p:spPr>
        <p:txBody>
          <a:bodyPr wrap="square" lIns="91440" tIns="45720" rIns="91440" bIns="45720" rtlCol="0" anchor="t">
            <a:spAutoFit/>
          </a:bodyPr>
          <a:lstStyle/>
          <a:p>
            <a:pPr>
              <a:spcBef>
                <a:spcPct val="0"/>
              </a:spcBef>
              <a:spcAft>
                <a:spcPct val="0"/>
              </a:spcAft>
              <a:defRPr/>
            </a:pPr>
            <a:r>
              <a:rPr kumimoji="0" lang="en-US" sz="600" b="0" i="0" u="none" strike="noStrike" kern="1200" cap="none" spc="0" normalizeH="0" baseline="0" noProof="0" dirty="0">
                <a:ln>
                  <a:noFill/>
                </a:ln>
                <a:solidFill>
                  <a:schemeClr val="bg1">
                    <a:lumMod val="65000"/>
                  </a:schemeClr>
                </a:solidFill>
                <a:effectLst/>
                <a:uLnTx/>
                <a:uFillTx/>
                <a:latin typeface="Arial"/>
                <a:ea typeface="ＭＳ Ｐゴシック"/>
                <a:cs typeface="Arial"/>
              </a:rPr>
              <a:t>Bartlett JMS</a:t>
            </a:r>
            <a:r>
              <a:rPr lang="en-US" sz="600" dirty="0">
                <a:solidFill>
                  <a:schemeClr val="bg1">
                    <a:lumMod val="65000"/>
                  </a:schemeClr>
                </a:solidFill>
                <a:latin typeface="Arial"/>
                <a:ea typeface="ＭＳ Ｐゴシック"/>
                <a:cs typeface="Arial"/>
              </a:rPr>
              <a:t>,</a:t>
            </a:r>
            <a:r>
              <a:rPr kumimoji="0" lang="en-US" sz="600" b="0" i="0" u="none" strike="noStrike" kern="1200" cap="none" spc="0" normalizeH="0" baseline="0" noProof="0" dirty="0">
                <a:ln>
                  <a:noFill/>
                </a:ln>
                <a:solidFill>
                  <a:schemeClr val="bg1">
                    <a:lumMod val="65000"/>
                  </a:schemeClr>
                </a:solidFill>
                <a:effectLst/>
                <a:uLnTx/>
                <a:uFillTx/>
                <a:latin typeface="Arial"/>
                <a:ea typeface="ＭＳ Ｐゴシック"/>
                <a:cs typeface="Arial"/>
              </a:rPr>
              <a:t> et al. </a:t>
            </a:r>
            <a:r>
              <a:rPr lang="en-US" sz="600" dirty="0">
                <a:solidFill>
                  <a:schemeClr val="bg1">
                    <a:lumMod val="65000"/>
                  </a:schemeClr>
                </a:solidFill>
                <a:latin typeface="Arial"/>
                <a:ea typeface="ＭＳ Ｐゴシック"/>
                <a:cs typeface="Arial"/>
              </a:rPr>
              <a:t>Clin</a:t>
            </a:r>
            <a:r>
              <a:rPr kumimoji="0" lang="en-US" sz="600" b="0" i="0" u="none" strike="noStrike" kern="1200" cap="none" spc="0" normalizeH="0" baseline="0" noProof="0" dirty="0">
                <a:ln>
                  <a:noFill/>
                </a:ln>
                <a:solidFill>
                  <a:schemeClr val="bg1">
                    <a:lumMod val="65000"/>
                  </a:schemeClr>
                </a:solidFill>
                <a:effectLst/>
                <a:uLnTx/>
                <a:uFillTx/>
                <a:latin typeface="Arial"/>
                <a:ea typeface="ＭＳ Ｐゴシック"/>
                <a:cs typeface="Arial"/>
              </a:rPr>
              <a:t> Cancer Res</a:t>
            </a:r>
            <a:r>
              <a:rPr lang="en-US" sz="600" dirty="0">
                <a:solidFill>
                  <a:schemeClr val="bg1">
                    <a:lumMod val="65000"/>
                  </a:schemeClr>
                </a:solidFill>
                <a:latin typeface="Arial"/>
                <a:ea typeface="ＭＳ Ｐゴシック"/>
                <a:cs typeface="Arial"/>
              </a:rPr>
              <a:t>.</a:t>
            </a:r>
            <a:r>
              <a:rPr kumimoji="0" lang="en-US" sz="600" b="0" i="0" u="none" strike="noStrike" kern="1200" cap="none" spc="0" normalizeH="0" baseline="0" noProof="0" dirty="0">
                <a:ln>
                  <a:noFill/>
                </a:ln>
                <a:solidFill>
                  <a:schemeClr val="bg1">
                    <a:lumMod val="65000"/>
                  </a:schemeClr>
                </a:solidFill>
                <a:effectLst/>
                <a:uLnTx/>
                <a:uFillTx/>
                <a:latin typeface="Arial"/>
                <a:ea typeface="ＭＳ Ｐゴシック"/>
                <a:cs typeface="Arial"/>
              </a:rPr>
              <a:t> 2022</a:t>
            </a:r>
            <a:r>
              <a:rPr lang="en-US" sz="600" dirty="0">
                <a:solidFill>
                  <a:schemeClr val="bg1">
                    <a:lumMod val="65000"/>
                  </a:schemeClr>
                </a:solidFill>
                <a:latin typeface="Arial"/>
                <a:ea typeface="ＭＳ Ｐゴシック"/>
                <a:cs typeface="Arial"/>
              </a:rPr>
              <a:t>; 28(9):1871-1880</a:t>
            </a:r>
            <a:r>
              <a:rPr kumimoji="0" lang="en-US" sz="600" b="0" i="0" u="none" strike="noStrike" kern="1200" cap="none" spc="0" normalizeH="0" baseline="0" noProof="0" dirty="0">
                <a:ln>
                  <a:noFill/>
                </a:ln>
                <a:solidFill>
                  <a:schemeClr val="bg1">
                    <a:lumMod val="65000"/>
                  </a:schemeClr>
                </a:solidFill>
                <a:effectLst/>
                <a:uLnTx/>
                <a:uFillTx/>
                <a:latin typeface="Arial"/>
                <a:ea typeface="ＭＳ Ｐゴシック"/>
                <a:cs typeface="Arial"/>
              </a:rPr>
              <a:t>.</a:t>
            </a:r>
            <a:endParaRPr lang="en-US" dirty="0">
              <a:solidFill>
                <a:schemeClr val="bg1">
                  <a:lumMod val="65000"/>
                </a:schemeClr>
              </a:solidFill>
              <a:latin typeface="Arial"/>
              <a:ea typeface="ＭＳ Ｐゴシック"/>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ＭＳ Ｐゴシック" charset="-128"/>
              <a:cs typeface="Arial" panose="020B0604020202020204" pitchFamily="34" charset="0"/>
            </a:endParaRPr>
          </a:p>
        </p:txBody>
      </p:sp>
      <p:sp>
        <p:nvSpPr>
          <p:cNvPr id="2" name="TextBox 1">
            <a:extLst>
              <a:ext uri="{FF2B5EF4-FFF2-40B4-BE49-F238E27FC236}">
                <a16:creationId xmlns:a16="http://schemas.microsoft.com/office/drawing/2014/main" id="{58C40B78-E443-80DC-ABA1-CA707B11004B}"/>
              </a:ext>
            </a:extLst>
          </p:cNvPr>
          <p:cNvSpPr txBox="1"/>
          <p:nvPr/>
        </p:nvSpPr>
        <p:spPr>
          <a:xfrm>
            <a:off x="7988813" y="521457"/>
            <a:ext cx="4203187" cy="396019"/>
          </a:xfrm>
          <a:prstGeom prst="rect">
            <a:avLst/>
          </a:prstGeom>
          <a:solidFill>
            <a:schemeClr val="bg1">
              <a:lumMod val="95000"/>
            </a:schemeClr>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marL="0" marR="0" lvl="0" indent="0" algn="ctr" defTabSz="914400" rtl="0" eaLnBrk="1" fontAlgn="base" latinLnBrk="0" hangingPunct="1">
              <a:lnSpc>
                <a:spcPct val="11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Tahoma" panose="020B0604030504040204" pitchFamily="34" charset="0"/>
              </a:rPr>
              <a:t>100% of patients were node-positive (N+)</a:t>
            </a:r>
          </a:p>
        </p:txBody>
      </p:sp>
      <p:sp>
        <p:nvSpPr>
          <p:cNvPr id="5" name="TextBox 4">
            <a:extLst>
              <a:ext uri="{FF2B5EF4-FFF2-40B4-BE49-F238E27FC236}">
                <a16:creationId xmlns:a16="http://schemas.microsoft.com/office/drawing/2014/main" id="{46EBD6F2-BDBB-1EBE-8087-9EE507A8F93B}"/>
              </a:ext>
            </a:extLst>
          </p:cNvPr>
          <p:cNvSpPr txBox="1"/>
          <p:nvPr/>
        </p:nvSpPr>
        <p:spPr>
          <a:xfrm>
            <a:off x="4316926" y="1705467"/>
            <a:ext cx="3529796"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Absolute Benefit from Extended Endocrine Treatment</a:t>
            </a:r>
          </a:p>
        </p:txBody>
      </p:sp>
      <p:sp>
        <p:nvSpPr>
          <p:cNvPr id="6" name="TextBox 5">
            <a:extLst>
              <a:ext uri="{FF2B5EF4-FFF2-40B4-BE49-F238E27FC236}">
                <a16:creationId xmlns:a16="http://schemas.microsoft.com/office/drawing/2014/main" id="{CE0980ED-BF89-FB95-0F58-FF2CB88F35DF}"/>
              </a:ext>
            </a:extLst>
          </p:cNvPr>
          <p:cNvSpPr txBox="1"/>
          <p:nvPr/>
        </p:nvSpPr>
        <p:spPr>
          <a:xfrm>
            <a:off x="8129016" y="1705467"/>
            <a:ext cx="3529584"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Relative Risk Reduction</a:t>
            </a:r>
          </a:p>
        </p:txBody>
      </p:sp>
      <p:sp>
        <p:nvSpPr>
          <p:cNvPr id="7" name="TextBox 6">
            <a:extLst>
              <a:ext uri="{FF2B5EF4-FFF2-40B4-BE49-F238E27FC236}">
                <a16:creationId xmlns:a16="http://schemas.microsoft.com/office/drawing/2014/main" id="{CEC8D292-F2D7-BF97-EA11-B56568D569D5}"/>
              </a:ext>
            </a:extLst>
          </p:cNvPr>
          <p:cNvSpPr txBox="1"/>
          <p:nvPr/>
        </p:nvSpPr>
        <p:spPr>
          <a:xfrm>
            <a:off x="504938" y="1705467"/>
            <a:ext cx="3529584"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Study Design</a:t>
            </a:r>
          </a:p>
        </p:txBody>
      </p:sp>
    </p:spTree>
    <p:extLst>
      <p:ext uri="{BB962C8B-B14F-4D97-AF65-F5344CB8AC3E}">
        <p14:creationId xmlns:p14="http://schemas.microsoft.com/office/powerpoint/2010/main" val="3716442970"/>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77163AE7-9AC1-BF40-87CD-70FDE46000F0}"/>
              </a:ext>
            </a:extLst>
          </p:cNvPr>
          <p:cNvCxnSpPr>
            <a:cxnSpLocks/>
          </p:cNvCxnSpPr>
          <p:nvPr/>
        </p:nvCxnSpPr>
        <p:spPr bwMode="auto">
          <a:xfrm>
            <a:off x="6096000" y="1607221"/>
            <a:ext cx="0" cy="4086008"/>
          </a:xfrm>
          <a:prstGeom prst="line">
            <a:avLst/>
          </a:prstGeom>
          <a:noFill/>
          <a:ln w="19050" cap="flat" cmpd="sng" algn="ctr">
            <a:solidFill>
              <a:schemeClr val="accent1"/>
            </a:solidFill>
            <a:prstDash val="solid"/>
            <a:miter lim="800000"/>
            <a:headEnd type="none" w="med" len="med"/>
            <a:tailEnd type="none" w="med" len="med"/>
          </a:ln>
          <a:effectLst/>
        </p:spPr>
      </p:cxnSp>
      <p:sp>
        <p:nvSpPr>
          <p:cNvPr id="4" name="Rectangle 3">
            <a:extLst>
              <a:ext uri="{FF2B5EF4-FFF2-40B4-BE49-F238E27FC236}">
                <a16:creationId xmlns:a16="http://schemas.microsoft.com/office/drawing/2014/main" id="{1C64D859-76CF-7A49-9461-22E9802E4B90}"/>
              </a:ext>
            </a:extLst>
          </p:cNvPr>
          <p:cNvSpPr/>
          <p:nvPr/>
        </p:nvSpPr>
        <p:spPr bwMode="gray">
          <a:xfrm>
            <a:off x="2122805" y="1607221"/>
            <a:ext cx="2286000" cy="523220"/>
          </a:xfrm>
          <a:prstGeom prst="rect">
            <a:avLst/>
          </a:prstGeom>
          <a:noFill/>
        </p:spPr>
        <p:txBody>
          <a:bodyPr wrap="square" lIns="91440" tIns="45720" rIns="91440" bIns="45720" rtlCol="0" anchor="b" anchorCtr="0">
            <a:spAutoFit/>
          </a:bodyPr>
          <a:lstStyle/>
          <a:p>
            <a:pPr algn="ctr">
              <a:spcBef>
                <a:spcPts val="0"/>
              </a:spcBef>
              <a:spcAft>
                <a:spcPts val="0"/>
              </a:spcAft>
            </a:pPr>
            <a:r>
              <a:rPr lang="en-US" sz="1400" b="1" kern="0">
                <a:latin typeface="Arial"/>
                <a:ea typeface="Roboto"/>
                <a:cs typeface="Arial"/>
              </a:rPr>
              <a:t>Trial Design</a:t>
            </a:r>
          </a:p>
          <a:p>
            <a:pPr algn="ctr">
              <a:spcBef>
                <a:spcPts val="0"/>
              </a:spcBef>
              <a:spcAft>
                <a:spcPts val="0"/>
              </a:spcAft>
            </a:pPr>
            <a:r>
              <a:rPr lang="en-US" sz="1400" kern="0">
                <a:latin typeface="Arial"/>
                <a:ea typeface="Roboto"/>
                <a:cs typeface="Arial"/>
              </a:rPr>
              <a:t>(n=3903)</a:t>
            </a:r>
          </a:p>
        </p:txBody>
      </p:sp>
      <p:sp>
        <p:nvSpPr>
          <p:cNvPr id="34" name="TextBox 33">
            <a:extLst>
              <a:ext uri="{FF2B5EF4-FFF2-40B4-BE49-F238E27FC236}">
                <a16:creationId xmlns:a16="http://schemas.microsoft.com/office/drawing/2014/main" id="{5313ED19-3FD8-964E-9229-6508B4CDEDB4}"/>
              </a:ext>
            </a:extLst>
          </p:cNvPr>
          <p:cNvSpPr txBox="1"/>
          <p:nvPr/>
        </p:nvSpPr>
        <p:spPr>
          <a:xfrm>
            <a:off x="6915224" y="1607221"/>
            <a:ext cx="4021666" cy="523220"/>
          </a:xfrm>
          <a:prstGeom prst="rect">
            <a:avLst/>
          </a:prstGeom>
          <a:noFill/>
        </p:spPr>
        <p:txBody>
          <a:bodyPr wrap="square" rtlCol="0" anchor="b" anchorCtr="0">
            <a:spAutoFit/>
          </a:bodyPr>
          <a:lstStyle/>
          <a:p>
            <a:pPr marL="0" indent="0" algn="ctr">
              <a:spcBef>
                <a:spcPts val="0"/>
              </a:spcBef>
              <a:spcAft>
                <a:spcPts val="0"/>
              </a:spcAft>
              <a:buNone/>
            </a:pPr>
            <a:r>
              <a:rPr lang="en-US" sz="1400" b="1" kern="0">
                <a:solidFill>
                  <a:schemeClr val="accent1"/>
                </a:solidFill>
                <a:latin typeface="Arial" panose="020B0604020202020204" pitchFamily="34" charset="0"/>
                <a:ea typeface="Roboto" panose="02000000000000000000" pitchFamily="2" charset="0"/>
                <a:cs typeface="Arial" panose="020B0604020202020204" pitchFamily="34" charset="0"/>
              </a:rPr>
              <a:t>Absolute Benefit from </a:t>
            </a:r>
            <a:br>
              <a:rPr lang="en-US" sz="1400" b="1" kern="0">
                <a:solidFill>
                  <a:schemeClr val="accent1"/>
                </a:solidFill>
                <a:latin typeface="Arial" panose="020B0604020202020204" pitchFamily="34" charset="0"/>
                <a:ea typeface="Roboto" panose="02000000000000000000" pitchFamily="2" charset="0"/>
                <a:cs typeface="Arial" panose="020B0604020202020204" pitchFamily="34" charset="0"/>
              </a:rPr>
            </a:br>
            <a:r>
              <a:rPr lang="en-US" sz="1400" b="1" kern="0">
                <a:solidFill>
                  <a:schemeClr val="accent1"/>
                </a:solidFill>
                <a:latin typeface="Arial" panose="020B0604020202020204" pitchFamily="34" charset="0"/>
                <a:ea typeface="Roboto" panose="02000000000000000000" pitchFamily="2" charset="0"/>
                <a:cs typeface="Arial" panose="020B0604020202020204" pitchFamily="34" charset="0"/>
              </a:rPr>
              <a:t>Extended Endocrine Treatment</a:t>
            </a:r>
          </a:p>
        </p:txBody>
      </p:sp>
      <p:grpSp>
        <p:nvGrpSpPr>
          <p:cNvPr id="25" name="Group 24">
            <a:extLst>
              <a:ext uri="{FF2B5EF4-FFF2-40B4-BE49-F238E27FC236}">
                <a16:creationId xmlns:a16="http://schemas.microsoft.com/office/drawing/2014/main" id="{5ADB1505-F192-444C-8496-F0226B4F42F9}"/>
              </a:ext>
            </a:extLst>
          </p:cNvPr>
          <p:cNvGrpSpPr/>
          <p:nvPr/>
        </p:nvGrpSpPr>
        <p:grpSpPr>
          <a:xfrm>
            <a:off x="939336" y="2721374"/>
            <a:ext cx="4670339" cy="2288032"/>
            <a:chOff x="524069" y="2514600"/>
            <a:chExt cx="6285723" cy="2339099"/>
          </a:xfrm>
        </p:grpSpPr>
        <p:sp>
          <p:nvSpPr>
            <p:cNvPr id="28" name="Rectangle 27">
              <a:extLst>
                <a:ext uri="{FF2B5EF4-FFF2-40B4-BE49-F238E27FC236}">
                  <a16:creationId xmlns:a16="http://schemas.microsoft.com/office/drawing/2014/main" id="{B55B4E7F-9237-8042-98FB-4EFFBD1CA2F4}"/>
                </a:ext>
              </a:extLst>
            </p:cNvPr>
            <p:cNvSpPr/>
            <p:nvPr/>
          </p:nvSpPr>
          <p:spPr bwMode="gray">
            <a:xfrm>
              <a:off x="4168451" y="3886200"/>
              <a:ext cx="2607907" cy="392619"/>
            </a:xfrm>
            <a:prstGeom prst="rect">
              <a:avLst/>
            </a:prstGeom>
            <a:solidFill>
              <a:schemeClr val="tx2"/>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1100">
                  <a:solidFill>
                    <a:schemeClr val="bg1"/>
                  </a:solidFill>
                  <a:latin typeface="Arial" panose="020B0604020202020204" pitchFamily="34" charset="0"/>
                  <a:ea typeface="Roboto" panose="02000000000000000000" pitchFamily="2" charset="0"/>
                  <a:cs typeface="Arial" panose="020B0604020202020204" pitchFamily="34" charset="0"/>
                </a:rPr>
                <a:t>Placebo</a:t>
              </a:r>
            </a:p>
          </p:txBody>
        </p:sp>
        <p:grpSp>
          <p:nvGrpSpPr>
            <p:cNvPr id="29" name="Group 28">
              <a:extLst>
                <a:ext uri="{FF2B5EF4-FFF2-40B4-BE49-F238E27FC236}">
                  <a16:creationId xmlns:a16="http://schemas.microsoft.com/office/drawing/2014/main" id="{07B5AE38-BD24-374D-8ADF-3E04B9240E74}"/>
                </a:ext>
              </a:extLst>
            </p:cNvPr>
            <p:cNvGrpSpPr/>
            <p:nvPr/>
          </p:nvGrpSpPr>
          <p:grpSpPr>
            <a:xfrm>
              <a:off x="524069" y="4430578"/>
              <a:ext cx="6285723" cy="423121"/>
              <a:chOff x="533400" y="3439978"/>
              <a:chExt cx="7162800" cy="423121"/>
            </a:xfrm>
          </p:grpSpPr>
          <p:grpSp>
            <p:nvGrpSpPr>
              <p:cNvPr id="45" name="Group 44">
                <a:extLst>
                  <a:ext uri="{FF2B5EF4-FFF2-40B4-BE49-F238E27FC236}">
                    <a16:creationId xmlns:a16="http://schemas.microsoft.com/office/drawing/2014/main" id="{5014CE2C-0353-6541-A584-8DD47DA4CF29}"/>
                  </a:ext>
                </a:extLst>
              </p:cNvPr>
              <p:cNvGrpSpPr/>
              <p:nvPr/>
            </p:nvGrpSpPr>
            <p:grpSpPr>
              <a:xfrm>
                <a:off x="533400" y="3439980"/>
                <a:ext cx="3048000" cy="423119"/>
                <a:chOff x="533400" y="3439980"/>
                <a:chExt cx="3048000" cy="423119"/>
              </a:xfrm>
            </p:grpSpPr>
            <p:sp>
              <p:nvSpPr>
                <p:cNvPr id="49" name="TextBox 48">
                  <a:extLst>
                    <a:ext uri="{FF2B5EF4-FFF2-40B4-BE49-F238E27FC236}">
                      <a16:creationId xmlns:a16="http://schemas.microsoft.com/office/drawing/2014/main" id="{6F0490A7-85E0-F042-B62D-AA4C8003D862}"/>
                    </a:ext>
                  </a:extLst>
                </p:cNvPr>
                <p:cNvSpPr txBox="1"/>
                <p:nvPr/>
              </p:nvSpPr>
              <p:spPr>
                <a:xfrm>
                  <a:off x="537291" y="3447618"/>
                  <a:ext cx="3020224" cy="415481"/>
                </a:xfrm>
                <a:prstGeom prst="rect">
                  <a:avLst/>
                </a:prstGeom>
                <a:noFill/>
              </p:spPr>
              <p:txBody>
                <a:bodyPr wrap="none" rtlCol="0" anchor="ctr" anchorCtr="0">
                  <a:noAutofit/>
                </a:bodyPr>
                <a:lstStyle/>
                <a:p>
                  <a:pPr marL="0" indent="0">
                    <a:spcBef>
                      <a:spcPts val="0"/>
                    </a:spcBef>
                    <a:spcAft>
                      <a:spcPts val="0"/>
                    </a:spcAft>
                    <a:buNone/>
                  </a:pPr>
                  <a:r>
                    <a:rPr lang="en-US" sz="1000" b="1" kern="0">
                      <a:solidFill>
                        <a:schemeClr val="tx2"/>
                      </a:solidFill>
                      <a:latin typeface="Arial" panose="020B0604020202020204" pitchFamily="34" charset="0"/>
                      <a:ea typeface="Roboto" panose="02000000000000000000" pitchFamily="2" charset="0"/>
                      <a:cs typeface="Arial" panose="020B0604020202020204" pitchFamily="34" charset="0"/>
                    </a:rPr>
                    <a:t>5 Years Adjuvant</a:t>
                  </a:r>
                </a:p>
              </p:txBody>
            </p:sp>
            <p:cxnSp>
              <p:nvCxnSpPr>
                <p:cNvPr id="50" name="Straight Arrow Connector 49">
                  <a:extLst>
                    <a:ext uri="{FF2B5EF4-FFF2-40B4-BE49-F238E27FC236}">
                      <a16:creationId xmlns:a16="http://schemas.microsoft.com/office/drawing/2014/main" id="{D307404B-D932-9D42-8503-0FE9D26FFDC7}"/>
                    </a:ext>
                  </a:extLst>
                </p:cNvPr>
                <p:cNvCxnSpPr>
                  <a:cxnSpLocks/>
                </p:cNvCxnSpPr>
                <p:nvPr/>
              </p:nvCxnSpPr>
              <p:spPr bwMode="auto">
                <a:xfrm>
                  <a:off x="533400" y="3439980"/>
                  <a:ext cx="3048000" cy="0"/>
                </a:xfrm>
                <a:prstGeom prst="straightConnector1">
                  <a:avLst/>
                </a:prstGeom>
                <a:noFill/>
                <a:ln w="19050" cap="flat" cmpd="sng" algn="ctr">
                  <a:solidFill>
                    <a:schemeClr val="tx2"/>
                  </a:solidFill>
                  <a:prstDash val="solid"/>
                  <a:miter lim="800000"/>
                  <a:headEnd type="none" w="med" len="med"/>
                  <a:tailEnd type="triangle" w="lg" len="med"/>
                </a:ln>
                <a:effectLst/>
              </p:spPr>
            </p:cxnSp>
          </p:grpSp>
          <p:grpSp>
            <p:nvGrpSpPr>
              <p:cNvPr id="46" name="Group 45">
                <a:extLst>
                  <a:ext uri="{FF2B5EF4-FFF2-40B4-BE49-F238E27FC236}">
                    <a16:creationId xmlns:a16="http://schemas.microsoft.com/office/drawing/2014/main" id="{5C47EDF8-E459-A14B-958B-2BFD55D7820E}"/>
                  </a:ext>
                </a:extLst>
              </p:cNvPr>
              <p:cNvGrpSpPr/>
              <p:nvPr/>
            </p:nvGrpSpPr>
            <p:grpSpPr>
              <a:xfrm>
                <a:off x="4648200" y="3439978"/>
                <a:ext cx="3048000" cy="423121"/>
                <a:chOff x="4648200" y="3439978"/>
                <a:chExt cx="3048000" cy="423121"/>
              </a:xfrm>
            </p:grpSpPr>
            <p:sp>
              <p:nvSpPr>
                <p:cNvPr id="47" name="TextBox 46">
                  <a:extLst>
                    <a:ext uri="{FF2B5EF4-FFF2-40B4-BE49-F238E27FC236}">
                      <a16:creationId xmlns:a16="http://schemas.microsoft.com/office/drawing/2014/main" id="{5BADF4B3-427F-A74F-973F-5D7696A314F2}"/>
                    </a:ext>
                  </a:extLst>
                </p:cNvPr>
                <p:cNvSpPr txBox="1"/>
                <p:nvPr/>
              </p:nvSpPr>
              <p:spPr>
                <a:xfrm>
                  <a:off x="4648206" y="3447618"/>
                  <a:ext cx="3047989" cy="415481"/>
                </a:xfrm>
                <a:prstGeom prst="rect">
                  <a:avLst/>
                </a:prstGeom>
                <a:noFill/>
              </p:spPr>
              <p:txBody>
                <a:bodyPr wrap="none" rtlCol="0" anchor="ctr" anchorCtr="0">
                  <a:noAutofit/>
                </a:bodyPr>
                <a:lstStyle/>
                <a:p>
                  <a:pPr marL="0" indent="0">
                    <a:spcBef>
                      <a:spcPts val="0"/>
                    </a:spcBef>
                    <a:spcAft>
                      <a:spcPts val="0"/>
                    </a:spcAft>
                    <a:buNone/>
                  </a:pPr>
                  <a:r>
                    <a:rPr lang="en-US" sz="1000" b="1" kern="0">
                      <a:solidFill>
                        <a:schemeClr val="tx2"/>
                      </a:solidFill>
                      <a:latin typeface="Arial" panose="020B0604020202020204" pitchFamily="34" charset="0"/>
                      <a:ea typeface="Roboto" panose="02000000000000000000" pitchFamily="2" charset="0"/>
                      <a:cs typeface="Arial" panose="020B0604020202020204" pitchFamily="34" charset="0"/>
                    </a:rPr>
                    <a:t>5 Years Extended</a:t>
                  </a:r>
                </a:p>
              </p:txBody>
            </p:sp>
            <p:cxnSp>
              <p:nvCxnSpPr>
                <p:cNvPr id="48" name="Straight Arrow Connector 47">
                  <a:extLst>
                    <a:ext uri="{FF2B5EF4-FFF2-40B4-BE49-F238E27FC236}">
                      <a16:creationId xmlns:a16="http://schemas.microsoft.com/office/drawing/2014/main" id="{E6EA7886-66F7-AB40-A74B-BF27DE892A6D}"/>
                    </a:ext>
                  </a:extLst>
                </p:cNvPr>
                <p:cNvCxnSpPr>
                  <a:cxnSpLocks/>
                </p:cNvCxnSpPr>
                <p:nvPr/>
              </p:nvCxnSpPr>
              <p:spPr bwMode="auto">
                <a:xfrm>
                  <a:off x="4648200" y="3439978"/>
                  <a:ext cx="3048000" cy="0"/>
                </a:xfrm>
                <a:prstGeom prst="straightConnector1">
                  <a:avLst/>
                </a:prstGeom>
                <a:noFill/>
                <a:ln w="19050" cap="flat" cmpd="sng" algn="ctr">
                  <a:solidFill>
                    <a:schemeClr val="tx2"/>
                  </a:solidFill>
                  <a:prstDash val="solid"/>
                  <a:miter lim="800000"/>
                  <a:headEnd type="triangle" w="lg" len="sm"/>
                  <a:tailEnd type="triangle" w="lg" len="sm"/>
                </a:ln>
                <a:effectLst/>
              </p:spPr>
            </p:cxnSp>
          </p:grpSp>
        </p:grpSp>
        <p:sp>
          <p:nvSpPr>
            <p:cNvPr id="31" name="Rectangle 30">
              <a:extLst>
                <a:ext uri="{FF2B5EF4-FFF2-40B4-BE49-F238E27FC236}">
                  <a16:creationId xmlns:a16="http://schemas.microsoft.com/office/drawing/2014/main" id="{3B3491B9-4E5D-DC4D-B478-3A905832156A}"/>
                </a:ext>
              </a:extLst>
            </p:cNvPr>
            <p:cNvSpPr/>
            <p:nvPr/>
          </p:nvSpPr>
          <p:spPr bwMode="gray">
            <a:xfrm>
              <a:off x="1828024" y="3550092"/>
              <a:ext cx="1303955"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11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32" name="Rectangle 31">
              <a:extLst>
                <a:ext uri="{FF2B5EF4-FFF2-40B4-BE49-F238E27FC236}">
                  <a16:creationId xmlns:a16="http://schemas.microsoft.com/office/drawing/2014/main" id="{5798A589-8509-0B45-B58D-0F4BF0377320}"/>
                </a:ext>
              </a:extLst>
            </p:cNvPr>
            <p:cNvSpPr/>
            <p:nvPr/>
          </p:nvSpPr>
          <p:spPr bwMode="gray">
            <a:xfrm>
              <a:off x="524069" y="3550092"/>
              <a:ext cx="1303955" cy="392619"/>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1100">
                  <a:solidFill>
                    <a:schemeClr val="bg1"/>
                  </a:solidFill>
                  <a:latin typeface="Arial" panose="020B0604020202020204" pitchFamily="34" charset="0"/>
                  <a:ea typeface="Roboto" panose="02000000000000000000" pitchFamily="2" charset="0"/>
                  <a:cs typeface="Arial" panose="020B0604020202020204" pitchFamily="34" charset="0"/>
                </a:rPr>
                <a:t>TAM</a:t>
              </a:r>
            </a:p>
          </p:txBody>
        </p:sp>
        <p:sp>
          <p:nvSpPr>
            <p:cNvPr id="37" name="Rectangle 36">
              <a:extLst>
                <a:ext uri="{FF2B5EF4-FFF2-40B4-BE49-F238E27FC236}">
                  <a16:creationId xmlns:a16="http://schemas.microsoft.com/office/drawing/2014/main" id="{345BD0C7-B037-F348-87A9-48460F1F5650}"/>
                </a:ext>
              </a:extLst>
            </p:cNvPr>
            <p:cNvSpPr/>
            <p:nvPr/>
          </p:nvSpPr>
          <p:spPr bwMode="gray">
            <a:xfrm>
              <a:off x="524069" y="2870416"/>
              <a:ext cx="2607907"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11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sp>
          <p:nvSpPr>
            <p:cNvPr id="40" name="Rectangle 39">
              <a:extLst>
                <a:ext uri="{FF2B5EF4-FFF2-40B4-BE49-F238E27FC236}">
                  <a16:creationId xmlns:a16="http://schemas.microsoft.com/office/drawing/2014/main" id="{E992D8B2-307C-F448-838D-914C236D9593}"/>
                </a:ext>
              </a:extLst>
            </p:cNvPr>
            <p:cNvSpPr/>
            <p:nvPr/>
          </p:nvSpPr>
          <p:spPr bwMode="gray">
            <a:xfrm>
              <a:off x="4168451" y="2514600"/>
              <a:ext cx="2607907" cy="392620"/>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95000"/>
                </a:lnSpc>
              </a:pPr>
              <a:r>
                <a:rPr lang="en-US" sz="1100">
                  <a:solidFill>
                    <a:schemeClr val="bg1"/>
                  </a:solidFill>
                  <a:latin typeface="Arial" panose="020B0604020202020204" pitchFamily="34" charset="0"/>
                  <a:ea typeface="Roboto" panose="02000000000000000000" pitchFamily="2" charset="0"/>
                  <a:cs typeface="Arial" panose="020B0604020202020204" pitchFamily="34" charset="0"/>
                </a:rPr>
                <a:t>AI</a:t>
              </a:r>
            </a:p>
          </p:txBody>
        </p:sp>
        <p:grpSp>
          <p:nvGrpSpPr>
            <p:cNvPr id="42" name="Group 41">
              <a:extLst>
                <a:ext uri="{FF2B5EF4-FFF2-40B4-BE49-F238E27FC236}">
                  <a16:creationId xmlns:a16="http://schemas.microsoft.com/office/drawing/2014/main" id="{40C802C3-2D29-0145-A17F-ED80624151ED}"/>
                </a:ext>
              </a:extLst>
            </p:cNvPr>
            <p:cNvGrpSpPr/>
            <p:nvPr/>
          </p:nvGrpSpPr>
          <p:grpSpPr>
            <a:xfrm>
              <a:off x="3537096" y="2819401"/>
              <a:ext cx="533403" cy="1143000"/>
              <a:chOff x="3505197" y="2819401"/>
              <a:chExt cx="533403" cy="1143000"/>
            </a:xfrm>
          </p:grpSpPr>
          <p:cxnSp>
            <p:nvCxnSpPr>
              <p:cNvPr id="43" name="Straight Arrow Connector 42">
                <a:extLst>
                  <a:ext uri="{FF2B5EF4-FFF2-40B4-BE49-F238E27FC236}">
                    <a16:creationId xmlns:a16="http://schemas.microsoft.com/office/drawing/2014/main" id="{9FC5F8BA-339B-3341-8392-2DAFA2785F50}"/>
                  </a:ext>
                </a:extLst>
              </p:cNvPr>
              <p:cNvCxnSpPr>
                <a:cxnSpLocks/>
              </p:cNvCxnSpPr>
              <p:nvPr/>
            </p:nvCxnSpPr>
            <p:spPr bwMode="auto">
              <a:xfrm flipV="1">
                <a:off x="3505197" y="2819401"/>
                <a:ext cx="533403" cy="381001"/>
              </a:xfrm>
              <a:prstGeom prst="straightConnector1">
                <a:avLst/>
              </a:prstGeom>
              <a:noFill/>
              <a:ln w="19050" cap="flat" cmpd="sng" algn="ctr">
                <a:solidFill>
                  <a:schemeClr val="accent1"/>
                </a:solidFill>
                <a:prstDash val="sysDash"/>
                <a:miter lim="800000"/>
                <a:headEnd type="none" w="med" len="med"/>
                <a:tailEnd type="triangle" w="lg" len="med"/>
              </a:ln>
              <a:effectLst/>
            </p:spPr>
          </p:cxnSp>
          <p:cxnSp>
            <p:nvCxnSpPr>
              <p:cNvPr id="44" name="Straight Arrow Connector 43">
                <a:extLst>
                  <a:ext uri="{FF2B5EF4-FFF2-40B4-BE49-F238E27FC236}">
                    <a16:creationId xmlns:a16="http://schemas.microsoft.com/office/drawing/2014/main" id="{3A0CCEB9-302A-2E42-B0D0-FA2DD14B40AC}"/>
                  </a:ext>
                </a:extLst>
              </p:cNvPr>
              <p:cNvCxnSpPr>
                <a:cxnSpLocks/>
              </p:cNvCxnSpPr>
              <p:nvPr/>
            </p:nvCxnSpPr>
            <p:spPr bwMode="auto">
              <a:xfrm>
                <a:off x="3505197" y="3581400"/>
                <a:ext cx="533403" cy="381001"/>
              </a:xfrm>
              <a:prstGeom prst="straightConnector1">
                <a:avLst/>
              </a:prstGeom>
              <a:noFill/>
              <a:ln w="19050" cap="flat" cmpd="sng" algn="ctr">
                <a:solidFill>
                  <a:schemeClr val="accent1"/>
                </a:solidFill>
                <a:prstDash val="sysDash"/>
                <a:miter lim="800000"/>
                <a:headEnd type="none" w="med" len="med"/>
                <a:tailEnd type="triangle" w="lg" len="med"/>
              </a:ln>
              <a:effectLst/>
            </p:spPr>
          </p:cxnSp>
        </p:grpSp>
        <p:sp>
          <p:nvSpPr>
            <p:cNvPr id="41" name="Oval 40">
              <a:extLst>
                <a:ext uri="{FF2B5EF4-FFF2-40B4-BE49-F238E27FC236}">
                  <a16:creationId xmlns:a16="http://schemas.microsoft.com/office/drawing/2014/main" id="{BF6BF9BE-B860-D84B-8C94-EF8E043FED9F}"/>
                </a:ext>
              </a:extLst>
            </p:cNvPr>
            <p:cNvSpPr>
              <a:spLocks noChangeAspect="1"/>
            </p:cNvSpPr>
            <p:nvPr/>
          </p:nvSpPr>
          <p:spPr bwMode="gray">
            <a:xfrm>
              <a:off x="3200399" y="3206524"/>
              <a:ext cx="516883" cy="392619"/>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a:lnSpc>
                  <a:spcPct val="95000"/>
                </a:lnSpc>
              </a:pPr>
              <a:r>
                <a:rPr lang="en-US" sz="1100">
                  <a:solidFill>
                    <a:schemeClr val="accent1"/>
                  </a:solidFill>
                  <a:latin typeface="Arial" panose="020B0604020202020204" pitchFamily="34" charset="0"/>
                  <a:ea typeface="Roboto" panose="02000000000000000000" pitchFamily="2" charset="0"/>
                  <a:cs typeface="Arial" panose="020B0604020202020204" pitchFamily="34" charset="0"/>
                </a:rPr>
                <a:t>R</a:t>
              </a:r>
            </a:p>
          </p:txBody>
        </p:sp>
      </p:grpSp>
      <p:graphicFrame>
        <p:nvGraphicFramePr>
          <p:cNvPr id="53" name="Chart 52">
            <a:extLst>
              <a:ext uri="{FF2B5EF4-FFF2-40B4-BE49-F238E27FC236}">
                <a16:creationId xmlns:a16="http://schemas.microsoft.com/office/drawing/2014/main" id="{DAF08793-D3AB-3242-B08B-3F42A89BA87E}"/>
              </a:ext>
            </a:extLst>
          </p:cNvPr>
          <p:cNvGraphicFramePr/>
          <p:nvPr>
            <p:extLst>
              <p:ext uri="{D42A27DB-BD31-4B8C-83A1-F6EECF244321}">
                <p14:modId xmlns:p14="http://schemas.microsoft.com/office/powerpoint/2010/main" val="1393403276"/>
              </p:ext>
            </p:extLst>
          </p:nvPr>
        </p:nvGraphicFramePr>
        <p:xfrm>
          <a:off x="7227932" y="2295455"/>
          <a:ext cx="3383779" cy="2654261"/>
        </p:xfrm>
        <a:graphic>
          <a:graphicData uri="http://schemas.openxmlformats.org/drawingml/2006/chart">
            <c:chart xmlns:c="http://schemas.openxmlformats.org/drawingml/2006/chart" xmlns:r="http://schemas.openxmlformats.org/officeDocument/2006/relationships" r:id="rId3"/>
          </a:graphicData>
        </a:graphic>
      </p:graphicFrame>
      <p:grpSp>
        <p:nvGrpSpPr>
          <p:cNvPr id="54" name="Group 53">
            <a:extLst>
              <a:ext uri="{FF2B5EF4-FFF2-40B4-BE49-F238E27FC236}">
                <a16:creationId xmlns:a16="http://schemas.microsoft.com/office/drawing/2014/main" id="{6C7E3992-A0A1-7D48-98B0-DCC5A7F5F6B7}"/>
              </a:ext>
            </a:extLst>
          </p:cNvPr>
          <p:cNvGrpSpPr/>
          <p:nvPr/>
        </p:nvGrpSpPr>
        <p:grpSpPr>
          <a:xfrm>
            <a:off x="10036011" y="2511371"/>
            <a:ext cx="1670593" cy="830997"/>
            <a:chOff x="5066593" y="2769347"/>
            <a:chExt cx="2353129" cy="1477420"/>
          </a:xfrm>
        </p:grpSpPr>
        <p:grpSp>
          <p:nvGrpSpPr>
            <p:cNvPr id="55" name="Group 54">
              <a:extLst>
                <a:ext uri="{FF2B5EF4-FFF2-40B4-BE49-F238E27FC236}">
                  <a16:creationId xmlns:a16="http://schemas.microsoft.com/office/drawing/2014/main" id="{E8155C0B-ED29-AA4F-84DE-38BC3EC6EB67}"/>
                </a:ext>
              </a:extLst>
            </p:cNvPr>
            <p:cNvGrpSpPr/>
            <p:nvPr/>
          </p:nvGrpSpPr>
          <p:grpSpPr>
            <a:xfrm>
              <a:off x="5066593" y="2836744"/>
              <a:ext cx="318326" cy="607959"/>
              <a:chOff x="7873695" y="1657905"/>
              <a:chExt cx="318326" cy="390689"/>
            </a:xfrm>
          </p:grpSpPr>
          <p:sp>
            <p:nvSpPr>
              <p:cNvPr id="57" name="Freeform 56">
                <a:extLst>
                  <a:ext uri="{FF2B5EF4-FFF2-40B4-BE49-F238E27FC236}">
                    <a16:creationId xmlns:a16="http://schemas.microsoft.com/office/drawing/2014/main" id="{63472432-95C2-324F-A9AA-AAD478F86C7F}"/>
                  </a:ext>
                </a:extLst>
              </p:cNvPr>
              <p:cNvSpPr/>
              <p:nvPr/>
            </p:nvSpPr>
            <p:spPr bwMode="gray">
              <a:xfrm rot="16200000">
                <a:off x="7778603" y="1752997"/>
                <a:ext cx="390689" cy="200506"/>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2700" cap="flat" cmpd="sng" algn="ctr">
                <a:solidFill>
                  <a:schemeClr val="tx2"/>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cxnSp>
            <p:nvCxnSpPr>
              <p:cNvPr id="58" name="Straight Arrow Connector 57">
                <a:extLst>
                  <a:ext uri="{FF2B5EF4-FFF2-40B4-BE49-F238E27FC236}">
                    <a16:creationId xmlns:a16="http://schemas.microsoft.com/office/drawing/2014/main" id="{87EF12CB-AB94-D44C-88AF-C756DA006F51}"/>
                  </a:ext>
                </a:extLst>
              </p:cNvPr>
              <p:cNvCxnSpPr>
                <a:cxnSpLocks/>
              </p:cNvCxnSpPr>
              <p:nvPr/>
            </p:nvCxnSpPr>
            <p:spPr bwMode="auto">
              <a:xfrm>
                <a:off x="8083007" y="1859098"/>
                <a:ext cx="109014" cy="0"/>
              </a:xfrm>
              <a:prstGeom prst="straightConnector1">
                <a:avLst/>
              </a:prstGeom>
              <a:noFill/>
              <a:ln w="12700" cap="flat" cmpd="sng" algn="ctr">
                <a:solidFill>
                  <a:schemeClr val="tx2"/>
                </a:solidFill>
                <a:prstDash val="solid"/>
                <a:miter lim="800000"/>
                <a:headEnd type="none" w="med" len="med"/>
                <a:tailEnd type="none" w="lg" len="med"/>
              </a:ln>
              <a:effectLst/>
            </p:spPr>
          </p:cxnSp>
        </p:grpSp>
        <p:sp>
          <p:nvSpPr>
            <p:cNvPr id="56" name="TextBox 55">
              <a:extLst>
                <a:ext uri="{FF2B5EF4-FFF2-40B4-BE49-F238E27FC236}">
                  <a16:creationId xmlns:a16="http://schemas.microsoft.com/office/drawing/2014/main" id="{5935DB78-5C46-924D-9286-C0A9E069A50A}"/>
                </a:ext>
              </a:extLst>
            </p:cNvPr>
            <p:cNvSpPr txBox="1"/>
            <p:nvPr/>
          </p:nvSpPr>
          <p:spPr>
            <a:xfrm>
              <a:off x="5299080" y="2769347"/>
              <a:ext cx="2120642" cy="1477420"/>
            </a:xfrm>
            <a:prstGeom prst="rect">
              <a:avLst/>
            </a:prstGeom>
            <a:noFill/>
          </p:spPr>
          <p:txBody>
            <a:bodyPr wrap="none" rtlCol="0" anchor="ctr" anchorCtr="0">
              <a:spAutoFit/>
            </a:bodyPr>
            <a:lstStyle/>
            <a:p>
              <a:pPr marL="0" indent="0" algn="ctr">
                <a:spcBef>
                  <a:spcPts val="0"/>
                </a:spcBef>
                <a:spcAft>
                  <a:spcPts val="0"/>
                </a:spcAft>
                <a:buNone/>
              </a:pPr>
              <a:r>
                <a:rPr lang="en-US" sz="1600" b="1" kern="0">
                  <a:solidFill>
                    <a:schemeClr val="accent1"/>
                  </a:solidFill>
                  <a:latin typeface="Arial" panose="020B0604020202020204" pitchFamily="34" charset="0"/>
                  <a:ea typeface="Roboto" panose="02000000000000000000" pitchFamily="2" charset="0"/>
                  <a:cs typeface="Arial" panose="020B0604020202020204" pitchFamily="34" charset="0"/>
                </a:rPr>
                <a:t>3.3% </a:t>
              </a:r>
              <a:br>
                <a:rPr lang="en-US" sz="1600" kern="0">
                  <a:solidFill>
                    <a:schemeClr val="accent1"/>
                  </a:solidFill>
                  <a:latin typeface="Arial" panose="020B0604020202020204" pitchFamily="34" charset="0"/>
                  <a:ea typeface="Roboto" panose="02000000000000000000" pitchFamily="2" charset="0"/>
                  <a:cs typeface="Arial" panose="020B0604020202020204" pitchFamily="34" charset="0"/>
                </a:rPr>
              </a:br>
              <a:r>
                <a:rPr lang="en-US" sz="1600" kern="0">
                  <a:solidFill>
                    <a:schemeClr val="tx2"/>
                  </a:solidFill>
                  <a:latin typeface="Arial" panose="020B0604020202020204" pitchFamily="34" charset="0"/>
                  <a:ea typeface="Roboto" panose="02000000000000000000" pitchFamily="2" charset="0"/>
                  <a:cs typeface="Arial" panose="020B0604020202020204" pitchFamily="34" charset="0"/>
                </a:rPr>
                <a:t>Absolute DFS </a:t>
              </a:r>
              <a:br>
                <a:rPr lang="en-US" sz="1600" kern="0">
                  <a:solidFill>
                    <a:schemeClr val="tx2"/>
                  </a:solidFill>
                  <a:latin typeface="Arial" panose="020B0604020202020204" pitchFamily="34" charset="0"/>
                  <a:ea typeface="Roboto" panose="02000000000000000000" pitchFamily="2" charset="0"/>
                  <a:cs typeface="Arial" panose="020B0604020202020204" pitchFamily="34" charset="0"/>
                </a:rPr>
              </a:br>
              <a:r>
                <a:rPr lang="en-US" sz="1600" kern="0">
                  <a:solidFill>
                    <a:schemeClr val="tx2"/>
                  </a:solidFill>
                  <a:latin typeface="Arial" panose="020B0604020202020204" pitchFamily="34" charset="0"/>
                  <a:ea typeface="Roboto" panose="02000000000000000000" pitchFamily="2" charset="0"/>
                  <a:cs typeface="Arial" panose="020B0604020202020204" pitchFamily="34" charset="0"/>
                </a:rPr>
                <a:t>Benefit</a:t>
              </a:r>
            </a:p>
          </p:txBody>
        </p:sp>
      </p:grpSp>
      <p:sp>
        <p:nvSpPr>
          <p:cNvPr id="36" name="Text Placeholder 1">
            <a:extLst>
              <a:ext uri="{FF2B5EF4-FFF2-40B4-BE49-F238E27FC236}">
                <a16:creationId xmlns:a16="http://schemas.microsoft.com/office/drawing/2014/main" id="{017ABAB4-A5DF-4B44-9B62-BAB20DE4F22B}"/>
              </a:ext>
            </a:extLst>
          </p:cNvPr>
          <p:cNvSpPr txBox="1">
            <a:spLocks/>
          </p:cNvSpPr>
          <p:nvPr/>
        </p:nvSpPr>
        <p:spPr>
          <a:xfrm>
            <a:off x="569950" y="6468302"/>
            <a:ext cx="11595053" cy="17701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dirty="0">
                <a:solidFill>
                  <a:schemeClr val="bg1">
                    <a:lumMod val="65000"/>
                  </a:schemeClr>
                </a:solidFill>
                <a:latin typeface="Arial"/>
                <a:cs typeface="Arial"/>
              </a:rPr>
              <a:t>Mamounas EP, et al. S1-05; SABCS. 2016.</a:t>
            </a:r>
            <a:endParaRPr lang="en-US" sz="700" b="1" dirty="0">
              <a:solidFill>
                <a:schemeClr val="bg1">
                  <a:lumMod val="65000"/>
                </a:schemeClr>
              </a:solidFill>
              <a:latin typeface="Arial"/>
              <a:cs typeface="Arial"/>
            </a:endParaRPr>
          </a:p>
        </p:txBody>
      </p:sp>
      <p:sp>
        <p:nvSpPr>
          <p:cNvPr id="6" name="TextBox 5">
            <a:extLst>
              <a:ext uri="{FF2B5EF4-FFF2-40B4-BE49-F238E27FC236}">
                <a16:creationId xmlns:a16="http://schemas.microsoft.com/office/drawing/2014/main" id="{1C6A2564-07BB-4825-80CA-04C9F3F5FA84}"/>
              </a:ext>
            </a:extLst>
          </p:cNvPr>
          <p:cNvSpPr txBox="1"/>
          <p:nvPr/>
        </p:nvSpPr>
        <p:spPr>
          <a:xfrm>
            <a:off x="6723273" y="4949716"/>
            <a:ext cx="4920130" cy="584775"/>
          </a:xfrm>
          <a:prstGeom prst="rect">
            <a:avLst/>
          </a:prstGeom>
          <a:noFill/>
          <a:ln>
            <a:noFill/>
          </a:ln>
        </p:spPr>
        <p:txBody>
          <a:bodyPr wrap="square" rtlCol="0" anchor="t" anchorCtr="0">
            <a:spAutoFit/>
          </a:bodyPr>
          <a:lstStyle/>
          <a:p>
            <a:pPr algn="ctr">
              <a:spcBef>
                <a:spcPts val="0"/>
              </a:spcBef>
              <a:spcAft>
                <a:spcPts val="0"/>
              </a:spcAft>
            </a:pPr>
            <a:r>
              <a:rPr lang="fr-FR" sz="1600">
                <a:solidFill>
                  <a:schemeClr val="tx1"/>
                </a:solidFill>
                <a:latin typeface="Arial" panose="020B0604020202020204" pitchFamily="34" charset="0"/>
                <a:ea typeface="Roboto" panose="02000000000000000000" pitchFamily="2" charset="0"/>
                <a:cs typeface="Arial" panose="020B0604020202020204" pitchFamily="34" charset="0"/>
              </a:rPr>
              <a:t>Distant </a:t>
            </a:r>
            <a:r>
              <a:rPr lang="fr-FR" sz="1600" err="1">
                <a:solidFill>
                  <a:schemeClr val="tx1"/>
                </a:solidFill>
                <a:latin typeface="Arial" panose="020B0604020202020204" pitchFamily="34" charset="0"/>
                <a:ea typeface="Roboto" panose="02000000000000000000" pitchFamily="2" charset="0"/>
                <a:cs typeface="Arial" panose="020B0604020202020204" pitchFamily="34" charset="0"/>
              </a:rPr>
              <a:t>Recurrence</a:t>
            </a:r>
            <a:r>
              <a:rPr lang="fr-FR" sz="1600">
                <a:solidFill>
                  <a:schemeClr val="tx1"/>
                </a:solidFill>
                <a:latin typeface="Arial" panose="020B0604020202020204" pitchFamily="34" charset="0"/>
                <a:ea typeface="Roboto" panose="02000000000000000000" pitchFamily="2" charset="0"/>
                <a:cs typeface="Arial" panose="020B0604020202020204" pitchFamily="34" charset="0"/>
              </a:rPr>
              <a:t> </a:t>
            </a:r>
            <a:r>
              <a:rPr lang="fr-FR" sz="160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(DR): 1.8% </a:t>
            </a:r>
            <a:r>
              <a:rPr lang="fr-FR" sz="1600" err="1">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absolute</a:t>
            </a:r>
            <a:r>
              <a:rPr lang="fr-FR" sz="160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 </a:t>
            </a:r>
            <a:r>
              <a:rPr lang="fr-FR" sz="1600" err="1">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benefit</a:t>
            </a:r>
            <a:r>
              <a:rPr lang="fr-FR" sz="160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 (HR=0.72, p=0.01)</a:t>
            </a:r>
            <a:endParaRPr lang="en-US" sz="1600" kern="0">
              <a:solidFill>
                <a:schemeClr val="bg2">
                  <a:lumMod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38" name="TextBox 37">
            <a:extLst>
              <a:ext uri="{FF2B5EF4-FFF2-40B4-BE49-F238E27FC236}">
                <a16:creationId xmlns:a16="http://schemas.microsoft.com/office/drawing/2014/main" id="{F49D3810-3F00-1A49-84F3-6039F39D33D7}"/>
              </a:ext>
            </a:extLst>
          </p:cNvPr>
          <p:cNvSpPr txBox="1"/>
          <p:nvPr/>
        </p:nvSpPr>
        <p:spPr>
          <a:xfrm>
            <a:off x="567159" y="376458"/>
            <a:ext cx="5866365" cy="396019"/>
          </a:xfrm>
          <a:prstGeom prst="round2DiagRect">
            <a:avLst>
              <a:gd name="adj1" fmla="val 50000"/>
              <a:gd name="adj2" fmla="val 0"/>
            </a:avLst>
          </a:prstGeom>
          <a:no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a:lnSpc>
                <a:spcPct val="95000"/>
              </a:lnSpc>
              <a:defRPr sz="1600" b="1">
                <a:solidFill>
                  <a:schemeClr val="bg1"/>
                </a:solidFill>
                <a:latin typeface="+mn-lt"/>
                <a:ea typeface="Tahoma" panose="020B0604030504040204" pitchFamily="34" charset="0"/>
                <a:cs typeface="Tahoma" panose="020B0604030504040204" pitchFamily="34" charset="0"/>
              </a:defRPr>
            </a:lvl1pPr>
          </a:lstStyle>
          <a:p>
            <a:pPr algn="l"/>
            <a:r>
              <a:rPr lang="en-US" sz="2400">
                <a:solidFill>
                  <a:schemeClr val="tx1"/>
                </a:solidFill>
                <a:latin typeface="Arial"/>
                <a:ea typeface="Tahoma"/>
                <a:cs typeface="Arial"/>
              </a:rPr>
              <a:t>NSABP B-42: Parent Study</a:t>
            </a:r>
          </a:p>
        </p:txBody>
      </p:sp>
    </p:spTree>
    <p:extLst>
      <p:ext uri="{BB962C8B-B14F-4D97-AF65-F5344CB8AC3E}">
        <p14:creationId xmlns:p14="http://schemas.microsoft.com/office/powerpoint/2010/main" val="3582524449"/>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3016F0-8ED0-F081-F0FE-40ADC51EFCF0}"/>
              </a:ext>
            </a:extLst>
          </p:cNvPr>
          <p:cNvSpPr/>
          <p:nvPr/>
        </p:nvSpPr>
        <p:spPr bwMode="gray">
          <a:xfrm>
            <a:off x="0" y="6270171"/>
            <a:ext cx="12192000" cy="228600"/>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C4B01A8-C648-1F49-B609-8A4F9BC06760}"/>
              </a:ext>
            </a:extLst>
          </p:cNvPr>
          <p:cNvSpPr txBox="1"/>
          <p:nvPr/>
        </p:nvSpPr>
        <p:spPr>
          <a:xfrm>
            <a:off x="508070" y="275119"/>
            <a:ext cx="9644489" cy="422594"/>
          </a:xfrm>
          <a:prstGeom prst="round2DiagRect">
            <a:avLst>
              <a:gd name="adj1" fmla="val 0"/>
              <a:gd name="adj2" fmla="val 0"/>
            </a:avLst>
          </a:prstGeom>
          <a:no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a:lnSpc>
                <a:spcPct val="95000"/>
              </a:lnSpc>
              <a:defRPr sz="1600" b="1">
                <a:solidFill>
                  <a:schemeClr val="bg1"/>
                </a:solidFill>
                <a:latin typeface="+mn-lt"/>
                <a:ea typeface="Tahoma" panose="020B0604030504040204" pitchFamily="34" charset="0"/>
                <a:cs typeface="Tahoma" panose="020B0604030504040204" pitchFamily="34" charset="0"/>
              </a:defRPr>
            </a:lvl1pPr>
          </a:lstStyle>
          <a:p>
            <a:pPr algn="l"/>
            <a:r>
              <a:rPr lang="en-US" sz="2400">
                <a:solidFill>
                  <a:schemeClr val="tx1"/>
                </a:solidFill>
                <a:latin typeface="Arial" panose="020B0604020202020204" pitchFamily="34" charset="0"/>
                <a:cs typeface="Arial" panose="020B0604020202020204" pitchFamily="34" charset="0"/>
              </a:rPr>
              <a:t>Understanding the BCI B-42 Validation</a:t>
            </a:r>
            <a:r>
              <a:rPr lang="en-US" sz="2400">
                <a:solidFill>
                  <a:schemeClr val="accent2"/>
                </a:solidFill>
                <a:latin typeface="Arial" panose="020B0604020202020204" pitchFamily="34" charset="0"/>
                <a:cs typeface="Arial" panose="020B0604020202020204" pitchFamily="34" charset="0"/>
              </a:rPr>
              <a:t> </a:t>
            </a:r>
            <a:r>
              <a:rPr lang="en-US" sz="2400">
                <a:solidFill>
                  <a:schemeClr val="tx1"/>
                </a:solidFill>
                <a:latin typeface="Arial" panose="020B0604020202020204" pitchFamily="34" charset="0"/>
                <a:cs typeface="Arial" panose="020B0604020202020204" pitchFamily="34" charset="0"/>
              </a:rPr>
              <a:t>Study</a:t>
            </a:r>
          </a:p>
        </p:txBody>
      </p:sp>
      <p:sp>
        <p:nvSpPr>
          <p:cNvPr id="2" name="Text Placeholder 1">
            <a:extLst>
              <a:ext uri="{FF2B5EF4-FFF2-40B4-BE49-F238E27FC236}">
                <a16:creationId xmlns:a16="http://schemas.microsoft.com/office/drawing/2014/main" id="{30FE114F-51B7-4335-BF83-459E70030526}"/>
              </a:ext>
            </a:extLst>
          </p:cNvPr>
          <p:cNvSpPr>
            <a:spLocks noGrp="1"/>
          </p:cNvSpPr>
          <p:nvPr>
            <p:ph type="body" sz="quarter" idx="4294967295"/>
          </p:nvPr>
        </p:nvSpPr>
        <p:spPr>
          <a:xfrm>
            <a:off x="150673" y="6471181"/>
            <a:ext cx="10157108" cy="209288"/>
          </a:xfrm>
          <a:prstGeom prst="rect">
            <a:avLst/>
          </a:prstGeom>
        </p:spPr>
        <p:txBody>
          <a:bodyPr lIns="91440" tIns="45720" rIns="91440" bIns="45720" anchor="t">
            <a:normAutofit/>
          </a:bodyPr>
          <a:lstStyle/>
          <a:p>
            <a:pPr marL="0" indent="0">
              <a:buNone/>
            </a:pPr>
            <a:r>
              <a:rPr lang="en-US" sz="700" dirty="0">
                <a:solidFill>
                  <a:schemeClr val="bg1">
                    <a:lumMod val="65000"/>
                  </a:schemeClr>
                </a:solidFill>
                <a:latin typeface="Arial"/>
                <a:ea typeface="Tahoma"/>
                <a:cs typeface="Arial"/>
              </a:rPr>
              <a:t>1. </a:t>
            </a:r>
            <a:r>
              <a:rPr lang="en-US" sz="700" dirty="0">
                <a:solidFill>
                  <a:schemeClr val="bg1">
                    <a:lumMod val="65000"/>
                  </a:schemeClr>
                </a:solidFill>
                <a:latin typeface="Arial"/>
                <a:cs typeface="Arial"/>
              </a:rPr>
              <a:t>Mamounas EP, et al. 501; ASCO. 2021  2. </a:t>
            </a:r>
            <a:r>
              <a:rPr lang="en-US" sz="700" dirty="0">
                <a:solidFill>
                  <a:schemeClr val="bg1">
                    <a:lumMod val="65000"/>
                  </a:schemeClr>
                </a:solidFill>
                <a:latin typeface="Arial"/>
                <a:ea typeface="Tahoma"/>
                <a:cs typeface="Arial"/>
              </a:rPr>
              <a:t>Mamounas EP, et al. GS4-01; SABCS. 2019. 3.</a:t>
            </a:r>
            <a:r>
              <a:rPr lang="en-US" sz="700" dirty="0">
                <a:solidFill>
                  <a:schemeClr val="bg1">
                    <a:lumMod val="65000"/>
                  </a:schemeClr>
                </a:solidFill>
                <a:latin typeface="Arial"/>
                <a:cs typeface="Arial"/>
              </a:rPr>
              <a:t> Gray R, et al. J Clin Oncol. 2013;31:(</a:t>
            </a:r>
            <a:r>
              <a:rPr lang="en-US" sz="700" dirty="0" err="1">
                <a:solidFill>
                  <a:schemeClr val="bg1">
                    <a:lumMod val="65000"/>
                  </a:schemeClr>
                </a:solidFill>
                <a:latin typeface="Arial"/>
                <a:cs typeface="Arial"/>
              </a:rPr>
              <a:t>suppl;abstr</a:t>
            </a:r>
            <a:r>
              <a:rPr lang="en-US" sz="700" dirty="0">
                <a:solidFill>
                  <a:schemeClr val="bg1">
                    <a:lumMod val="65000"/>
                  </a:schemeClr>
                </a:solidFill>
                <a:latin typeface="Arial"/>
                <a:cs typeface="Arial"/>
              </a:rPr>
              <a:t> 5). 4. Davies C, et al. Lancet. 2013;381:805-816. </a:t>
            </a:r>
            <a:endParaRPr lang="en-US" sz="700" b="1" dirty="0">
              <a:solidFill>
                <a:schemeClr val="bg1">
                  <a:lumMod val="65000"/>
                </a:schemeClr>
              </a:solidFill>
              <a:latin typeface="Arial"/>
              <a:cs typeface="Arial"/>
            </a:endParaRPr>
          </a:p>
        </p:txBody>
      </p:sp>
      <p:sp>
        <p:nvSpPr>
          <p:cNvPr id="19" name="Text Placeholder 5">
            <a:extLst>
              <a:ext uri="{FF2B5EF4-FFF2-40B4-BE49-F238E27FC236}">
                <a16:creationId xmlns:a16="http://schemas.microsoft.com/office/drawing/2014/main" id="{FC98D35C-381E-4F6D-A250-A776A2FA6FF6}"/>
              </a:ext>
            </a:extLst>
          </p:cNvPr>
          <p:cNvSpPr txBox="1">
            <a:spLocks/>
          </p:cNvSpPr>
          <p:nvPr/>
        </p:nvSpPr>
        <p:spPr>
          <a:xfrm>
            <a:off x="286324" y="790135"/>
            <a:ext cx="11833748" cy="2115797"/>
          </a:xfrm>
          <a:prstGeom prst="rect">
            <a:avLst/>
          </a:prstGeom>
          <a:noFill/>
          <a:ln>
            <a:noFill/>
          </a:ln>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effectLst/>
                <a:latin typeface="Arial" panose="020B0604020202020204" pitchFamily="34" charset="0"/>
                <a:ea typeface="Roboto"/>
                <a:cs typeface="Arial" panose="020B0604020202020204" pitchFamily="34" charset="0"/>
              </a:rPr>
              <a:t>The BCI B-42 translational study did not meet its primary endpoint (RFI)</a:t>
            </a:r>
            <a:r>
              <a:rPr lang="en-US" sz="1600" baseline="30000">
                <a:effectLst/>
                <a:latin typeface="Arial" panose="020B0604020202020204" pitchFamily="34" charset="0"/>
                <a:ea typeface="Roboto"/>
                <a:cs typeface="Arial" panose="020B0604020202020204" pitchFamily="34" charset="0"/>
              </a:rPr>
              <a:t>1</a:t>
            </a:r>
            <a:r>
              <a:rPr lang="en-US" sz="1600">
                <a:effectLst/>
                <a:latin typeface="Arial" panose="020B0604020202020204" pitchFamily="34" charset="0"/>
                <a:ea typeface="Roboto"/>
                <a:cs typeface="Arial" panose="020B0604020202020204" pitchFamily="34" charset="0"/>
              </a:rPr>
              <a:t>:</a:t>
            </a:r>
            <a:endParaRPr lang="en-US" sz="1600">
              <a:latin typeface="Arial" panose="020B0604020202020204" pitchFamily="34" charset="0"/>
              <a:ea typeface="Roboto"/>
              <a:cs typeface="Arial" panose="020B0604020202020204" pitchFamily="34" charset="0"/>
            </a:endParaRPr>
          </a:p>
          <a:p>
            <a:pPr lvl="2">
              <a:spcBef>
                <a:spcPts val="1000"/>
              </a:spcBef>
              <a:spcAft>
                <a:spcPts val="0"/>
              </a:spcAft>
            </a:pPr>
            <a:r>
              <a:rPr lang="en-US" sz="1400">
                <a:latin typeface="Arial" panose="020B0604020202020204" pitchFamily="34" charset="0"/>
                <a:ea typeface="Roboto"/>
                <a:cs typeface="Arial" panose="020B0604020202020204" pitchFamily="34" charset="0"/>
              </a:rPr>
              <a:t>Post-hoc</a:t>
            </a:r>
            <a:r>
              <a:rPr lang="en-US" sz="1400">
                <a:effectLst/>
                <a:latin typeface="Arial" panose="020B0604020202020204" pitchFamily="34" charset="0"/>
                <a:ea typeface="Roboto"/>
                <a:cs typeface="Arial" panose="020B0604020202020204" pitchFamily="34" charset="0"/>
              </a:rPr>
              <a:t> analysis showed 50% powering for RFI endpoint</a:t>
            </a:r>
            <a:r>
              <a:rPr lang="en-US" sz="1400" baseline="30000">
                <a:effectLst/>
                <a:latin typeface="Arial" panose="020B0604020202020204" pitchFamily="34" charset="0"/>
                <a:ea typeface="Roboto"/>
                <a:cs typeface="Arial" panose="020B0604020202020204" pitchFamily="34" charset="0"/>
              </a:rPr>
              <a:t>1</a:t>
            </a:r>
            <a:r>
              <a:rPr lang="en-US" sz="1400">
                <a:effectLst/>
                <a:latin typeface="Arial" panose="020B0604020202020204" pitchFamily="34" charset="0"/>
                <a:ea typeface="Roboto"/>
                <a:cs typeface="Arial" panose="020B0604020202020204" pitchFamily="34" charset="0"/>
              </a:rPr>
              <a:t> (compared with 88% in IDEAL)​</a:t>
            </a:r>
            <a:endParaRPr lang="en-US" sz="1400" baseline="30000">
              <a:latin typeface="Arial" panose="020B0604020202020204" pitchFamily="34" charset="0"/>
              <a:ea typeface="Roboto" panose="02000000000000000000" pitchFamily="2" charset="0"/>
              <a:cs typeface="Arial" panose="020B0604020202020204" pitchFamily="34" charset="0"/>
            </a:endParaRPr>
          </a:p>
          <a:p>
            <a:pPr lvl="2">
              <a:lnSpc>
                <a:spcPct val="100000"/>
              </a:lnSpc>
              <a:spcBef>
                <a:spcPts val="600"/>
              </a:spcBef>
              <a:spcAft>
                <a:spcPts val="0"/>
              </a:spcAft>
            </a:pPr>
            <a:r>
              <a:rPr lang="en-US" sz="1400">
                <a:effectLst/>
                <a:latin typeface="Arial" panose="020B0604020202020204" pitchFamily="34" charset="0"/>
                <a:ea typeface="Roboto"/>
                <a:cs typeface="Arial" panose="020B0604020202020204" pitchFamily="34" charset="0"/>
              </a:rPr>
              <a:t>The DFS benefit observed in NSABP B-42 was primarily driven by prevention of contralateral/new breast </a:t>
            </a:r>
            <a:r>
              <a:rPr lang="en-US" sz="1400">
                <a:latin typeface="Arial" panose="020B0604020202020204" pitchFamily="34" charset="0"/>
                <a:ea typeface="Roboto"/>
                <a:cs typeface="Arial" panose="020B0604020202020204" pitchFamily="34" charset="0"/>
              </a:rPr>
              <a:t>primaries</a:t>
            </a:r>
            <a:r>
              <a:rPr lang="en-US" sz="1400" baseline="30000">
                <a:latin typeface="Arial" panose="020B0604020202020204" pitchFamily="34" charset="0"/>
                <a:ea typeface="Roboto"/>
                <a:cs typeface="Arial" panose="020B0604020202020204" pitchFamily="34" charset="0"/>
              </a:rPr>
              <a:t>2</a:t>
            </a:r>
            <a:endParaRPr lang="en-US" sz="1400" baseline="30000">
              <a:latin typeface="Arial" panose="020B0604020202020204" pitchFamily="34" charset="0"/>
              <a:ea typeface="Roboto" panose="02000000000000000000" pitchFamily="2" charset="0"/>
              <a:cs typeface="Arial" panose="020B0604020202020204" pitchFamily="34" charset="0"/>
            </a:endParaRPr>
          </a:p>
          <a:p>
            <a:pPr lvl="2">
              <a:lnSpc>
                <a:spcPct val="100000"/>
              </a:lnSpc>
              <a:spcBef>
                <a:spcPts val="600"/>
              </a:spcBef>
              <a:spcAft>
                <a:spcPts val="0"/>
              </a:spcAft>
            </a:pPr>
            <a:r>
              <a:rPr lang="en-US" sz="1400">
                <a:latin typeface="Arial" panose="020B0604020202020204" pitchFamily="34" charset="0"/>
                <a:ea typeface="Roboto"/>
                <a:cs typeface="Arial" panose="020B0604020202020204" pitchFamily="34" charset="0"/>
              </a:rPr>
              <a:t>In</a:t>
            </a:r>
            <a:r>
              <a:rPr lang="en-US" sz="1400">
                <a:effectLst/>
                <a:latin typeface="Arial" panose="020B0604020202020204" pitchFamily="34" charset="0"/>
                <a:ea typeface="Roboto"/>
                <a:cs typeface="Arial" panose="020B0604020202020204" pitchFamily="34" charset="0"/>
              </a:rPr>
              <a:t> the B-42 parent trial, a delayed treatment effect of extended AI on DR was observed at around 4 years after </a:t>
            </a:r>
            <a:r>
              <a:rPr lang="en-US" sz="1400">
                <a:latin typeface="Arial" panose="020B0604020202020204" pitchFamily="34" charset="0"/>
                <a:ea typeface="Roboto"/>
                <a:cs typeface="Arial" panose="020B0604020202020204" pitchFamily="34" charset="0"/>
              </a:rPr>
              <a:t>randomization</a:t>
            </a:r>
            <a:r>
              <a:rPr lang="en-US" sz="1400" baseline="30000">
                <a:latin typeface="Arial" panose="020B0604020202020204" pitchFamily="34" charset="0"/>
                <a:ea typeface="Roboto"/>
                <a:cs typeface="Arial" panose="020B0604020202020204" pitchFamily="34" charset="0"/>
              </a:rPr>
              <a:t>2</a:t>
            </a:r>
          </a:p>
          <a:p>
            <a:pPr lvl="4">
              <a:lnSpc>
                <a:spcPct val="100000"/>
              </a:lnSpc>
              <a:spcBef>
                <a:spcPts val="600"/>
              </a:spcBef>
              <a:spcAft>
                <a:spcPts val="0"/>
              </a:spcAft>
              <a:buSzPct val="80000"/>
              <a:buFont typeface="Courier New" panose="02070309020205020404" pitchFamily="49" charset="0"/>
              <a:buChar char="o"/>
            </a:pPr>
            <a:r>
              <a:rPr lang="en-US" sz="1400">
                <a:latin typeface="Arial" panose="020B0604020202020204" pitchFamily="34" charset="0"/>
                <a:cs typeface="Arial" panose="020B0604020202020204" pitchFamily="34" charset="0"/>
              </a:rPr>
              <a:t>This is consistent with the carryover effect seen in other EET trials​ such as aTTom</a:t>
            </a:r>
            <a:r>
              <a:rPr lang="en-US" sz="1400" baseline="30000">
                <a:latin typeface="Arial" panose="020B0604020202020204" pitchFamily="34" charset="0"/>
                <a:cs typeface="Arial" panose="020B0604020202020204" pitchFamily="34" charset="0"/>
              </a:rPr>
              <a:t>3</a:t>
            </a:r>
            <a:r>
              <a:rPr lang="en-US" sz="1400">
                <a:latin typeface="Arial" panose="020B0604020202020204" pitchFamily="34" charset="0"/>
                <a:cs typeface="Arial" panose="020B0604020202020204" pitchFamily="34" charset="0"/>
              </a:rPr>
              <a:t> and ATLAS</a:t>
            </a:r>
            <a:r>
              <a:rPr lang="en-US" sz="1400" baseline="30000">
                <a:latin typeface="Arial" panose="020B0604020202020204" pitchFamily="34" charset="0"/>
                <a:cs typeface="Arial" panose="020B0604020202020204" pitchFamily="34" charset="0"/>
              </a:rPr>
              <a:t>4</a:t>
            </a:r>
            <a:endParaRPr lang="en-US" sz="1400" baseline="30000">
              <a:latin typeface="Arial" panose="020B0604020202020204" pitchFamily="34" charset="0"/>
              <a:ea typeface="Roboto"/>
              <a:cs typeface="Arial" panose="020B0604020202020204" pitchFamily="34" charset="0"/>
            </a:endParaRPr>
          </a:p>
          <a:p>
            <a:pPr lvl="4">
              <a:lnSpc>
                <a:spcPct val="100000"/>
              </a:lnSpc>
              <a:spcBef>
                <a:spcPts val="400"/>
              </a:spcBef>
              <a:spcAft>
                <a:spcPts val="0"/>
              </a:spcAft>
              <a:buSzPct val="80000"/>
              <a:buFont typeface="Courier New" panose="02070309020205020404" pitchFamily="49" charset="0"/>
              <a:buChar char="o"/>
            </a:pPr>
            <a:r>
              <a:rPr lang="en-US" sz="1400">
                <a:effectLst/>
                <a:latin typeface="Arial" panose="020B0604020202020204" pitchFamily="34" charset="0"/>
                <a:ea typeface="Roboto"/>
                <a:cs typeface="Arial" panose="020B0604020202020204" pitchFamily="34" charset="0"/>
              </a:rPr>
              <a:t> Proportional hazard assumption was not satisfied for BCI (H/I)-High group (p=</a:t>
            </a:r>
            <a:r>
              <a:rPr lang="en-US" sz="1400">
                <a:latin typeface="Arial" panose="020B0604020202020204" pitchFamily="34" charset="0"/>
                <a:ea typeface="Roboto"/>
                <a:cs typeface="Arial" panose="020B0604020202020204" pitchFamily="34" charset="0"/>
              </a:rPr>
              <a:t>0.016)</a:t>
            </a:r>
            <a:r>
              <a:rPr lang="en-US" sz="1400" baseline="30000">
                <a:latin typeface="Arial" panose="020B0604020202020204" pitchFamily="34" charset="0"/>
                <a:ea typeface="Roboto"/>
                <a:cs typeface="Arial" panose="020B0604020202020204" pitchFamily="34" charset="0"/>
              </a:rPr>
              <a:t>1</a:t>
            </a:r>
            <a:endParaRPr lang="en-US" sz="1400" baseline="30000">
              <a:effectLst/>
              <a:latin typeface="Arial" panose="020B0604020202020204" pitchFamily="34" charset="0"/>
              <a:ea typeface="Roboto"/>
              <a:cs typeface="Arial" panose="020B0604020202020204" pitchFamily="34" charset="0"/>
            </a:endParaRPr>
          </a:p>
          <a:p>
            <a:r>
              <a:rPr lang="en-US" sz="1600">
                <a:latin typeface="Arial" panose="020B0604020202020204" pitchFamily="34" charset="0"/>
                <a:ea typeface="Roboto"/>
                <a:cs typeface="Arial" panose="020B0604020202020204" pitchFamily="34" charset="0"/>
              </a:rPr>
              <a:t>Time dependent analysis demonstrated statistically significant extended AI benefit for DR prevention in BCI (H/I)-High patients; similar to previous studies</a:t>
            </a:r>
            <a:r>
              <a:rPr lang="en-US" sz="1600" baseline="30000">
                <a:latin typeface="Arial" panose="020B0604020202020204" pitchFamily="34" charset="0"/>
                <a:ea typeface="Roboto"/>
                <a:cs typeface="Arial" panose="020B0604020202020204" pitchFamily="34" charset="0"/>
              </a:rPr>
              <a:t>1</a:t>
            </a:r>
          </a:p>
          <a:p>
            <a:endParaRPr lang="en-US" sz="1400" baseline="30000">
              <a:latin typeface="Arial" panose="020B0604020202020204" pitchFamily="34"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ABBBCF30-4002-428A-9A9A-A04B4A03684A}"/>
              </a:ext>
            </a:extLst>
          </p:cNvPr>
          <p:cNvSpPr/>
          <p:nvPr/>
        </p:nvSpPr>
        <p:spPr>
          <a:xfrm>
            <a:off x="1138530" y="3724777"/>
            <a:ext cx="2132889" cy="369332"/>
          </a:xfrm>
          <a:prstGeom prst="rect">
            <a:avLst/>
          </a:prstGeom>
        </p:spPr>
        <p:txBody>
          <a:bodyPr wrap="square" lIns="91440" tIns="45720" rIns="91440" bIns="45720" anchor="t">
            <a:spAutoFit/>
          </a:bodyPr>
          <a:lstStyle/>
          <a:p>
            <a:r>
              <a:rPr lang="en-US" b="1">
                <a:solidFill>
                  <a:schemeClr val="tx1"/>
                </a:solidFill>
                <a:latin typeface="Arial" panose="020B0604020202020204" pitchFamily="34" charset="0"/>
                <a:ea typeface="Roboto" panose="02000000000000000000" pitchFamily="2" charset="0"/>
                <a:cs typeface="Arial" panose="020B0604020202020204" pitchFamily="34" charset="0"/>
              </a:rPr>
              <a:t>B-42 Parent Trial</a:t>
            </a:r>
            <a:r>
              <a:rPr lang="en-US" b="1" baseline="30000">
                <a:solidFill>
                  <a:schemeClr val="tx1"/>
                </a:solidFill>
                <a:latin typeface="Arial" panose="020B0604020202020204" pitchFamily="34" charset="0"/>
                <a:ea typeface="Roboto" panose="02000000000000000000" pitchFamily="2" charset="0"/>
                <a:cs typeface="Arial" panose="020B0604020202020204" pitchFamily="34" charset="0"/>
              </a:rPr>
              <a:t>2</a:t>
            </a:r>
            <a:endParaRPr lang="en-US" baseline="30000">
              <a:solidFill>
                <a:schemeClr val="tx1"/>
              </a:solidFill>
              <a:latin typeface="Arial" panose="020B0604020202020204" pitchFamily="34" charset="0"/>
              <a:ea typeface="Roboto" panose="02000000000000000000" pitchFamily="2" charset="0"/>
              <a:cs typeface="Arial" panose="020B0604020202020204" pitchFamily="34" charset="0"/>
            </a:endParaRPr>
          </a:p>
        </p:txBody>
      </p:sp>
      <p:grpSp>
        <p:nvGrpSpPr>
          <p:cNvPr id="8" name="Group 7">
            <a:extLst>
              <a:ext uri="{FF2B5EF4-FFF2-40B4-BE49-F238E27FC236}">
                <a16:creationId xmlns:a16="http://schemas.microsoft.com/office/drawing/2014/main" id="{070FDA34-43F5-4334-8307-86FF7866E74A}"/>
              </a:ext>
            </a:extLst>
          </p:cNvPr>
          <p:cNvGrpSpPr/>
          <p:nvPr/>
        </p:nvGrpSpPr>
        <p:grpSpPr>
          <a:xfrm>
            <a:off x="663294" y="4110719"/>
            <a:ext cx="2982226" cy="1874521"/>
            <a:chOff x="5384136" y="1937555"/>
            <a:chExt cx="4015470" cy="2641601"/>
          </a:xfrm>
          <a:effectLst>
            <a:outerShdw blurRad="50800" dist="38100" dir="2700000" algn="tl" rotWithShape="0">
              <a:prstClr val="black">
                <a:alpha val="40000"/>
              </a:prstClr>
            </a:outerShdw>
          </a:effectLst>
        </p:grpSpPr>
        <p:grpSp>
          <p:nvGrpSpPr>
            <p:cNvPr id="4" name="Group 3">
              <a:extLst>
                <a:ext uri="{FF2B5EF4-FFF2-40B4-BE49-F238E27FC236}">
                  <a16:creationId xmlns:a16="http://schemas.microsoft.com/office/drawing/2014/main" id="{AFC93E2D-A789-43F2-BAAD-B9FCC6305ACF}"/>
                </a:ext>
              </a:extLst>
            </p:cNvPr>
            <p:cNvGrpSpPr/>
            <p:nvPr/>
          </p:nvGrpSpPr>
          <p:grpSpPr>
            <a:xfrm>
              <a:off x="5384136" y="1937555"/>
              <a:ext cx="4015470" cy="2641601"/>
              <a:chOff x="5384136" y="1937555"/>
              <a:chExt cx="4015470" cy="2641601"/>
            </a:xfrm>
          </p:grpSpPr>
          <p:grpSp>
            <p:nvGrpSpPr>
              <p:cNvPr id="25" name="Group 24">
                <a:extLst>
                  <a:ext uri="{FF2B5EF4-FFF2-40B4-BE49-F238E27FC236}">
                    <a16:creationId xmlns:a16="http://schemas.microsoft.com/office/drawing/2014/main" id="{82D3FF8D-649A-45A2-BD69-D8097F9059B3}"/>
                  </a:ext>
                </a:extLst>
              </p:cNvPr>
              <p:cNvGrpSpPr/>
              <p:nvPr/>
            </p:nvGrpSpPr>
            <p:grpSpPr>
              <a:xfrm>
                <a:off x="5384136" y="1937555"/>
                <a:ext cx="4015470" cy="2641601"/>
                <a:chOff x="4950950" y="2030032"/>
                <a:chExt cx="4015470" cy="2641601"/>
              </a:xfrm>
            </p:grpSpPr>
            <p:pic>
              <p:nvPicPr>
                <p:cNvPr id="20" name="Picture 19" descr="Chart, line chart&#10;&#10;Description automatically generated">
                  <a:extLst>
                    <a:ext uri="{FF2B5EF4-FFF2-40B4-BE49-F238E27FC236}">
                      <a16:creationId xmlns:a16="http://schemas.microsoft.com/office/drawing/2014/main" id="{93360935-F340-4ED4-A68E-E0EEE6B627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27" t="9743" r="3540" b="6369"/>
                <a:stretch/>
              </p:blipFill>
              <p:spPr>
                <a:xfrm>
                  <a:off x="4950950" y="2030032"/>
                  <a:ext cx="3935396" cy="2641601"/>
                </a:xfrm>
                <a:prstGeom prst="rect">
                  <a:avLst/>
                </a:prstGeom>
              </p:spPr>
            </p:pic>
            <p:cxnSp>
              <p:nvCxnSpPr>
                <p:cNvPr id="21" name="Straight Connector 20">
                  <a:extLst>
                    <a:ext uri="{FF2B5EF4-FFF2-40B4-BE49-F238E27FC236}">
                      <a16:creationId xmlns:a16="http://schemas.microsoft.com/office/drawing/2014/main" id="{66CF5188-665C-4F98-8A84-58F1DFFD829C}"/>
                    </a:ext>
                  </a:extLst>
                </p:cNvPr>
                <p:cNvCxnSpPr/>
                <p:nvPr/>
              </p:nvCxnSpPr>
              <p:spPr>
                <a:xfrm>
                  <a:off x="7762816" y="2439290"/>
                  <a:ext cx="329184" cy="0"/>
                </a:xfrm>
                <a:prstGeom prst="line">
                  <a:avLst/>
                </a:prstGeom>
                <a:ln w="12700">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F5888448-E926-4AF5-8AD6-94CD087417A3}"/>
                    </a:ext>
                  </a:extLst>
                </p:cNvPr>
                <p:cNvCxnSpPr/>
                <p:nvPr/>
              </p:nvCxnSpPr>
              <p:spPr>
                <a:xfrm>
                  <a:off x="7762816" y="2658746"/>
                  <a:ext cx="329184" cy="0"/>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Rectangle 22">
                  <a:extLst>
                    <a:ext uri="{FF2B5EF4-FFF2-40B4-BE49-F238E27FC236}">
                      <a16:creationId xmlns:a16="http://schemas.microsoft.com/office/drawing/2014/main" id="{65C4F28D-867A-40E4-A7B7-265479BA13B5}"/>
                    </a:ext>
                  </a:extLst>
                </p:cNvPr>
                <p:cNvSpPr/>
                <p:nvPr/>
              </p:nvSpPr>
              <p:spPr>
                <a:xfrm>
                  <a:off x="7842894" y="2302504"/>
                  <a:ext cx="1084111" cy="281920"/>
                </a:xfrm>
                <a:prstGeom prst="rect">
                  <a:avLst/>
                </a:prstGeom>
              </p:spPr>
              <p:txBody>
                <a:bodyPr wrap="square">
                  <a:spAutoFit/>
                </a:bodyPr>
                <a:lstStyle/>
                <a:p>
                  <a:r>
                    <a:rPr lang="en-US" sz="700">
                      <a:latin typeface="Arial" panose="020B0604020202020204" pitchFamily="34" charset="0"/>
                      <a:cs typeface="Arial" panose="020B0604020202020204" pitchFamily="34" charset="0"/>
                    </a:rPr>
                    <a:t>Placebo</a:t>
                  </a:r>
                </a:p>
              </p:txBody>
            </p:sp>
            <p:sp>
              <p:nvSpPr>
                <p:cNvPr id="24" name="Rectangle 23">
                  <a:extLst>
                    <a:ext uri="{FF2B5EF4-FFF2-40B4-BE49-F238E27FC236}">
                      <a16:creationId xmlns:a16="http://schemas.microsoft.com/office/drawing/2014/main" id="{4C90EB97-4554-4BBC-A2E0-340929844B3A}"/>
                    </a:ext>
                  </a:extLst>
                </p:cNvPr>
                <p:cNvSpPr/>
                <p:nvPr/>
              </p:nvSpPr>
              <p:spPr>
                <a:xfrm>
                  <a:off x="7842890" y="2524858"/>
                  <a:ext cx="1123530" cy="281920"/>
                </a:xfrm>
                <a:prstGeom prst="rect">
                  <a:avLst/>
                </a:prstGeom>
              </p:spPr>
              <p:txBody>
                <a:bodyPr wrap="square">
                  <a:spAutoFit/>
                </a:bodyPr>
                <a:lstStyle/>
                <a:p>
                  <a:r>
                    <a:rPr lang="en-US" sz="700">
                      <a:latin typeface="Arial" panose="020B0604020202020204" pitchFamily="34" charset="0"/>
                      <a:cs typeface="Arial" panose="020B0604020202020204" pitchFamily="34" charset="0"/>
                    </a:rPr>
                    <a:t>Letrozole</a:t>
                  </a:r>
                </a:p>
              </p:txBody>
            </p:sp>
          </p:grpSp>
          <p:cxnSp>
            <p:nvCxnSpPr>
              <p:cNvPr id="5" name="Straight Arrow Connector 4">
                <a:extLst>
                  <a:ext uri="{FF2B5EF4-FFF2-40B4-BE49-F238E27FC236}">
                    <a16:creationId xmlns:a16="http://schemas.microsoft.com/office/drawing/2014/main" id="{7551141D-0BBF-487F-920D-9D8B20FCBC6F}"/>
                  </a:ext>
                </a:extLst>
              </p:cNvPr>
              <p:cNvCxnSpPr>
                <a:cxnSpLocks/>
              </p:cNvCxnSpPr>
              <p:nvPr/>
            </p:nvCxnSpPr>
            <p:spPr>
              <a:xfrm>
                <a:off x="7022778" y="3380122"/>
                <a:ext cx="0" cy="3060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E54BA26B-DFAB-40E1-978A-889F1822C22C}"/>
                </a:ext>
              </a:extLst>
            </p:cNvPr>
            <p:cNvSpPr txBox="1"/>
            <p:nvPr/>
          </p:nvSpPr>
          <p:spPr>
            <a:xfrm>
              <a:off x="5995967" y="2846971"/>
              <a:ext cx="2053619" cy="563841"/>
            </a:xfrm>
            <a:prstGeom prst="rect">
              <a:avLst/>
            </a:prstGeom>
            <a:noFill/>
          </p:spPr>
          <p:txBody>
            <a:bodyPr wrap="square" rtlCol="0">
              <a:spAutoFit/>
            </a:bodyPr>
            <a:lstStyle/>
            <a:p>
              <a:r>
                <a:rPr lang="en-US" sz="1000" b="1">
                  <a:solidFill>
                    <a:schemeClr val="tx1"/>
                  </a:solidFill>
                  <a:latin typeface="Arial" panose="020B0604020202020204" pitchFamily="34" charset="0"/>
                  <a:ea typeface="Roboto" panose="02000000000000000000" pitchFamily="2" charset="0"/>
                  <a:cs typeface="Arial" panose="020B0604020202020204" pitchFamily="34" charset="0"/>
                </a:rPr>
                <a:t>Curves start to </a:t>
              </a:r>
            </a:p>
            <a:p>
              <a:r>
                <a:rPr lang="en-US" sz="1000" b="1">
                  <a:solidFill>
                    <a:schemeClr val="tx1"/>
                  </a:solidFill>
                  <a:latin typeface="Arial" panose="020B0604020202020204" pitchFamily="34" charset="0"/>
                  <a:ea typeface="Roboto" panose="02000000000000000000" pitchFamily="2" charset="0"/>
                  <a:cs typeface="Arial" panose="020B0604020202020204" pitchFamily="34" charset="0"/>
                </a:rPr>
                <a:t>separate</a:t>
              </a:r>
            </a:p>
          </p:txBody>
        </p:sp>
      </p:grpSp>
      <p:sp>
        <p:nvSpPr>
          <p:cNvPr id="11" name="Oval 10">
            <a:extLst>
              <a:ext uri="{FF2B5EF4-FFF2-40B4-BE49-F238E27FC236}">
                <a16:creationId xmlns:a16="http://schemas.microsoft.com/office/drawing/2014/main" id="{7E0A4503-AFBA-40C3-820E-3F079D9BD254}"/>
              </a:ext>
            </a:extLst>
          </p:cNvPr>
          <p:cNvSpPr/>
          <p:nvPr/>
        </p:nvSpPr>
        <p:spPr>
          <a:xfrm rot="20405815">
            <a:off x="990801" y="5440329"/>
            <a:ext cx="957946" cy="3302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E761C931-B70E-278B-ACF1-9C666A341100}"/>
              </a:ext>
            </a:extLst>
          </p:cNvPr>
          <p:cNvPicPr>
            <a:picLocks noChangeAspect="1"/>
          </p:cNvPicPr>
          <p:nvPr/>
        </p:nvPicPr>
        <p:blipFill rotWithShape="1">
          <a:blip r:embed="rId4"/>
          <a:srcRect t="12717" b="9580"/>
          <a:stretch/>
        </p:blipFill>
        <p:spPr>
          <a:xfrm>
            <a:off x="4731209" y="4094108"/>
            <a:ext cx="6744290" cy="1891131"/>
          </a:xfrm>
          <a:prstGeom prst="rect">
            <a:avLst/>
          </a:prstGeom>
          <a:effectLst>
            <a:outerShdw blurRad="50800" dist="38100" dir="2700000" algn="tl" rotWithShape="0">
              <a:prstClr val="black">
                <a:alpha val="40000"/>
              </a:prstClr>
            </a:outerShdw>
          </a:effectLst>
        </p:spPr>
      </p:pic>
      <p:sp>
        <p:nvSpPr>
          <p:cNvPr id="27" name="Rectangle 26">
            <a:extLst>
              <a:ext uri="{FF2B5EF4-FFF2-40B4-BE49-F238E27FC236}">
                <a16:creationId xmlns:a16="http://schemas.microsoft.com/office/drawing/2014/main" id="{B114FBA6-525F-E1F3-64F2-149E211C11CD}"/>
              </a:ext>
            </a:extLst>
          </p:cNvPr>
          <p:cNvSpPr/>
          <p:nvPr/>
        </p:nvSpPr>
        <p:spPr>
          <a:xfrm>
            <a:off x="4760483" y="3316877"/>
            <a:ext cx="6715016" cy="338554"/>
          </a:xfrm>
          <a:prstGeom prst="rect">
            <a:avLst/>
          </a:prstGeom>
          <a:solidFill>
            <a:schemeClr val="bg1">
              <a:lumMod val="95000"/>
            </a:schemeClr>
          </a:solidFill>
        </p:spPr>
        <p:txBody>
          <a:bodyPr wrap="square" lIns="91440" tIns="45720" rIns="91440" bIns="45720" anchor="t">
            <a:spAutoFit/>
          </a:bodyPr>
          <a:lstStyle/>
          <a:p>
            <a:r>
              <a:rPr lang="en-US" sz="1600" b="1">
                <a:solidFill>
                  <a:schemeClr val="tx1"/>
                </a:solidFill>
                <a:latin typeface="Arial" panose="020B0604020202020204" pitchFamily="34" charset="0"/>
                <a:ea typeface="Roboto" panose="02000000000000000000" pitchFamily="2" charset="0"/>
                <a:cs typeface="Arial" panose="020B0604020202020204" pitchFamily="34" charset="0"/>
              </a:rPr>
              <a:t>BCI significantly predicted extended AI benefit for DR prevention</a:t>
            </a:r>
            <a:r>
              <a:rPr lang="en-US" sz="1600" b="1" baseline="30000">
                <a:solidFill>
                  <a:schemeClr val="tx1"/>
                </a:solidFill>
                <a:latin typeface="Arial" panose="020B0604020202020204" pitchFamily="34" charset="0"/>
                <a:ea typeface="Roboto" panose="02000000000000000000" pitchFamily="2" charset="0"/>
                <a:cs typeface="Arial" panose="020B0604020202020204" pitchFamily="34" charset="0"/>
              </a:rPr>
              <a:t>1</a:t>
            </a:r>
            <a:endParaRPr lang="en-US" sz="1600" baseline="3000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28" name="TextBox 27">
            <a:extLst>
              <a:ext uri="{FF2B5EF4-FFF2-40B4-BE49-F238E27FC236}">
                <a16:creationId xmlns:a16="http://schemas.microsoft.com/office/drawing/2014/main" id="{F5952699-5664-F44E-E63C-9BBEDFFF676F}"/>
              </a:ext>
            </a:extLst>
          </p:cNvPr>
          <p:cNvSpPr txBox="1"/>
          <p:nvPr/>
        </p:nvSpPr>
        <p:spPr>
          <a:xfrm rot="16200000">
            <a:off x="4120998" y="4832999"/>
            <a:ext cx="1525190" cy="246221"/>
          </a:xfrm>
          <a:prstGeom prst="rect">
            <a:avLst/>
          </a:prstGeom>
          <a:noFill/>
        </p:spPr>
        <p:txBody>
          <a:bodyPr wrap="square" rtlCol="0">
            <a:spAutoFit/>
          </a:bodyPr>
          <a:lstStyle/>
          <a:p>
            <a:r>
              <a:rPr lang="en-US" sz="1000" b="1">
                <a:solidFill>
                  <a:schemeClr val="tx1"/>
                </a:solidFill>
                <a:latin typeface="Arial" panose="020B0604020202020204" pitchFamily="34" charset="0"/>
                <a:ea typeface="Roboto" panose="02000000000000000000" pitchFamily="2" charset="0"/>
                <a:cs typeface="Arial" panose="020B0604020202020204" pitchFamily="34" charset="0"/>
              </a:rPr>
              <a:t>HER2-</a:t>
            </a:r>
          </a:p>
        </p:txBody>
      </p:sp>
      <p:pic>
        <p:nvPicPr>
          <p:cNvPr id="30" name="Picture 29">
            <a:extLst>
              <a:ext uri="{FF2B5EF4-FFF2-40B4-BE49-F238E27FC236}">
                <a16:creationId xmlns:a16="http://schemas.microsoft.com/office/drawing/2014/main" id="{0D4C8654-D999-D3FF-BD88-FFFE8E052814}"/>
              </a:ext>
            </a:extLst>
          </p:cNvPr>
          <p:cNvPicPr>
            <a:picLocks noChangeAspect="1"/>
          </p:cNvPicPr>
          <p:nvPr/>
        </p:nvPicPr>
        <p:blipFill rotWithShape="1">
          <a:blip r:embed="rId4"/>
          <a:srcRect b="86089"/>
          <a:stretch/>
        </p:blipFill>
        <p:spPr>
          <a:xfrm>
            <a:off x="4731207" y="3749402"/>
            <a:ext cx="6744290" cy="338554"/>
          </a:xfrm>
          <a:prstGeom prst="rect">
            <a:avLst/>
          </a:prstGeom>
          <a:effectLst/>
        </p:spPr>
      </p:pic>
    </p:spTree>
    <p:extLst>
      <p:ext uri="{BB962C8B-B14F-4D97-AF65-F5344CB8AC3E}">
        <p14:creationId xmlns:p14="http://schemas.microsoft.com/office/powerpoint/2010/main" val="3056978635"/>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08DE57BD-4532-9241-98D4-2D3ABDEE001E}"/>
              </a:ext>
            </a:extLst>
          </p:cNvPr>
          <p:cNvSpPr txBox="1"/>
          <p:nvPr/>
        </p:nvSpPr>
        <p:spPr>
          <a:xfrm>
            <a:off x="4319906" y="2170439"/>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marL="0" marR="0" lvl="0" indent="0" algn="ctr" defTabSz="914400" rtl="0" eaLnBrk="1" fontAlgn="base" latinLnBrk="0" hangingPunct="1">
              <a:lnSpc>
                <a:spcPct val="110000"/>
              </a:lnSpc>
              <a:spcBef>
                <a:spcPts val="0"/>
              </a:spcBef>
              <a:spcAft>
                <a:spcPts val="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EXTENDED AI VS. PLACEBO</a:t>
            </a:r>
          </a:p>
        </p:txBody>
      </p:sp>
      <p:sp>
        <p:nvSpPr>
          <p:cNvPr id="35" name="TextBox 34">
            <a:extLst>
              <a:ext uri="{FF2B5EF4-FFF2-40B4-BE49-F238E27FC236}">
                <a16:creationId xmlns:a16="http://schemas.microsoft.com/office/drawing/2014/main" id="{5C320FC7-D1DD-C846-8C49-7F906E1B8003}"/>
              </a:ext>
            </a:extLst>
          </p:cNvPr>
          <p:cNvSpPr txBox="1"/>
          <p:nvPr/>
        </p:nvSpPr>
        <p:spPr>
          <a:xfrm>
            <a:off x="4320012" y="1626734"/>
            <a:ext cx="3529584"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8769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Arial" panose="020B0604020202020204" pitchFamily="34" charset="0"/>
                <a:ea typeface="Roboto" panose="02000000000000000000" pitchFamily="2" charset="0"/>
                <a:cs typeface="Arial" panose="020B0604020202020204" pitchFamily="34" charset="0"/>
              </a:rPr>
              <a:t>Relative Risk Reduction</a:t>
            </a:r>
          </a:p>
        </p:txBody>
      </p:sp>
      <p:sp>
        <p:nvSpPr>
          <p:cNvPr id="42" name="TextBox 41">
            <a:extLst>
              <a:ext uri="{FF2B5EF4-FFF2-40B4-BE49-F238E27FC236}">
                <a16:creationId xmlns:a16="http://schemas.microsoft.com/office/drawing/2014/main" id="{5106B33D-FB2D-AF41-821B-B6C45B923C82}"/>
              </a:ext>
            </a:extLst>
          </p:cNvPr>
          <p:cNvSpPr txBox="1"/>
          <p:nvPr/>
        </p:nvSpPr>
        <p:spPr>
          <a:xfrm>
            <a:off x="505934" y="2170439"/>
            <a:ext cx="3529797" cy="261610"/>
          </a:xfrm>
          <a:prstGeom prst="rect">
            <a:avLst/>
          </a:prstGeom>
          <a:solidFill>
            <a:schemeClr val="accent1"/>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marL="0" marR="0" lvl="0" indent="0" algn="ctr" defTabSz="914400" rtl="0" eaLnBrk="1" fontAlgn="base" latinLnBrk="0" hangingPunct="1">
              <a:lnSpc>
                <a:spcPct val="110000"/>
              </a:lnSpc>
              <a:spcBef>
                <a:spcPts val="0"/>
              </a:spcBef>
              <a:spcAft>
                <a:spcPts val="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2179 PATIENTS</a:t>
            </a:r>
          </a:p>
        </p:txBody>
      </p:sp>
      <p:sp>
        <p:nvSpPr>
          <p:cNvPr id="43" name="TextBox 42">
            <a:extLst>
              <a:ext uri="{FF2B5EF4-FFF2-40B4-BE49-F238E27FC236}">
                <a16:creationId xmlns:a16="http://schemas.microsoft.com/office/drawing/2014/main" id="{881F0549-F853-2342-A96B-7AFB79BF8982}"/>
              </a:ext>
            </a:extLst>
          </p:cNvPr>
          <p:cNvSpPr txBox="1"/>
          <p:nvPr/>
        </p:nvSpPr>
        <p:spPr>
          <a:xfrm>
            <a:off x="505934" y="1626734"/>
            <a:ext cx="3529584"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en-US"/>
            </a:defPPr>
            <a:lvl1pPr defTabSz="487695">
              <a:defRPr sz="1400" b="1">
                <a:solidFill>
                  <a:srgbClr val="FFFFF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8769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Arial" panose="020B0604020202020204" pitchFamily="34" charset="0"/>
                <a:ea typeface="Roboto" panose="02000000000000000000" pitchFamily="2" charset="0"/>
                <a:cs typeface="Arial" panose="020B0604020202020204" pitchFamily="34" charset="0"/>
              </a:rPr>
              <a:t>Study Design</a:t>
            </a:r>
          </a:p>
        </p:txBody>
      </p:sp>
      <p:grpSp>
        <p:nvGrpSpPr>
          <p:cNvPr id="103" name="Group 102">
            <a:extLst>
              <a:ext uri="{FF2B5EF4-FFF2-40B4-BE49-F238E27FC236}">
                <a16:creationId xmlns:a16="http://schemas.microsoft.com/office/drawing/2014/main" id="{8A57D66C-55EB-6347-9EC4-914B3E5ABAB6}"/>
              </a:ext>
            </a:extLst>
          </p:cNvPr>
          <p:cNvGrpSpPr/>
          <p:nvPr/>
        </p:nvGrpSpPr>
        <p:grpSpPr>
          <a:xfrm>
            <a:off x="525650" y="3172147"/>
            <a:ext cx="3490364" cy="1545093"/>
            <a:chOff x="524069" y="2514600"/>
            <a:chExt cx="6285723" cy="2339099"/>
          </a:xfrm>
        </p:grpSpPr>
        <p:sp>
          <p:nvSpPr>
            <p:cNvPr id="104" name="Rectangle 103">
              <a:extLst>
                <a:ext uri="{FF2B5EF4-FFF2-40B4-BE49-F238E27FC236}">
                  <a16:creationId xmlns:a16="http://schemas.microsoft.com/office/drawing/2014/main" id="{49A05838-C0E0-1640-86A1-C907F5D94DD7}"/>
                </a:ext>
              </a:extLst>
            </p:cNvPr>
            <p:cNvSpPr/>
            <p:nvPr/>
          </p:nvSpPr>
          <p:spPr bwMode="gray">
            <a:xfrm>
              <a:off x="4168450" y="3886200"/>
              <a:ext cx="2607908" cy="392619"/>
            </a:xfrm>
            <a:prstGeom prst="rect">
              <a:avLst/>
            </a:prstGeom>
            <a:solidFill>
              <a:schemeClr val="tx2"/>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lang="en-US" sz="900">
                  <a:solidFill>
                    <a:srgbClr val="FFFFFF"/>
                  </a:solidFill>
                  <a:latin typeface="Arial" panose="020B0604020202020204" pitchFamily="34" charset="0"/>
                  <a:ea typeface="Roboto" panose="02000000000000000000" pitchFamily="2" charset="0"/>
                  <a:cs typeface="Arial" panose="020B0604020202020204" pitchFamily="34" charset="0"/>
                </a:rPr>
                <a:t>Placebo</a:t>
              </a:r>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grpSp>
          <p:nvGrpSpPr>
            <p:cNvPr id="105" name="Group 104">
              <a:extLst>
                <a:ext uri="{FF2B5EF4-FFF2-40B4-BE49-F238E27FC236}">
                  <a16:creationId xmlns:a16="http://schemas.microsoft.com/office/drawing/2014/main" id="{715CEFB1-7604-EF4C-83E5-70D1FE9A7367}"/>
                </a:ext>
              </a:extLst>
            </p:cNvPr>
            <p:cNvGrpSpPr/>
            <p:nvPr/>
          </p:nvGrpSpPr>
          <p:grpSpPr>
            <a:xfrm>
              <a:off x="524069" y="4430578"/>
              <a:ext cx="6285723" cy="423121"/>
              <a:chOff x="533400" y="3439978"/>
              <a:chExt cx="7162800" cy="423121"/>
            </a:xfrm>
          </p:grpSpPr>
          <p:grpSp>
            <p:nvGrpSpPr>
              <p:cNvPr id="115" name="Group 114">
                <a:extLst>
                  <a:ext uri="{FF2B5EF4-FFF2-40B4-BE49-F238E27FC236}">
                    <a16:creationId xmlns:a16="http://schemas.microsoft.com/office/drawing/2014/main" id="{1F44FAF2-70A1-D241-8FAA-FDBB487BE6D4}"/>
                  </a:ext>
                </a:extLst>
              </p:cNvPr>
              <p:cNvGrpSpPr/>
              <p:nvPr/>
            </p:nvGrpSpPr>
            <p:grpSpPr>
              <a:xfrm>
                <a:off x="533400" y="3439980"/>
                <a:ext cx="3048000" cy="423119"/>
                <a:chOff x="533400" y="3439980"/>
                <a:chExt cx="3048000" cy="423119"/>
              </a:xfrm>
            </p:grpSpPr>
            <p:sp>
              <p:nvSpPr>
                <p:cNvPr id="119" name="TextBox 118">
                  <a:extLst>
                    <a:ext uri="{FF2B5EF4-FFF2-40B4-BE49-F238E27FC236}">
                      <a16:creationId xmlns:a16="http://schemas.microsoft.com/office/drawing/2014/main" id="{2E8E47EE-F22E-1949-A44D-18F73813ACEC}"/>
                    </a:ext>
                  </a:extLst>
                </p:cNvPr>
                <p:cNvSpPr txBox="1"/>
                <p:nvPr/>
              </p:nvSpPr>
              <p:spPr>
                <a:xfrm>
                  <a:off x="537291" y="3447618"/>
                  <a:ext cx="3020224" cy="415481"/>
                </a:xfrm>
                <a:prstGeom prst="rect">
                  <a:avLst/>
                </a:prstGeom>
                <a:noFill/>
              </p:spPr>
              <p:txBody>
                <a:bodyPr wrap="none" rtlCol="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646464"/>
                      </a:solidFill>
                      <a:effectLst/>
                      <a:uLnTx/>
                      <a:uFillTx/>
                      <a:latin typeface="Arial" panose="020B0604020202020204" pitchFamily="34" charset="0"/>
                      <a:ea typeface="Roboto" panose="02000000000000000000" pitchFamily="2" charset="0"/>
                      <a:cs typeface="Arial" panose="020B0604020202020204" pitchFamily="34" charset="0"/>
                    </a:rPr>
                    <a:t>5 Years Adjuvant</a:t>
                  </a:r>
                </a:p>
              </p:txBody>
            </p:sp>
            <p:cxnSp>
              <p:nvCxnSpPr>
                <p:cNvPr id="120" name="Straight Arrow Connector 119">
                  <a:extLst>
                    <a:ext uri="{FF2B5EF4-FFF2-40B4-BE49-F238E27FC236}">
                      <a16:creationId xmlns:a16="http://schemas.microsoft.com/office/drawing/2014/main" id="{0EF0D255-F377-1B4B-89FF-8C615042B86A}"/>
                    </a:ext>
                  </a:extLst>
                </p:cNvPr>
                <p:cNvCxnSpPr>
                  <a:cxnSpLocks/>
                </p:cNvCxnSpPr>
                <p:nvPr/>
              </p:nvCxnSpPr>
              <p:spPr bwMode="auto">
                <a:xfrm>
                  <a:off x="533400" y="3439980"/>
                  <a:ext cx="3048000" cy="0"/>
                </a:xfrm>
                <a:prstGeom prst="straightConnector1">
                  <a:avLst/>
                </a:prstGeom>
                <a:noFill/>
                <a:ln w="19050" cap="flat" cmpd="sng" algn="ctr">
                  <a:solidFill>
                    <a:schemeClr val="tx2"/>
                  </a:solidFill>
                  <a:prstDash val="solid"/>
                  <a:miter lim="800000"/>
                  <a:headEnd type="none" w="med" len="med"/>
                  <a:tailEnd type="triangle" w="lg" len="med"/>
                </a:ln>
                <a:effectLst/>
              </p:spPr>
            </p:cxnSp>
          </p:grpSp>
          <p:grpSp>
            <p:nvGrpSpPr>
              <p:cNvPr id="116" name="Group 115">
                <a:extLst>
                  <a:ext uri="{FF2B5EF4-FFF2-40B4-BE49-F238E27FC236}">
                    <a16:creationId xmlns:a16="http://schemas.microsoft.com/office/drawing/2014/main" id="{48E3949A-AD73-AB4D-941D-3D7C6ABB91BC}"/>
                  </a:ext>
                </a:extLst>
              </p:cNvPr>
              <p:cNvGrpSpPr/>
              <p:nvPr/>
            </p:nvGrpSpPr>
            <p:grpSpPr>
              <a:xfrm>
                <a:off x="4648199" y="3439978"/>
                <a:ext cx="3048001" cy="423121"/>
                <a:chOff x="4648199" y="3439978"/>
                <a:chExt cx="3048001" cy="423121"/>
              </a:xfrm>
            </p:grpSpPr>
            <p:sp>
              <p:nvSpPr>
                <p:cNvPr id="117" name="TextBox 116">
                  <a:extLst>
                    <a:ext uri="{FF2B5EF4-FFF2-40B4-BE49-F238E27FC236}">
                      <a16:creationId xmlns:a16="http://schemas.microsoft.com/office/drawing/2014/main" id="{BA6166AD-B857-F646-914E-57E97FAEAAEC}"/>
                    </a:ext>
                  </a:extLst>
                </p:cNvPr>
                <p:cNvSpPr txBox="1"/>
                <p:nvPr/>
              </p:nvSpPr>
              <p:spPr>
                <a:xfrm>
                  <a:off x="4648206" y="3447618"/>
                  <a:ext cx="3047988" cy="415481"/>
                </a:xfrm>
                <a:prstGeom prst="rect">
                  <a:avLst/>
                </a:prstGeom>
                <a:noFill/>
              </p:spPr>
              <p:txBody>
                <a:bodyPr wrap="none" rtlCol="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646464"/>
                      </a:solidFill>
                      <a:effectLst/>
                      <a:uLnTx/>
                      <a:uFillTx/>
                      <a:latin typeface="Arial" panose="020B0604020202020204" pitchFamily="34" charset="0"/>
                      <a:ea typeface="Roboto" panose="02000000000000000000" pitchFamily="2" charset="0"/>
                      <a:cs typeface="Arial" panose="020B0604020202020204" pitchFamily="34" charset="0"/>
                    </a:rPr>
                    <a:t>5 Years Extended</a:t>
                  </a:r>
                </a:p>
              </p:txBody>
            </p:sp>
            <p:cxnSp>
              <p:nvCxnSpPr>
                <p:cNvPr id="118" name="Straight Arrow Connector 117">
                  <a:extLst>
                    <a:ext uri="{FF2B5EF4-FFF2-40B4-BE49-F238E27FC236}">
                      <a16:creationId xmlns:a16="http://schemas.microsoft.com/office/drawing/2014/main" id="{E61B79CB-ECCA-D748-BDDC-141C5374F18A}"/>
                    </a:ext>
                  </a:extLst>
                </p:cNvPr>
                <p:cNvCxnSpPr>
                  <a:cxnSpLocks/>
                </p:cNvCxnSpPr>
                <p:nvPr/>
              </p:nvCxnSpPr>
              <p:spPr bwMode="auto">
                <a:xfrm>
                  <a:off x="4648199" y="3439978"/>
                  <a:ext cx="3048001" cy="0"/>
                </a:xfrm>
                <a:prstGeom prst="straightConnector1">
                  <a:avLst/>
                </a:prstGeom>
                <a:noFill/>
                <a:ln w="19050" cap="flat" cmpd="sng" algn="ctr">
                  <a:solidFill>
                    <a:schemeClr val="tx2"/>
                  </a:solidFill>
                  <a:prstDash val="solid"/>
                  <a:miter lim="800000"/>
                  <a:headEnd type="triangle" w="lg" len="sm"/>
                  <a:tailEnd type="triangle" w="lg" len="sm"/>
                </a:ln>
                <a:effectLst/>
              </p:spPr>
            </p:cxnSp>
          </p:grpSp>
        </p:grpSp>
        <p:sp>
          <p:nvSpPr>
            <p:cNvPr id="106" name="Rectangle 105">
              <a:extLst>
                <a:ext uri="{FF2B5EF4-FFF2-40B4-BE49-F238E27FC236}">
                  <a16:creationId xmlns:a16="http://schemas.microsoft.com/office/drawing/2014/main" id="{2237AA07-C623-A64C-A6FE-C527E1DB3D7B}"/>
                </a:ext>
              </a:extLst>
            </p:cNvPr>
            <p:cNvSpPr/>
            <p:nvPr/>
          </p:nvSpPr>
          <p:spPr bwMode="gray">
            <a:xfrm>
              <a:off x="1828022" y="3540125"/>
              <a:ext cx="1303953"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AI</a:t>
              </a:r>
            </a:p>
          </p:txBody>
        </p:sp>
        <p:sp>
          <p:nvSpPr>
            <p:cNvPr id="107" name="Rectangle 106">
              <a:extLst>
                <a:ext uri="{FF2B5EF4-FFF2-40B4-BE49-F238E27FC236}">
                  <a16:creationId xmlns:a16="http://schemas.microsoft.com/office/drawing/2014/main" id="{C6659255-5415-7246-BE18-08D7A902F66E}"/>
                </a:ext>
              </a:extLst>
            </p:cNvPr>
            <p:cNvSpPr/>
            <p:nvPr/>
          </p:nvSpPr>
          <p:spPr bwMode="gray">
            <a:xfrm>
              <a:off x="524069" y="3540125"/>
              <a:ext cx="1303953" cy="392619"/>
            </a:xfrm>
            <a:prstGeom prst="rect">
              <a:avLst/>
            </a:prstGeom>
            <a:solidFill>
              <a:srgbClr val="0590D3"/>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TAM</a:t>
              </a:r>
            </a:p>
          </p:txBody>
        </p:sp>
        <p:sp>
          <p:nvSpPr>
            <p:cNvPr id="108" name="Rectangle 107">
              <a:extLst>
                <a:ext uri="{FF2B5EF4-FFF2-40B4-BE49-F238E27FC236}">
                  <a16:creationId xmlns:a16="http://schemas.microsoft.com/office/drawing/2014/main" id="{1971817C-D9F4-924B-9D41-B34A7E3DB047}"/>
                </a:ext>
              </a:extLst>
            </p:cNvPr>
            <p:cNvSpPr/>
            <p:nvPr/>
          </p:nvSpPr>
          <p:spPr bwMode="gray">
            <a:xfrm>
              <a:off x="524069" y="2865124"/>
              <a:ext cx="2607907"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AI</a:t>
              </a:r>
            </a:p>
          </p:txBody>
        </p:sp>
        <p:sp>
          <p:nvSpPr>
            <p:cNvPr id="110" name="Rectangle 109">
              <a:extLst>
                <a:ext uri="{FF2B5EF4-FFF2-40B4-BE49-F238E27FC236}">
                  <a16:creationId xmlns:a16="http://schemas.microsoft.com/office/drawing/2014/main" id="{E0FF0619-CC48-224F-991E-26758F00D631}"/>
                </a:ext>
              </a:extLst>
            </p:cNvPr>
            <p:cNvSpPr/>
            <p:nvPr/>
          </p:nvSpPr>
          <p:spPr bwMode="gray">
            <a:xfrm>
              <a:off x="4168450" y="2514600"/>
              <a:ext cx="2607894" cy="392619"/>
            </a:xfrm>
            <a:prstGeom prst="rect">
              <a:avLst/>
            </a:prstGeom>
            <a:solidFill>
              <a:schemeClr val="accent1"/>
            </a:solidFill>
            <a:ln w="3810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AI</a:t>
              </a:r>
            </a:p>
          </p:txBody>
        </p:sp>
        <p:grpSp>
          <p:nvGrpSpPr>
            <p:cNvPr id="111" name="Group 110">
              <a:extLst>
                <a:ext uri="{FF2B5EF4-FFF2-40B4-BE49-F238E27FC236}">
                  <a16:creationId xmlns:a16="http://schemas.microsoft.com/office/drawing/2014/main" id="{31F3550E-2F4A-3B4D-92C1-54A71CB17007}"/>
                </a:ext>
              </a:extLst>
            </p:cNvPr>
            <p:cNvGrpSpPr/>
            <p:nvPr/>
          </p:nvGrpSpPr>
          <p:grpSpPr>
            <a:xfrm>
              <a:off x="3537096" y="2819401"/>
              <a:ext cx="533403" cy="1143000"/>
              <a:chOff x="3505197" y="2819401"/>
              <a:chExt cx="533403" cy="1143000"/>
            </a:xfrm>
          </p:grpSpPr>
          <p:cxnSp>
            <p:nvCxnSpPr>
              <p:cNvPr id="113" name="Straight Arrow Connector 112">
                <a:extLst>
                  <a:ext uri="{FF2B5EF4-FFF2-40B4-BE49-F238E27FC236}">
                    <a16:creationId xmlns:a16="http://schemas.microsoft.com/office/drawing/2014/main" id="{95989EA8-3021-404C-8038-2D85F5799DFD}"/>
                  </a:ext>
                </a:extLst>
              </p:cNvPr>
              <p:cNvCxnSpPr>
                <a:cxnSpLocks/>
              </p:cNvCxnSpPr>
              <p:nvPr/>
            </p:nvCxnSpPr>
            <p:spPr bwMode="auto">
              <a:xfrm flipV="1">
                <a:off x="3505197" y="2819401"/>
                <a:ext cx="533403" cy="381001"/>
              </a:xfrm>
              <a:prstGeom prst="straightConnector1">
                <a:avLst/>
              </a:prstGeom>
              <a:noFill/>
              <a:ln w="19050" cap="flat" cmpd="sng" algn="ctr">
                <a:solidFill>
                  <a:schemeClr val="accent1"/>
                </a:solidFill>
                <a:prstDash val="sysDash"/>
                <a:miter lim="800000"/>
                <a:headEnd type="none" w="med" len="med"/>
                <a:tailEnd type="triangle" w="lg" len="med"/>
              </a:ln>
              <a:effectLst/>
            </p:spPr>
          </p:cxnSp>
          <p:cxnSp>
            <p:nvCxnSpPr>
              <p:cNvPr id="114" name="Straight Arrow Connector 113">
                <a:extLst>
                  <a:ext uri="{FF2B5EF4-FFF2-40B4-BE49-F238E27FC236}">
                    <a16:creationId xmlns:a16="http://schemas.microsoft.com/office/drawing/2014/main" id="{1EC15042-2DEB-D143-9542-68EC5D6981E5}"/>
                  </a:ext>
                </a:extLst>
              </p:cNvPr>
              <p:cNvCxnSpPr>
                <a:cxnSpLocks/>
              </p:cNvCxnSpPr>
              <p:nvPr/>
            </p:nvCxnSpPr>
            <p:spPr bwMode="auto">
              <a:xfrm>
                <a:off x="3505197" y="3581400"/>
                <a:ext cx="533403" cy="381001"/>
              </a:xfrm>
              <a:prstGeom prst="straightConnector1">
                <a:avLst/>
              </a:prstGeom>
              <a:noFill/>
              <a:ln w="19050" cap="flat" cmpd="sng" algn="ctr">
                <a:solidFill>
                  <a:schemeClr val="accent1"/>
                </a:solidFill>
                <a:prstDash val="sysDash"/>
                <a:miter lim="800000"/>
                <a:headEnd type="none" w="med" len="med"/>
                <a:tailEnd type="triangle" w="lg" len="med"/>
              </a:ln>
              <a:effectLst/>
            </p:spPr>
          </p:cxnSp>
        </p:grpSp>
        <p:sp>
          <p:nvSpPr>
            <p:cNvPr id="112" name="Oval 111">
              <a:extLst>
                <a:ext uri="{FF2B5EF4-FFF2-40B4-BE49-F238E27FC236}">
                  <a16:creationId xmlns:a16="http://schemas.microsoft.com/office/drawing/2014/main" id="{7A1B24F1-7DCF-214B-BCC8-D86848966D6C}"/>
                </a:ext>
              </a:extLst>
            </p:cNvPr>
            <p:cNvSpPr>
              <a:spLocks noChangeAspect="1"/>
            </p:cNvSpPr>
            <p:nvPr/>
          </p:nvSpPr>
          <p:spPr bwMode="gray">
            <a:xfrm>
              <a:off x="3200400" y="3211199"/>
              <a:ext cx="464411" cy="392619"/>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900" b="0" i="0" u="none" strike="noStrike" kern="1200" cap="none" spc="0" normalizeH="0" baseline="0" noProof="0">
                  <a:ln>
                    <a:noFill/>
                  </a:ln>
                  <a:solidFill>
                    <a:srgbClr val="6F2877"/>
                  </a:solidFill>
                  <a:effectLst/>
                  <a:uLnTx/>
                  <a:uFillTx/>
                  <a:latin typeface="Arial" panose="020B0604020202020204" pitchFamily="34" charset="0"/>
                  <a:ea typeface="Roboto" panose="02000000000000000000" pitchFamily="2" charset="0"/>
                  <a:cs typeface="Arial" panose="020B0604020202020204" pitchFamily="34" charset="0"/>
                </a:rPr>
                <a:t>R</a:t>
              </a:r>
            </a:p>
          </p:txBody>
        </p:sp>
      </p:grpSp>
      <p:graphicFrame>
        <p:nvGraphicFramePr>
          <p:cNvPr id="44" name="Content Placeholder 4">
            <a:extLst>
              <a:ext uri="{FF2B5EF4-FFF2-40B4-BE49-F238E27FC236}">
                <a16:creationId xmlns:a16="http://schemas.microsoft.com/office/drawing/2014/main" id="{19F0A2F9-85BA-8046-A6A5-2747D2221E01}"/>
              </a:ext>
            </a:extLst>
          </p:cNvPr>
          <p:cNvGraphicFramePr>
            <a:graphicFrameLocks/>
          </p:cNvGraphicFramePr>
          <p:nvPr>
            <p:extLst>
              <p:ext uri="{D42A27DB-BD31-4B8C-83A1-F6EECF244321}">
                <p14:modId xmlns:p14="http://schemas.microsoft.com/office/powerpoint/2010/main" val="1719620433"/>
              </p:ext>
            </p:extLst>
          </p:nvPr>
        </p:nvGraphicFramePr>
        <p:xfrm>
          <a:off x="4319906" y="2953512"/>
          <a:ext cx="3528694" cy="1506684"/>
        </p:xfrm>
        <a:graphic>
          <a:graphicData uri="http://schemas.openxmlformats.org/drawingml/2006/table">
            <a:tbl>
              <a:tblPr firstRow="1" firstCol="1" bandRow="1">
                <a:tableStyleId>{2D5ABB26-0587-4C30-8999-92F81FD0307C}</a:tableStyleId>
              </a:tblPr>
              <a:tblGrid>
                <a:gridCol w="1379854">
                  <a:extLst>
                    <a:ext uri="{9D8B030D-6E8A-4147-A177-3AD203B41FA5}">
                      <a16:colId xmlns:a16="http://schemas.microsoft.com/office/drawing/2014/main" val="20001"/>
                    </a:ext>
                  </a:extLst>
                </a:gridCol>
                <a:gridCol w="2148840">
                  <a:extLst>
                    <a:ext uri="{9D8B030D-6E8A-4147-A177-3AD203B41FA5}">
                      <a16:colId xmlns:a16="http://schemas.microsoft.com/office/drawing/2014/main" val="20002"/>
                    </a:ext>
                  </a:extLst>
                </a:gridCol>
              </a:tblGrid>
              <a:tr h="1000164">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Hazard Ratio</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t>H/I-High HR: 0.29 </a:t>
                      </a:r>
                      <a:b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(0.12-0.69); p=0.003</a:t>
                      </a:r>
                    </a:p>
                    <a:p>
                      <a:pPr marL="0" marR="0" lvl="0" indent="0" algn="ctr"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t>H/I-Low HR: 0.68 </a:t>
                      </a:r>
                      <a:br>
                        <a:rPr lang="en-US" sz="1200" b="1"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(0.33-1.39), p=0.28</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506520">
                <a:tc>
                  <a:txBody>
                    <a:bodyPr/>
                    <a:lstStyle/>
                    <a:p>
                      <a:pPr marL="0" marR="0" lvl="0" indent="0" algn="l" defTabSz="609585" rtl="0" eaLnBrk="1" fontAlgn="ctr" latinLnBrk="0" hangingPunct="1">
                        <a:lnSpc>
                          <a:spcPct val="100000"/>
                        </a:lnSpc>
                        <a:spcBef>
                          <a:spcPts val="600"/>
                        </a:spcBef>
                        <a:spcAft>
                          <a:spcPts val="0"/>
                        </a:spcAft>
                        <a:buClrTx/>
                        <a:buSzTx/>
                        <a:buFontTx/>
                        <a:buNone/>
                        <a:tabLst/>
                        <a:defRPr/>
                      </a:pPr>
                      <a:r>
                        <a:rPr lang="en-US" sz="1200" b="1" i="0" kern="1200">
                          <a:solidFill>
                            <a:schemeClr val="accent1"/>
                          </a:solidFill>
                          <a:effectLst/>
                          <a:latin typeface="Roboto" panose="02000000000000000000" pitchFamily="2" charset="0"/>
                          <a:ea typeface="Roboto" panose="02000000000000000000" pitchFamily="2" charset="0"/>
                          <a:cs typeface="Tahoma" panose="020B0604030504040204" pitchFamily="34" charset="0"/>
                        </a:rPr>
                        <a:t>Relative Risk Reduction</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600"/>
                        </a:spcBef>
                        <a:spcAft>
                          <a:spcPts val="0"/>
                        </a:spcAft>
                        <a:buClrTx/>
                        <a:buSzTx/>
                        <a:buFontTx/>
                        <a:buNone/>
                        <a:tabLst/>
                        <a:defRPr/>
                      </a:pPr>
                      <a:r>
                        <a:rPr lang="en-US" sz="1600" b="1" i="0" kern="1200" dirty="0">
                          <a:solidFill>
                            <a:schemeClr val="tx2"/>
                          </a:solidFill>
                          <a:effectLst/>
                          <a:latin typeface="Roboto" panose="02000000000000000000" pitchFamily="2" charset="0"/>
                          <a:ea typeface="Roboto" panose="02000000000000000000" pitchFamily="2" charset="0"/>
                          <a:cs typeface="Tahoma" panose="020B0604030504040204" pitchFamily="34" charset="0"/>
                        </a:rPr>
                        <a:t>71%</a:t>
                      </a:r>
                      <a:r>
                        <a:rPr lang="en-US" sz="1600" b="0" i="0" kern="1200" dirty="0">
                          <a:solidFill>
                            <a:schemeClr val="tx2"/>
                          </a:solidFill>
                          <a:effectLst/>
                          <a:latin typeface="Roboto" panose="02000000000000000000" pitchFamily="2" charset="0"/>
                          <a:ea typeface="Roboto" panose="02000000000000000000" pitchFamily="2" charset="0"/>
                          <a:cs typeface="Tahoma" panose="020B0604030504040204" pitchFamily="34" charset="0"/>
                        </a:rPr>
                        <a:t>*</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9085176"/>
                  </a:ext>
                </a:extLst>
              </a:tr>
            </a:tbl>
          </a:graphicData>
        </a:graphic>
      </p:graphicFrame>
      <p:sp>
        <p:nvSpPr>
          <p:cNvPr id="46" name="TextBox 45">
            <a:extLst>
              <a:ext uri="{FF2B5EF4-FFF2-40B4-BE49-F238E27FC236}">
                <a16:creationId xmlns:a16="http://schemas.microsoft.com/office/drawing/2014/main" id="{0AFBF563-1C29-42FE-BB77-81E0D9136FD7}"/>
              </a:ext>
            </a:extLst>
          </p:cNvPr>
          <p:cNvSpPr txBox="1"/>
          <p:nvPr/>
        </p:nvSpPr>
        <p:spPr>
          <a:xfrm>
            <a:off x="474344" y="6493642"/>
            <a:ext cx="10075044" cy="200055"/>
          </a:xfrm>
          <a:prstGeom prst="rect">
            <a:avLst/>
          </a:prstGeom>
        </p:spPr>
        <p:txBody>
          <a:bodyPr wrap="square" lIns="91440" tIns="45720" rIns="91440" bIns="45720" anchor="t">
            <a:spAutoFit/>
          </a:bodyPr>
          <a:lstStyle>
            <a:defPPr>
              <a:defRPr lang="en-US"/>
            </a:defPPr>
            <a:lvl1pPr marL="0" indent="0" algn="l">
              <a:buNone/>
              <a:defRPr sz="800">
                <a:latin typeface="Verdana" panose="020B0604030504040204" pitchFamily="34" charset="0"/>
                <a:ea typeface="Verdana" panose="020B0604030504040204" pitchFamily="34" charset="0"/>
                <a:cs typeface="Verdana" panose="020B0604030504040204" pitchFamily="34" charset="0"/>
              </a:defRPr>
            </a:lvl1pPr>
          </a:lstStyle>
          <a:p>
            <a:r>
              <a:rPr lang="en-US" sz="700" dirty="0">
                <a:solidFill>
                  <a:schemeClr val="bg1">
                    <a:lumMod val="65000"/>
                  </a:schemeClr>
                </a:solidFill>
                <a:latin typeface="Arial"/>
                <a:ea typeface="Roboto"/>
                <a:cs typeface="Arial"/>
              </a:rPr>
              <a:t>Mamounas EP, et al. 501; ASCO. 2021.</a:t>
            </a:r>
            <a:endParaRPr lang="da-DK" sz="700" dirty="0">
              <a:solidFill>
                <a:schemeClr val="bg1">
                  <a:lumMod val="65000"/>
                </a:schemeClr>
              </a:solidFill>
              <a:latin typeface="Arial"/>
              <a:ea typeface="Roboto"/>
              <a:cs typeface="Arial"/>
            </a:endParaRPr>
          </a:p>
        </p:txBody>
      </p:sp>
      <p:sp>
        <p:nvSpPr>
          <p:cNvPr id="47" name="TextBox 46">
            <a:extLst>
              <a:ext uri="{FF2B5EF4-FFF2-40B4-BE49-F238E27FC236}">
                <a16:creationId xmlns:a16="http://schemas.microsoft.com/office/drawing/2014/main" id="{0C75EE00-F627-4D11-8BCA-FAB4C8F38291}"/>
              </a:ext>
            </a:extLst>
          </p:cNvPr>
          <p:cNvSpPr txBox="1"/>
          <p:nvPr/>
        </p:nvSpPr>
        <p:spPr>
          <a:xfrm>
            <a:off x="4437788" y="5071444"/>
            <a:ext cx="3524365" cy="830997"/>
          </a:xfrm>
          <a:prstGeom prst="rect">
            <a:avLst/>
          </a:prstGeom>
          <a:noFill/>
        </p:spPr>
        <p:txBody>
          <a:bodyPr wrap="square" lIns="91440" tIns="45720" rIns="91440" bIns="45720" rtlCol="0" anchor="t" anchorCtr="0">
            <a:spAutoFit/>
          </a:bodyPr>
          <a:lstStyle/>
          <a:p>
            <a:pPr algn="l">
              <a:spcBef>
                <a:spcPts val="0"/>
              </a:spcBef>
              <a:spcAft>
                <a:spcPts val="0"/>
              </a:spcAft>
            </a:pPr>
            <a:r>
              <a:rPr lang="en-US" sz="1000" kern="0" dirty="0">
                <a:solidFill>
                  <a:schemeClr val="bg1">
                    <a:lumMod val="50000"/>
                  </a:schemeClr>
                </a:solidFill>
                <a:latin typeface="Arial"/>
                <a:ea typeface="Roboto"/>
                <a:cs typeface="Arial"/>
              </a:rPr>
              <a:t>*Time-dependent DR analysis &gt;4y post-randomization; primary RFI endpoint not met due to significant powering challenges; Only HER2- subset demonstrated significant treatment to biomarker interaction</a:t>
            </a:r>
          </a:p>
          <a:p>
            <a:pPr marL="0" indent="0" algn="l">
              <a:spcBef>
                <a:spcPts val="0"/>
              </a:spcBef>
              <a:spcAft>
                <a:spcPts val="0"/>
              </a:spcAft>
              <a:buNone/>
            </a:pPr>
            <a:endParaRPr lang="en-US" sz="800" kern="0" dirty="0">
              <a:solidFill>
                <a:schemeClr val="tx2"/>
              </a:solidFill>
              <a:latin typeface="Arial" panose="020B0604020202020204" pitchFamily="34" charset="0"/>
              <a:ea typeface="Roboto" panose="02000000000000000000" pitchFamily="2" charset="0"/>
              <a:cs typeface="Arial" panose="020B0604020202020204" pitchFamily="34" charset="0"/>
            </a:endParaRPr>
          </a:p>
        </p:txBody>
      </p:sp>
      <p:sp>
        <p:nvSpPr>
          <p:cNvPr id="3" name="Rectangle 2">
            <a:extLst>
              <a:ext uri="{FF2B5EF4-FFF2-40B4-BE49-F238E27FC236}">
                <a16:creationId xmlns:a16="http://schemas.microsoft.com/office/drawing/2014/main" id="{6A540844-2A27-4B09-B811-D9DFD34DD0B6}"/>
              </a:ext>
            </a:extLst>
          </p:cNvPr>
          <p:cNvSpPr/>
          <p:nvPr/>
        </p:nvSpPr>
        <p:spPr>
          <a:xfrm>
            <a:off x="8304426" y="2734759"/>
            <a:ext cx="3026391" cy="2031325"/>
          </a:xfrm>
          <a:prstGeom prst="rect">
            <a:avLst/>
          </a:prstGeom>
        </p:spPr>
        <p:txBody>
          <a:bodyPr wrap="square">
            <a:spAutoFit/>
          </a:bodyPr>
          <a:lstStyle/>
          <a:p>
            <a:pPr algn="ctr"/>
            <a:r>
              <a:rPr lang="en-US" dirty="0">
                <a:latin typeface="Arial" panose="020B0604020202020204" pitchFamily="34" charset="0"/>
                <a:ea typeface="Roboto" panose="02000000000000000000" pitchFamily="2" charset="0"/>
                <a:cs typeface="Arial" panose="020B0604020202020204" pitchFamily="34" charset="0"/>
              </a:rPr>
              <a:t>Consistent with previous studies, BCI identified patients with statistically significant benefit for </a:t>
            </a:r>
            <a:br>
              <a:rPr lang="en-US" dirty="0">
                <a:latin typeface="Arial" panose="020B0604020202020204" pitchFamily="34" charset="0"/>
                <a:ea typeface="Roboto" panose="02000000000000000000" pitchFamily="2" charset="0"/>
                <a:cs typeface="Arial" panose="020B0604020202020204" pitchFamily="34" charset="0"/>
              </a:rPr>
            </a:br>
            <a:r>
              <a:rPr lang="en-US" dirty="0">
                <a:latin typeface="Arial" panose="020B0604020202020204" pitchFamily="34" charset="0"/>
                <a:ea typeface="Roboto" panose="02000000000000000000" pitchFamily="2" charset="0"/>
                <a:cs typeface="Arial" panose="020B0604020202020204" pitchFamily="34" charset="0"/>
              </a:rPr>
              <a:t>DR prevention (BCI YES, H/I High)*</a:t>
            </a:r>
          </a:p>
          <a:p>
            <a:pPr algn="l"/>
            <a:endParaRPr lang="en-US" dirty="0">
              <a:solidFill>
                <a:schemeClr val="accent1"/>
              </a:solidFill>
              <a:latin typeface="Arial" panose="020B0604020202020204" pitchFamily="34" charset="0"/>
              <a:ea typeface="Roboto" panose="02000000000000000000" pitchFamily="2" charset="0"/>
              <a:cs typeface="Arial" panose="020B0604020202020204" pitchFamily="34" charset="0"/>
            </a:endParaRPr>
          </a:p>
        </p:txBody>
      </p:sp>
      <p:sp>
        <p:nvSpPr>
          <p:cNvPr id="40" name="Title 1">
            <a:extLst>
              <a:ext uri="{FF2B5EF4-FFF2-40B4-BE49-F238E27FC236}">
                <a16:creationId xmlns:a16="http://schemas.microsoft.com/office/drawing/2014/main" id="{E39EF70B-864F-E645-92BD-CF89A3483E3A}"/>
              </a:ext>
            </a:extLst>
          </p:cNvPr>
          <p:cNvSpPr txBox="1">
            <a:spLocks/>
          </p:cNvSpPr>
          <p:nvPr/>
        </p:nvSpPr>
        <p:spPr bwMode="black">
          <a:xfrm>
            <a:off x="10914384" y="376458"/>
            <a:ext cx="1029352" cy="67505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2800" b="0" i="0" cap="none" spc="0" baseline="0">
                <a:solidFill>
                  <a:schemeClr val="tx1"/>
                </a:solidFill>
                <a:effectLst/>
                <a:latin typeface="Georgia" panose="02040502050405020303" pitchFamily="18" charset="0"/>
                <a:ea typeface="Tahoma" panose="020B0604030504040204" pitchFamily="34" charset="0"/>
                <a:cs typeface="Tahoma" panose="020B0604030504040204" pitchFamily="34" charset="0"/>
              </a:defRPr>
            </a:lvl1pPr>
            <a:lvl2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5pPr>
            <a:lvl6pPr marL="609585" algn="l" rtl="0" fontAlgn="base">
              <a:lnSpc>
                <a:spcPct val="95000"/>
              </a:lnSpc>
              <a:spcBef>
                <a:spcPct val="0"/>
              </a:spcBef>
              <a:spcAft>
                <a:spcPct val="0"/>
              </a:spcAft>
              <a:defRPr sz="2933">
                <a:solidFill>
                  <a:schemeClr val="bg1"/>
                </a:solidFill>
                <a:latin typeface="Arial" pitchFamily="23" charset="0"/>
              </a:defRPr>
            </a:lvl6pPr>
            <a:lvl7pPr marL="1219170" algn="l" rtl="0" fontAlgn="base">
              <a:lnSpc>
                <a:spcPct val="95000"/>
              </a:lnSpc>
              <a:spcBef>
                <a:spcPct val="0"/>
              </a:spcBef>
              <a:spcAft>
                <a:spcPct val="0"/>
              </a:spcAft>
              <a:defRPr sz="2933">
                <a:solidFill>
                  <a:schemeClr val="bg1"/>
                </a:solidFill>
                <a:latin typeface="Arial" pitchFamily="23" charset="0"/>
              </a:defRPr>
            </a:lvl7pPr>
            <a:lvl8pPr marL="1828754" algn="l" rtl="0" fontAlgn="base">
              <a:lnSpc>
                <a:spcPct val="95000"/>
              </a:lnSpc>
              <a:spcBef>
                <a:spcPct val="0"/>
              </a:spcBef>
              <a:spcAft>
                <a:spcPct val="0"/>
              </a:spcAft>
              <a:defRPr sz="2933">
                <a:solidFill>
                  <a:schemeClr val="bg1"/>
                </a:solidFill>
                <a:latin typeface="Arial" pitchFamily="23" charset="0"/>
              </a:defRPr>
            </a:lvl8pPr>
            <a:lvl9pPr marL="2438339" algn="l" rtl="0" fontAlgn="base">
              <a:lnSpc>
                <a:spcPct val="95000"/>
              </a:lnSpc>
              <a:spcBef>
                <a:spcPct val="0"/>
              </a:spcBef>
              <a:spcAft>
                <a:spcPct val="0"/>
              </a:spcAft>
              <a:defRPr sz="2933">
                <a:solidFill>
                  <a:schemeClr val="bg1"/>
                </a:solidFill>
                <a:latin typeface="Arial" pitchFamily="23" charset="0"/>
              </a:defRPr>
            </a:lvl9pPr>
          </a:lstStyle>
          <a:p>
            <a:pPr algn="ctr"/>
            <a:r>
              <a:rPr lang="en-US" sz="1400" kern="0">
                <a:solidFill>
                  <a:schemeClr val="bg1"/>
                </a:solidFill>
                <a:latin typeface="Arial" panose="020B0604020202020204" pitchFamily="34" charset="0"/>
                <a:ea typeface="Roboto" panose="02000000000000000000" pitchFamily="2" charset="0"/>
                <a:cs typeface="Arial" panose="020B0604020202020204" pitchFamily="34" charset="0"/>
              </a:rPr>
              <a:t>Presented at ASCO 2021</a:t>
            </a:r>
            <a:endParaRPr lang="en-US" sz="1400" kern="0" baseline="3000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1" name="TextBox 40">
            <a:extLst>
              <a:ext uri="{FF2B5EF4-FFF2-40B4-BE49-F238E27FC236}">
                <a16:creationId xmlns:a16="http://schemas.microsoft.com/office/drawing/2014/main" id="{F21678DD-839B-5741-8CDC-46C33C3B397D}"/>
              </a:ext>
            </a:extLst>
          </p:cNvPr>
          <p:cNvSpPr txBox="1"/>
          <p:nvPr/>
        </p:nvSpPr>
        <p:spPr>
          <a:xfrm>
            <a:off x="567159" y="376458"/>
            <a:ext cx="4943861" cy="396019"/>
          </a:xfrm>
          <a:prstGeom prst="round2DiagRect">
            <a:avLst>
              <a:gd name="adj1" fmla="val 50000"/>
              <a:gd name="adj2" fmla="val 0"/>
            </a:avLst>
          </a:prstGeom>
          <a:no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a:lnSpc>
                <a:spcPct val="95000"/>
              </a:lnSpc>
              <a:defRPr sz="1600" b="1">
                <a:solidFill>
                  <a:schemeClr val="bg1"/>
                </a:solidFill>
                <a:latin typeface="+mn-lt"/>
                <a:ea typeface="Tahoma" panose="020B0604030504040204" pitchFamily="34" charset="0"/>
                <a:cs typeface="Tahoma" panose="020B0604030504040204" pitchFamily="34" charset="0"/>
              </a:defRPr>
            </a:lvl1pPr>
          </a:lstStyle>
          <a:p>
            <a:pPr algn="l"/>
            <a:r>
              <a:rPr lang="en-US" sz="2400">
                <a:solidFill>
                  <a:schemeClr val="tx1"/>
                </a:solidFill>
                <a:latin typeface="Arial"/>
                <a:ea typeface="Roboto"/>
                <a:cs typeface="Arial"/>
              </a:rPr>
              <a:t>B-42: Validation Study</a:t>
            </a:r>
          </a:p>
        </p:txBody>
      </p:sp>
      <p:cxnSp>
        <p:nvCxnSpPr>
          <p:cNvPr id="38" name="Straight Connector 37">
            <a:extLst>
              <a:ext uri="{FF2B5EF4-FFF2-40B4-BE49-F238E27FC236}">
                <a16:creationId xmlns:a16="http://schemas.microsoft.com/office/drawing/2014/main" id="{C93862B1-B2F1-CE4A-99C7-DCBF086DB31C}"/>
              </a:ext>
            </a:extLst>
          </p:cNvPr>
          <p:cNvCxnSpPr>
            <a:cxnSpLocks/>
          </p:cNvCxnSpPr>
          <p:nvPr/>
        </p:nvCxnSpPr>
        <p:spPr bwMode="auto">
          <a:xfrm>
            <a:off x="4175882" y="2143890"/>
            <a:ext cx="2715" cy="3758551"/>
          </a:xfrm>
          <a:prstGeom prst="line">
            <a:avLst/>
          </a:prstGeom>
          <a:noFill/>
          <a:ln w="19050" cap="flat" cmpd="sng" algn="ctr">
            <a:solidFill>
              <a:schemeClr val="accent1"/>
            </a:solidFill>
            <a:prstDash val="solid"/>
            <a:miter lim="800000"/>
            <a:headEnd type="none" w="med" len="med"/>
            <a:tailEnd type="none" w="med" len="med"/>
          </a:ln>
          <a:effectLst/>
        </p:spPr>
      </p:cxnSp>
      <p:cxnSp>
        <p:nvCxnSpPr>
          <p:cNvPr id="39" name="Straight Connector 38">
            <a:extLst>
              <a:ext uri="{FF2B5EF4-FFF2-40B4-BE49-F238E27FC236}">
                <a16:creationId xmlns:a16="http://schemas.microsoft.com/office/drawing/2014/main" id="{2A3493B9-2F95-BC45-B395-42CC5EDB0177}"/>
              </a:ext>
            </a:extLst>
          </p:cNvPr>
          <p:cNvCxnSpPr>
            <a:cxnSpLocks/>
          </p:cNvCxnSpPr>
          <p:nvPr/>
        </p:nvCxnSpPr>
        <p:spPr bwMode="auto">
          <a:xfrm>
            <a:off x="8075707" y="2146711"/>
            <a:ext cx="2715" cy="3758551"/>
          </a:xfrm>
          <a:prstGeom prst="line">
            <a:avLst/>
          </a:prstGeom>
          <a:noFill/>
          <a:ln w="19050" cap="flat" cmpd="sng" algn="ctr">
            <a:solidFill>
              <a:schemeClr val="accent1"/>
            </a:solidFill>
            <a:prstDash val="solid"/>
            <a:miter lim="800000"/>
            <a:headEnd type="none" w="med" len="med"/>
            <a:tailEnd type="none" w="med" len="med"/>
          </a:ln>
          <a:effectLst/>
        </p:spPr>
      </p:cxnSp>
      <p:sp>
        <p:nvSpPr>
          <p:cNvPr id="2" name="TextBox 1">
            <a:extLst>
              <a:ext uri="{FF2B5EF4-FFF2-40B4-BE49-F238E27FC236}">
                <a16:creationId xmlns:a16="http://schemas.microsoft.com/office/drawing/2014/main" id="{EE8CB91D-0272-9E20-70E4-3E111AE74B71}"/>
              </a:ext>
            </a:extLst>
          </p:cNvPr>
          <p:cNvSpPr txBox="1"/>
          <p:nvPr/>
        </p:nvSpPr>
        <p:spPr>
          <a:xfrm>
            <a:off x="8075707" y="554631"/>
            <a:ext cx="4116293" cy="317727"/>
          </a:xfrm>
          <a:prstGeom prst="rect">
            <a:avLst/>
          </a:prstGeom>
          <a:solidFill>
            <a:schemeClr val="bg1">
              <a:lumMod val="95000"/>
            </a:schemeClr>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pPr algn="ctr"/>
            <a:r>
              <a:rPr lang="en-US" sz="1200">
                <a:solidFill>
                  <a:schemeClr val="tx1"/>
                </a:solidFill>
                <a:latin typeface="Arial" panose="020B0604020202020204" pitchFamily="34" charset="0"/>
                <a:ea typeface="Roboto" panose="02000000000000000000" pitchFamily="2" charset="0"/>
                <a:cs typeface="Arial" panose="020B0604020202020204" pitchFamily="34" charset="0"/>
              </a:rPr>
              <a:t>40% of patients were node-positive (N+)</a:t>
            </a:r>
          </a:p>
        </p:txBody>
      </p:sp>
    </p:spTree>
    <p:extLst>
      <p:ext uri="{BB962C8B-B14F-4D97-AF65-F5344CB8AC3E}">
        <p14:creationId xmlns:p14="http://schemas.microsoft.com/office/powerpoint/2010/main" val="3014329485"/>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BE662-ED10-535A-736C-C3CFC562F07A}"/>
              </a:ext>
            </a:extLst>
          </p:cNvPr>
          <p:cNvSpPr/>
          <p:nvPr/>
        </p:nvSpPr>
        <p:spPr bwMode="gray">
          <a:xfrm>
            <a:off x="0" y="6270171"/>
            <a:ext cx="12192000" cy="228600"/>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8126473A-E852-7A4B-881B-79E92EFFB60E}"/>
              </a:ext>
            </a:extLst>
          </p:cNvPr>
          <p:cNvSpPr txBox="1"/>
          <p:nvPr/>
        </p:nvSpPr>
        <p:spPr>
          <a:xfrm>
            <a:off x="567159" y="376458"/>
            <a:ext cx="9687184" cy="397983"/>
          </a:xfrm>
          <a:prstGeom prst="round2DiagRect">
            <a:avLst>
              <a:gd name="adj1" fmla="val 50000"/>
              <a:gd name="adj2" fmla="val 0"/>
            </a:avLst>
          </a:prstGeom>
          <a:no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a:lnSpc>
                <a:spcPct val="95000"/>
              </a:lnSpc>
              <a:defRPr sz="1600" b="1">
                <a:solidFill>
                  <a:schemeClr val="bg1"/>
                </a:solidFill>
                <a:latin typeface="+mn-lt"/>
                <a:ea typeface="Tahoma" panose="020B0604030504040204" pitchFamily="34" charset="0"/>
                <a:cs typeface="Tahoma" panose="020B0604030504040204" pitchFamily="34" charset="0"/>
              </a:defRPr>
            </a:lvl1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2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Studies Evaluating </a:t>
            </a:r>
            <a:r>
              <a:rPr lang="en-US" sz="2400">
                <a:solidFill>
                  <a:srgbClr val="000000"/>
                </a:solidFill>
                <a:latin typeface="Arial" panose="020B0604020202020204" pitchFamily="34" charset="0"/>
                <a:cs typeface="Arial" panose="020B0604020202020204" pitchFamily="34" charset="0"/>
              </a:rPr>
              <a:t>the </a:t>
            </a:r>
            <a:r>
              <a:rPr kumimoji="0" lang="en-US" sz="2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BCI Test in HER2 Subsets</a:t>
            </a:r>
          </a:p>
        </p:txBody>
      </p:sp>
      <p:graphicFrame>
        <p:nvGraphicFramePr>
          <p:cNvPr id="4" name="Table 3">
            <a:extLst>
              <a:ext uri="{FF2B5EF4-FFF2-40B4-BE49-F238E27FC236}">
                <a16:creationId xmlns:a16="http://schemas.microsoft.com/office/drawing/2014/main" id="{D9938086-A97E-A7E0-683D-1B0D7278FD32}"/>
              </a:ext>
            </a:extLst>
          </p:cNvPr>
          <p:cNvGraphicFramePr>
            <a:graphicFrameLocks noGrp="1"/>
          </p:cNvGraphicFramePr>
          <p:nvPr>
            <p:extLst>
              <p:ext uri="{D42A27DB-BD31-4B8C-83A1-F6EECF244321}">
                <p14:modId xmlns:p14="http://schemas.microsoft.com/office/powerpoint/2010/main" val="2208374396"/>
              </p:ext>
            </p:extLst>
          </p:nvPr>
        </p:nvGraphicFramePr>
        <p:xfrm>
          <a:off x="1791371" y="951391"/>
          <a:ext cx="7819160" cy="2192694"/>
        </p:xfrm>
        <a:graphic>
          <a:graphicData uri="http://schemas.openxmlformats.org/drawingml/2006/table">
            <a:tbl>
              <a:tblPr firstRow="1" firstCol="1" bandRow="1">
                <a:tableStyleId>{69012ECD-51FC-41F1-AA8D-1B2483CD663E}</a:tableStyleId>
              </a:tblPr>
              <a:tblGrid>
                <a:gridCol w="1932444">
                  <a:extLst>
                    <a:ext uri="{9D8B030D-6E8A-4147-A177-3AD203B41FA5}">
                      <a16:colId xmlns:a16="http://schemas.microsoft.com/office/drawing/2014/main" val="3196663296"/>
                    </a:ext>
                  </a:extLst>
                </a:gridCol>
                <a:gridCol w="1195054">
                  <a:extLst>
                    <a:ext uri="{9D8B030D-6E8A-4147-A177-3AD203B41FA5}">
                      <a16:colId xmlns:a16="http://schemas.microsoft.com/office/drawing/2014/main" val="3729901024"/>
                    </a:ext>
                  </a:extLst>
                </a:gridCol>
                <a:gridCol w="1564163">
                  <a:extLst>
                    <a:ext uri="{9D8B030D-6E8A-4147-A177-3AD203B41FA5}">
                      <a16:colId xmlns:a16="http://schemas.microsoft.com/office/drawing/2014/main" val="2628850537"/>
                    </a:ext>
                  </a:extLst>
                </a:gridCol>
                <a:gridCol w="1464852">
                  <a:extLst>
                    <a:ext uri="{9D8B030D-6E8A-4147-A177-3AD203B41FA5}">
                      <a16:colId xmlns:a16="http://schemas.microsoft.com/office/drawing/2014/main" val="3966143018"/>
                    </a:ext>
                  </a:extLst>
                </a:gridCol>
                <a:gridCol w="1662647">
                  <a:extLst>
                    <a:ext uri="{9D8B030D-6E8A-4147-A177-3AD203B41FA5}">
                      <a16:colId xmlns:a16="http://schemas.microsoft.com/office/drawing/2014/main" val="1616048454"/>
                    </a:ext>
                  </a:extLst>
                </a:gridCol>
              </a:tblGrid>
              <a:tr h="685645">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Predictive Studies</a:t>
                      </a:r>
                    </a:p>
                  </a:txBody>
                  <a:tcPr marL="13211" marR="13211"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HR+/HER2-</a:t>
                      </a:r>
                    </a:p>
                  </a:txBody>
                  <a:tcPr marL="28825" marR="28825" marT="14412" marB="14412"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HR+/HER2+</a:t>
                      </a:r>
                    </a:p>
                  </a:txBody>
                  <a:tcPr marL="28825" marR="28825" marT="14412" marB="14412"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HR+/HER2?</a:t>
                      </a:r>
                    </a:p>
                  </a:txBody>
                  <a:tcPr marL="28825" marR="28825" marT="14412" marB="14412" anchor="ctr"/>
                </a:tc>
                <a:tc>
                  <a:txBody>
                    <a:bodyPr/>
                    <a:lstStyle/>
                    <a:p>
                      <a:pPr marL="0" marR="0" algn="l">
                        <a:lnSpc>
                          <a:spcPct val="100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 HER2+ interaction p-value</a:t>
                      </a:r>
                    </a:p>
                  </a:txBody>
                  <a:tcPr marL="28825" marR="28825" marT="14412" marB="14412" anchor="ctr"/>
                </a:tc>
                <a:extLst>
                  <a:ext uri="{0D108BD9-81ED-4DB2-BD59-A6C34878D82A}">
                    <a16:rowId xmlns:a16="http://schemas.microsoft.com/office/drawing/2014/main" val="1940806045"/>
                  </a:ext>
                </a:extLst>
              </a:tr>
              <a:tr h="394594">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Stockholm</a:t>
                      </a:r>
                      <a:r>
                        <a:rPr lang="en-US" sz="1200" baseline="30000">
                          <a:effectLst/>
                          <a:latin typeface="Roboto" panose="02000000000000000000" pitchFamily="2" charset="0"/>
                          <a:ea typeface="Roboto" panose="02000000000000000000" pitchFamily="2" charset="0"/>
                          <a:cs typeface="Roboto" panose="02000000000000000000" pitchFamily="2" charset="0"/>
                        </a:rPr>
                        <a:t>1 </a:t>
                      </a:r>
                      <a:r>
                        <a:rPr lang="en-US" sz="1200">
                          <a:effectLst/>
                          <a:latin typeface="Roboto" panose="02000000000000000000" pitchFamily="2" charset="0"/>
                          <a:ea typeface="Roboto" panose="02000000000000000000" pitchFamily="2" charset="0"/>
                          <a:cs typeface="Roboto" panose="02000000000000000000" pitchFamily="2" charset="0"/>
                        </a:rPr>
                        <a:t>(n=600)</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552 (92%)</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48 (8%)</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N/A</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ND</a:t>
                      </a:r>
                    </a:p>
                  </a:txBody>
                  <a:tcPr marL="10609" marR="10609" marT="3003" marB="0" anchor="ctr"/>
                </a:tc>
                <a:extLst>
                  <a:ext uri="{0D108BD9-81ED-4DB2-BD59-A6C34878D82A}">
                    <a16:rowId xmlns:a16="http://schemas.microsoft.com/office/drawing/2014/main" val="4209023816"/>
                  </a:ext>
                </a:extLst>
              </a:tr>
              <a:tr h="330998">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MA17</a:t>
                      </a:r>
                      <a:r>
                        <a:rPr lang="en-US" sz="1200" baseline="30000">
                          <a:effectLst/>
                          <a:latin typeface="Roboto" panose="02000000000000000000" pitchFamily="2" charset="0"/>
                          <a:ea typeface="Roboto" panose="02000000000000000000" pitchFamily="2" charset="0"/>
                          <a:cs typeface="Roboto" panose="02000000000000000000" pitchFamily="2" charset="0"/>
                        </a:rPr>
                        <a:t>2 </a:t>
                      </a:r>
                      <a:r>
                        <a:rPr lang="en-US" sz="1200">
                          <a:effectLst/>
                          <a:latin typeface="Roboto" panose="02000000000000000000" pitchFamily="2" charset="0"/>
                          <a:ea typeface="Roboto" panose="02000000000000000000" pitchFamily="2" charset="0"/>
                          <a:cs typeface="Roboto" panose="02000000000000000000" pitchFamily="2" charset="0"/>
                        </a:rPr>
                        <a:t>(n=249)</a:t>
                      </a:r>
                    </a:p>
                  </a:txBody>
                  <a:tcPr marL="13211" marR="13211"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226 (91%) </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23 (9%)</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N/A</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0.98*</a:t>
                      </a:r>
                    </a:p>
                  </a:txBody>
                  <a:tcPr marL="10609" marR="10609" marT="3003" marB="0" anchor="ctr"/>
                </a:tc>
                <a:extLst>
                  <a:ext uri="{0D108BD9-81ED-4DB2-BD59-A6C34878D82A}">
                    <a16:rowId xmlns:a16="http://schemas.microsoft.com/office/drawing/2014/main" val="4157105030"/>
                  </a:ext>
                </a:extLst>
              </a:tr>
              <a:tr h="450459">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Trans-aTTom</a:t>
                      </a:r>
                      <a:r>
                        <a:rPr lang="en-US" sz="1200" baseline="30000">
                          <a:effectLst/>
                          <a:latin typeface="Roboto" panose="02000000000000000000" pitchFamily="2" charset="0"/>
                          <a:ea typeface="Roboto" panose="02000000000000000000" pitchFamily="2" charset="0"/>
                          <a:cs typeface="Roboto" panose="02000000000000000000" pitchFamily="2" charset="0"/>
                        </a:rPr>
                        <a:t>3 </a:t>
                      </a:r>
                      <a:r>
                        <a:rPr lang="en-US" sz="1200">
                          <a:effectLst/>
                          <a:latin typeface="Roboto" panose="02000000000000000000" pitchFamily="2" charset="0"/>
                          <a:ea typeface="Roboto" panose="02000000000000000000" pitchFamily="2" charset="0"/>
                          <a:cs typeface="Roboto" panose="02000000000000000000" pitchFamily="2" charset="0"/>
                        </a:rPr>
                        <a:t>(n=789; N+)</a:t>
                      </a:r>
                    </a:p>
                  </a:txBody>
                  <a:tcPr marL="13211" marR="13211"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711 (90%)</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78 (10%)</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N/A</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0.85</a:t>
                      </a:r>
                      <a:r>
                        <a:rPr lang="en-US" sz="1200" baseline="30000">
                          <a:effectLst/>
                          <a:latin typeface="Roboto" panose="02000000000000000000" pitchFamily="2" charset="0"/>
                          <a:ea typeface="Roboto" panose="02000000000000000000" pitchFamily="2" charset="0"/>
                          <a:cs typeface="Roboto" panose="02000000000000000000" pitchFamily="2" charset="0"/>
                        </a:rPr>
                        <a:t>†</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10609" marR="10609" marT="3003" marB="0" anchor="ctr"/>
                </a:tc>
                <a:extLst>
                  <a:ext uri="{0D108BD9-81ED-4DB2-BD59-A6C34878D82A}">
                    <a16:rowId xmlns:a16="http://schemas.microsoft.com/office/drawing/2014/main" val="2884361957"/>
                  </a:ext>
                </a:extLst>
              </a:tr>
              <a:tr h="330998">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IDEAL</a:t>
                      </a:r>
                      <a:r>
                        <a:rPr lang="en-US" sz="1200" baseline="30000">
                          <a:effectLst/>
                          <a:latin typeface="Roboto" panose="02000000000000000000" pitchFamily="2" charset="0"/>
                          <a:ea typeface="Roboto" panose="02000000000000000000" pitchFamily="2" charset="0"/>
                          <a:cs typeface="Roboto" panose="02000000000000000000" pitchFamily="2" charset="0"/>
                        </a:rPr>
                        <a:t>4 </a:t>
                      </a:r>
                      <a:r>
                        <a:rPr lang="en-US" sz="1200">
                          <a:effectLst/>
                          <a:latin typeface="Roboto" panose="02000000000000000000" pitchFamily="2" charset="0"/>
                          <a:ea typeface="Roboto" panose="02000000000000000000" pitchFamily="2" charset="0"/>
                          <a:cs typeface="Roboto" panose="02000000000000000000" pitchFamily="2" charset="0"/>
                        </a:rPr>
                        <a:t>(n=908)</a:t>
                      </a:r>
                    </a:p>
                  </a:txBody>
                  <a:tcPr marL="13211" marR="13211"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302 (33%)</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79 (9%)</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527 (58%)</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ND</a:t>
                      </a:r>
                    </a:p>
                  </a:txBody>
                  <a:tcPr marL="10609" marR="10609" marT="3003" marB="0" anchor="ctr"/>
                </a:tc>
                <a:extLst>
                  <a:ext uri="{0D108BD9-81ED-4DB2-BD59-A6C34878D82A}">
                    <a16:rowId xmlns:a16="http://schemas.microsoft.com/office/drawing/2014/main" val="832735940"/>
                  </a:ext>
                </a:extLst>
              </a:tr>
            </a:tbl>
          </a:graphicData>
        </a:graphic>
      </p:graphicFrame>
      <p:graphicFrame>
        <p:nvGraphicFramePr>
          <p:cNvPr id="5" name="Table 4">
            <a:extLst>
              <a:ext uri="{FF2B5EF4-FFF2-40B4-BE49-F238E27FC236}">
                <a16:creationId xmlns:a16="http://schemas.microsoft.com/office/drawing/2014/main" id="{5E46B959-11D7-2C44-93A8-37C25D35F1A1}"/>
              </a:ext>
            </a:extLst>
          </p:cNvPr>
          <p:cNvGraphicFramePr>
            <a:graphicFrameLocks noGrp="1"/>
          </p:cNvGraphicFramePr>
          <p:nvPr>
            <p:extLst>
              <p:ext uri="{D42A27DB-BD31-4B8C-83A1-F6EECF244321}">
                <p14:modId xmlns:p14="http://schemas.microsoft.com/office/powerpoint/2010/main" val="2100775445"/>
              </p:ext>
            </p:extLst>
          </p:nvPr>
        </p:nvGraphicFramePr>
        <p:xfrm>
          <a:off x="1791371" y="3547390"/>
          <a:ext cx="7819160" cy="2295242"/>
        </p:xfrm>
        <a:graphic>
          <a:graphicData uri="http://schemas.openxmlformats.org/drawingml/2006/table">
            <a:tbl>
              <a:tblPr firstRow="1" firstCol="1" bandRow="1">
                <a:tableStyleId>{69012ECD-51FC-41F1-AA8D-1B2483CD663E}</a:tableStyleId>
              </a:tblPr>
              <a:tblGrid>
                <a:gridCol w="1932444">
                  <a:extLst>
                    <a:ext uri="{9D8B030D-6E8A-4147-A177-3AD203B41FA5}">
                      <a16:colId xmlns:a16="http://schemas.microsoft.com/office/drawing/2014/main" val="773232135"/>
                    </a:ext>
                  </a:extLst>
                </a:gridCol>
                <a:gridCol w="1195054">
                  <a:extLst>
                    <a:ext uri="{9D8B030D-6E8A-4147-A177-3AD203B41FA5}">
                      <a16:colId xmlns:a16="http://schemas.microsoft.com/office/drawing/2014/main" val="1504288189"/>
                    </a:ext>
                  </a:extLst>
                </a:gridCol>
                <a:gridCol w="1564163">
                  <a:extLst>
                    <a:ext uri="{9D8B030D-6E8A-4147-A177-3AD203B41FA5}">
                      <a16:colId xmlns:a16="http://schemas.microsoft.com/office/drawing/2014/main" val="1911262667"/>
                    </a:ext>
                  </a:extLst>
                </a:gridCol>
                <a:gridCol w="1464852">
                  <a:extLst>
                    <a:ext uri="{9D8B030D-6E8A-4147-A177-3AD203B41FA5}">
                      <a16:colId xmlns:a16="http://schemas.microsoft.com/office/drawing/2014/main" val="1457982191"/>
                    </a:ext>
                  </a:extLst>
                </a:gridCol>
                <a:gridCol w="1662647">
                  <a:extLst>
                    <a:ext uri="{9D8B030D-6E8A-4147-A177-3AD203B41FA5}">
                      <a16:colId xmlns:a16="http://schemas.microsoft.com/office/drawing/2014/main" val="912918208"/>
                    </a:ext>
                  </a:extLst>
                </a:gridCol>
              </a:tblGrid>
              <a:tr h="515516">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Prognostic Studies</a:t>
                      </a:r>
                    </a:p>
                  </a:txBody>
                  <a:tcPr marL="13211" marR="13211" marT="3003" marB="0" anchor="ctr"/>
                </a:tc>
                <a:tc>
                  <a:txBody>
                    <a:bodyPr/>
                    <a:lstStyle/>
                    <a:p>
                      <a:pPr marL="0" marR="0" lvl="0" indent="0" algn="l" defTabSz="609585" rtl="0" eaLnBrk="1" fontAlgn="auto" latinLnBrk="0" hangingPunct="1">
                        <a:lnSpc>
                          <a:spcPct val="107000"/>
                        </a:lnSpc>
                        <a:spcBef>
                          <a:spcPts val="0"/>
                        </a:spcBef>
                        <a:spcAft>
                          <a:spcPts val="0"/>
                        </a:spcAft>
                        <a:buClrTx/>
                        <a:buSzTx/>
                        <a:buFontTx/>
                        <a:buNone/>
                        <a:tabLst/>
                        <a:defRPr/>
                      </a:pPr>
                      <a:r>
                        <a:rPr lang="en-US" sz="1200">
                          <a:effectLst/>
                          <a:latin typeface="Roboto" panose="02000000000000000000" pitchFamily="2" charset="0"/>
                          <a:ea typeface="Roboto" panose="02000000000000000000" pitchFamily="2" charset="0"/>
                          <a:cs typeface="Roboto" panose="02000000000000000000" pitchFamily="2" charset="0"/>
                        </a:rPr>
                        <a:t>HR+/HER2-</a:t>
                      </a:r>
                    </a:p>
                    <a:p>
                      <a:pPr algn="l">
                        <a:lnSpc>
                          <a:spcPct val="107000"/>
                        </a:lnSpc>
                      </a:pP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10609" marR="10609" marT="3003" marB="0" anchor="ctr"/>
                </a:tc>
                <a:tc>
                  <a:txBody>
                    <a:bodyPr/>
                    <a:lstStyle/>
                    <a:p>
                      <a:pPr marL="0" marR="0" lvl="0" indent="0" algn="l" defTabSz="609585" rtl="0" eaLnBrk="1" fontAlgn="auto" latinLnBrk="0" hangingPunct="1">
                        <a:lnSpc>
                          <a:spcPct val="107000"/>
                        </a:lnSpc>
                        <a:spcBef>
                          <a:spcPts val="0"/>
                        </a:spcBef>
                        <a:spcAft>
                          <a:spcPts val="0"/>
                        </a:spcAft>
                        <a:buClrTx/>
                        <a:buSzTx/>
                        <a:buFontTx/>
                        <a:buNone/>
                        <a:tabLst/>
                        <a:defRPr/>
                      </a:pPr>
                      <a:r>
                        <a:rPr lang="en-US" sz="1200">
                          <a:effectLst/>
                          <a:latin typeface="Roboto" panose="02000000000000000000" pitchFamily="2" charset="0"/>
                          <a:ea typeface="Roboto" panose="02000000000000000000" pitchFamily="2" charset="0"/>
                          <a:cs typeface="Roboto" panose="02000000000000000000" pitchFamily="2" charset="0"/>
                        </a:rPr>
                        <a:t>HR+/HER2+</a:t>
                      </a:r>
                    </a:p>
                    <a:p>
                      <a:pPr algn="l">
                        <a:lnSpc>
                          <a:spcPct val="107000"/>
                        </a:lnSpc>
                      </a:pP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10609" marR="10609" marT="3003" marB="0" anchor="ctr"/>
                </a:tc>
                <a:tc>
                  <a:txBody>
                    <a:bodyPr/>
                    <a:lstStyle/>
                    <a:p>
                      <a:pPr marL="0" marR="0" lvl="0" indent="0" algn="l" defTabSz="609585" rtl="0" eaLnBrk="1" fontAlgn="auto" latinLnBrk="0" hangingPunct="1">
                        <a:lnSpc>
                          <a:spcPct val="107000"/>
                        </a:lnSpc>
                        <a:spcBef>
                          <a:spcPts val="0"/>
                        </a:spcBef>
                        <a:spcAft>
                          <a:spcPts val="0"/>
                        </a:spcAft>
                        <a:buClrTx/>
                        <a:buSzTx/>
                        <a:buFontTx/>
                        <a:buNone/>
                        <a:tabLst/>
                        <a:defRPr/>
                      </a:pPr>
                      <a:r>
                        <a:rPr lang="en-US" sz="1200">
                          <a:effectLst/>
                          <a:latin typeface="Roboto" panose="02000000000000000000" pitchFamily="2" charset="0"/>
                          <a:ea typeface="Roboto" panose="02000000000000000000" pitchFamily="2" charset="0"/>
                          <a:cs typeface="Roboto" panose="02000000000000000000" pitchFamily="2" charset="0"/>
                        </a:rPr>
                        <a:t>HR+/HER2?</a:t>
                      </a:r>
                    </a:p>
                    <a:p>
                      <a:pPr algn="l">
                        <a:lnSpc>
                          <a:spcPct val="107000"/>
                        </a:lnSpc>
                      </a:pP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10609" marR="10609" marT="3003" marB="0" anchor="ctr"/>
                </a:tc>
                <a:tc>
                  <a:txBody>
                    <a:bodyPr/>
                    <a:lstStyle/>
                    <a:p>
                      <a:pPr marL="0" marR="0" algn="l">
                        <a:lnSpc>
                          <a:spcPct val="100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 HER2+ interaction p-value</a:t>
                      </a:r>
                    </a:p>
                  </a:txBody>
                  <a:tcPr marL="10609" marR="10609" marT="3003" marB="0" anchor="ctr"/>
                </a:tc>
                <a:extLst>
                  <a:ext uri="{0D108BD9-81ED-4DB2-BD59-A6C34878D82A}">
                    <a16:rowId xmlns:a16="http://schemas.microsoft.com/office/drawing/2014/main" val="1863083163"/>
                  </a:ext>
                </a:extLst>
              </a:tr>
              <a:tr h="394594">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Stockholm</a:t>
                      </a:r>
                      <a:r>
                        <a:rPr lang="en-US" sz="1200" baseline="30000">
                          <a:effectLst/>
                          <a:latin typeface="Roboto" panose="02000000000000000000" pitchFamily="2" charset="0"/>
                          <a:ea typeface="Roboto" panose="02000000000000000000" pitchFamily="2" charset="0"/>
                          <a:cs typeface="Roboto" panose="02000000000000000000" pitchFamily="2" charset="0"/>
                        </a:rPr>
                        <a:t>1 </a:t>
                      </a:r>
                      <a:r>
                        <a:rPr lang="en-US" sz="1200">
                          <a:effectLst/>
                          <a:latin typeface="Roboto" panose="02000000000000000000" pitchFamily="2" charset="0"/>
                          <a:ea typeface="Roboto" panose="02000000000000000000" pitchFamily="2" charset="0"/>
                          <a:cs typeface="Roboto" panose="02000000000000000000" pitchFamily="2" charset="0"/>
                        </a:rPr>
                        <a:t>(n=600)</a:t>
                      </a:r>
                    </a:p>
                  </a:txBody>
                  <a:tcPr marL="13211" marR="13211"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552 (92%)</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48 (8%)</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N/A</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0.67</a:t>
                      </a:r>
                      <a:r>
                        <a:rPr lang="en-US" sz="1200" baseline="30000">
                          <a:effectLst/>
                          <a:latin typeface="Roboto" panose="02000000000000000000" pitchFamily="2" charset="0"/>
                          <a:ea typeface="Roboto" panose="02000000000000000000" pitchFamily="2" charset="0"/>
                          <a:cs typeface="Roboto" panose="02000000000000000000" pitchFamily="2" charset="0"/>
                        </a:rPr>
                        <a:t>‡</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10609" marR="10609" marT="3003" marB="0" anchor="ctr"/>
                </a:tc>
                <a:extLst>
                  <a:ext uri="{0D108BD9-81ED-4DB2-BD59-A6C34878D82A}">
                    <a16:rowId xmlns:a16="http://schemas.microsoft.com/office/drawing/2014/main" val="3698015737"/>
                  </a:ext>
                </a:extLst>
              </a:tr>
              <a:tr h="595944">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Multi-Institutional</a:t>
                      </a:r>
                      <a:r>
                        <a:rPr lang="en-US" sz="1200" baseline="30000">
                          <a:effectLst/>
                          <a:latin typeface="Roboto" panose="02000000000000000000" pitchFamily="2" charset="0"/>
                          <a:ea typeface="Roboto" panose="02000000000000000000" pitchFamily="2" charset="0"/>
                          <a:cs typeface="Roboto" panose="02000000000000000000" pitchFamily="2" charset="0"/>
                        </a:rPr>
                        <a:t>1 </a:t>
                      </a:r>
                      <a:r>
                        <a:rPr lang="en-US" sz="1200">
                          <a:effectLst/>
                          <a:latin typeface="Roboto" panose="02000000000000000000" pitchFamily="2" charset="0"/>
                          <a:ea typeface="Roboto" panose="02000000000000000000" pitchFamily="2" charset="0"/>
                          <a:cs typeface="Roboto" panose="02000000000000000000" pitchFamily="2" charset="0"/>
                        </a:rPr>
                        <a:t>(n=358)</a:t>
                      </a:r>
                    </a:p>
                  </a:txBody>
                  <a:tcPr marL="13211" marR="13211"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316 (88%)</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42 (12%)</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N/A</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0.09</a:t>
                      </a:r>
                      <a:r>
                        <a:rPr lang="en-US" sz="1200" baseline="30000">
                          <a:effectLst/>
                          <a:latin typeface="Roboto" panose="02000000000000000000" pitchFamily="2" charset="0"/>
                          <a:ea typeface="Roboto" panose="02000000000000000000" pitchFamily="2" charset="0"/>
                          <a:cs typeface="Roboto" panose="02000000000000000000" pitchFamily="2" charset="0"/>
                        </a:rPr>
                        <a:t>§</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10609" marR="10609" marT="3003" marB="0" anchor="ctr"/>
                </a:tc>
                <a:extLst>
                  <a:ext uri="{0D108BD9-81ED-4DB2-BD59-A6C34878D82A}">
                    <a16:rowId xmlns:a16="http://schemas.microsoft.com/office/drawing/2014/main" val="116290810"/>
                  </a:ext>
                </a:extLst>
              </a:tr>
              <a:tr h="394594">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Trans-ATAC</a:t>
                      </a:r>
                      <a:r>
                        <a:rPr lang="en-US" sz="1200" baseline="30000">
                          <a:effectLst/>
                          <a:latin typeface="Roboto" panose="02000000000000000000" pitchFamily="2" charset="0"/>
                          <a:ea typeface="Roboto" panose="02000000000000000000" pitchFamily="2" charset="0"/>
                          <a:cs typeface="Roboto" panose="02000000000000000000" pitchFamily="2" charset="0"/>
                        </a:rPr>
                        <a:t>5 </a:t>
                      </a:r>
                      <a:r>
                        <a:rPr lang="en-US" sz="1200">
                          <a:effectLst/>
                          <a:latin typeface="Roboto" panose="02000000000000000000" pitchFamily="2" charset="0"/>
                          <a:ea typeface="Roboto" panose="02000000000000000000" pitchFamily="2" charset="0"/>
                          <a:cs typeface="Roboto" panose="02000000000000000000" pitchFamily="2" charset="0"/>
                        </a:rPr>
                        <a:t>(n=665)</a:t>
                      </a:r>
                    </a:p>
                  </a:txBody>
                  <a:tcPr marL="13211" marR="13211"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597 (90%)</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68 (10%)</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N/A</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ND</a:t>
                      </a:r>
                    </a:p>
                  </a:txBody>
                  <a:tcPr marL="10609" marR="10609" marT="3003" marB="0" anchor="ctr"/>
                </a:tc>
                <a:extLst>
                  <a:ext uri="{0D108BD9-81ED-4DB2-BD59-A6C34878D82A}">
                    <a16:rowId xmlns:a16="http://schemas.microsoft.com/office/drawing/2014/main" val="1135058010"/>
                  </a:ext>
                </a:extLst>
              </a:tr>
              <a:tr h="394594">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N1 cohort</a:t>
                      </a:r>
                      <a:r>
                        <a:rPr lang="en-US" sz="1200" baseline="30000">
                          <a:effectLst/>
                          <a:latin typeface="Roboto" panose="02000000000000000000" pitchFamily="2" charset="0"/>
                          <a:ea typeface="Roboto" panose="02000000000000000000" pitchFamily="2" charset="0"/>
                          <a:cs typeface="Roboto" panose="02000000000000000000" pitchFamily="2" charset="0"/>
                        </a:rPr>
                        <a:t>6 </a:t>
                      </a:r>
                      <a:r>
                        <a:rPr lang="en-US" sz="1200">
                          <a:effectLst/>
                          <a:latin typeface="Roboto" panose="02000000000000000000" pitchFamily="2" charset="0"/>
                          <a:ea typeface="Roboto" panose="02000000000000000000" pitchFamily="2" charset="0"/>
                          <a:cs typeface="Roboto" panose="02000000000000000000" pitchFamily="2" charset="0"/>
                        </a:rPr>
                        <a:t>(n=402)</a:t>
                      </a:r>
                    </a:p>
                  </a:txBody>
                  <a:tcPr marL="13211" marR="13211"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259 (64%)</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52 (13%)</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91 (23%)</a:t>
                      </a:r>
                    </a:p>
                  </a:txBody>
                  <a:tcPr marL="10609" marR="10609" marT="3003" marB="0" anchor="ctr"/>
                </a:tc>
                <a:tc>
                  <a:txBody>
                    <a:bodyPr/>
                    <a:lstStyle/>
                    <a:p>
                      <a:pPr marL="0" marR="0" algn="l">
                        <a:lnSpc>
                          <a:spcPct val="107000"/>
                        </a:lnSpc>
                        <a:spcBef>
                          <a:spcPts val="0"/>
                        </a:spcBef>
                        <a:spcAft>
                          <a:spcPts val="800"/>
                        </a:spcAft>
                      </a:pPr>
                      <a:r>
                        <a:rPr lang="en-US" sz="1200">
                          <a:effectLst/>
                          <a:latin typeface="Roboto" panose="02000000000000000000" pitchFamily="2" charset="0"/>
                          <a:ea typeface="Roboto" panose="02000000000000000000" pitchFamily="2" charset="0"/>
                          <a:cs typeface="Roboto" panose="02000000000000000000" pitchFamily="2" charset="0"/>
                        </a:rPr>
                        <a:t>ND</a:t>
                      </a:r>
                    </a:p>
                  </a:txBody>
                  <a:tcPr marL="10609" marR="10609" marT="3003" marB="0" anchor="ctr"/>
                </a:tc>
                <a:extLst>
                  <a:ext uri="{0D108BD9-81ED-4DB2-BD59-A6C34878D82A}">
                    <a16:rowId xmlns:a16="http://schemas.microsoft.com/office/drawing/2014/main" val="35981646"/>
                  </a:ext>
                </a:extLst>
              </a:tr>
            </a:tbl>
          </a:graphicData>
        </a:graphic>
      </p:graphicFrame>
      <p:sp>
        <p:nvSpPr>
          <p:cNvPr id="7" name="TextBox 6">
            <a:extLst>
              <a:ext uri="{FF2B5EF4-FFF2-40B4-BE49-F238E27FC236}">
                <a16:creationId xmlns:a16="http://schemas.microsoft.com/office/drawing/2014/main" id="{06CB27F4-997F-1D04-D3E8-E3DA4334C995}"/>
              </a:ext>
            </a:extLst>
          </p:cNvPr>
          <p:cNvSpPr txBox="1"/>
          <p:nvPr/>
        </p:nvSpPr>
        <p:spPr>
          <a:xfrm>
            <a:off x="402133" y="6384471"/>
            <a:ext cx="11789867" cy="307777"/>
          </a:xfrm>
          <a:prstGeom prst="rect">
            <a:avLst/>
          </a:prstGeom>
        </p:spPr>
        <p:txBody>
          <a:bodyPr wrap="square" lIns="91440" tIns="45720" rIns="91440" bIns="45720" anchor="t">
            <a:spAutoFit/>
          </a:bodyPr>
          <a:lstStyle>
            <a:defPPr>
              <a:defRPr lang="en-US"/>
            </a:defPPr>
            <a:lvl1pPr marL="0" indent="0" algn="l">
              <a:buNone/>
              <a:defRPr sz="800">
                <a:latin typeface="Verdana" panose="020B0604030504040204" pitchFamily="34" charset="0"/>
                <a:ea typeface="Verdana" panose="020B0604030504040204" pitchFamily="34" charset="0"/>
                <a:cs typeface="Verdana" panose="020B0604030504040204" pitchFamily="34" charset="0"/>
              </a:defRPr>
            </a:lvl1pPr>
          </a:lstStyle>
          <a:p>
            <a:r>
              <a:rPr lang="en-US" sz="700" dirty="0">
                <a:solidFill>
                  <a:schemeClr val="bg1">
                    <a:lumMod val="65000"/>
                  </a:schemeClr>
                </a:solidFill>
                <a:latin typeface="Arial"/>
                <a:ea typeface="Roboto"/>
                <a:cs typeface="Arial"/>
              </a:rPr>
              <a:t>1. Zhang Y, et al. Clin Cancer Res. 2013;19(15):4196-4205. 2. Sgroi DC, et al. J Natl Cancer Inst. 2013;105(14):1036-1042. 3. Bartlett JMS, et al. Clin Cancer Res. 2022; 28(9):1871-1880. 4. Noordhoek I, et al. Clin Cancer Res. 2021;27(1):311-319. 5. </a:t>
            </a:r>
            <a:r>
              <a:rPr lang="fr-FR" sz="700" dirty="0" err="1">
                <a:solidFill>
                  <a:schemeClr val="bg1">
                    <a:lumMod val="65000"/>
                  </a:schemeClr>
                </a:solidFill>
                <a:latin typeface="Arial"/>
                <a:ea typeface="Roboto"/>
                <a:cs typeface="Arial"/>
              </a:rPr>
              <a:t>Sgroi</a:t>
            </a:r>
            <a:r>
              <a:rPr lang="fr-FR" sz="700" dirty="0">
                <a:solidFill>
                  <a:schemeClr val="bg1">
                    <a:lumMod val="65000"/>
                  </a:schemeClr>
                </a:solidFill>
                <a:latin typeface="Arial"/>
                <a:ea typeface="Roboto"/>
                <a:cs typeface="Arial"/>
              </a:rPr>
              <a:t> DC, et al. Lancet </a:t>
            </a:r>
            <a:r>
              <a:rPr lang="fr-FR" sz="700" dirty="0" err="1">
                <a:solidFill>
                  <a:schemeClr val="bg1">
                    <a:lumMod val="65000"/>
                  </a:schemeClr>
                </a:solidFill>
                <a:latin typeface="Arial"/>
                <a:ea typeface="Roboto"/>
                <a:cs typeface="Arial"/>
              </a:rPr>
              <a:t>Oncol</a:t>
            </a:r>
            <a:r>
              <a:rPr lang="fr-FR" sz="700" dirty="0">
                <a:solidFill>
                  <a:schemeClr val="bg1">
                    <a:lumMod val="65000"/>
                  </a:schemeClr>
                </a:solidFill>
                <a:latin typeface="Arial"/>
                <a:ea typeface="Roboto"/>
                <a:cs typeface="Arial"/>
              </a:rPr>
              <a:t>. 2013;14(11):1067-1076. 6. Zhang Y, et al. Clin Cancer </a:t>
            </a:r>
            <a:r>
              <a:rPr lang="fr-FR" sz="700" dirty="0" err="1">
                <a:solidFill>
                  <a:schemeClr val="bg1">
                    <a:lumMod val="65000"/>
                  </a:schemeClr>
                </a:solidFill>
                <a:latin typeface="Arial"/>
                <a:ea typeface="Roboto"/>
                <a:cs typeface="Arial"/>
              </a:rPr>
              <a:t>Res</a:t>
            </a:r>
            <a:r>
              <a:rPr lang="fr-FR" sz="700" dirty="0">
                <a:solidFill>
                  <a:schemeClr val="bg1">
                    <a:lumMod val="65000"/>
                  </a:schemeClr>
                </a:solidFill>
                <a:latin typeface="Arial"/>
                <a:ea typeface="Roboto"/>
                <a:cs typeface="Arial"/>
              </a:rPr>
              <a:t>. 2017;23(23):7217-7224.</a:t>
            </a:r>
            <a:endParaRPr lang="da-DK" sz="700" dirty="0">
              <a:solidFill>
                <a:schemeClr val="bg1">
                  <a:lumMod val="65000"/>
                </a:schemeClr>
              </a:solidFill>
              <a:latin typeface="Arial"/>
              <a:ea typeface="Roboto"/>
              <a:cs typeface="Arial"/>
            </a:endParaRPr>
          </a:p>
        </p:txBody>
      </p:sp>
      <p:pic>
        <p:nvPicPr>
          <p:cNvPr id="1025" name="Picture 1" descr="* = adjusted OR, † = three-way interaction, ‡ = univariate analysis, §  = multivariate analysis">
            <a:extLst>
              <a:ext uri="{FF2B5EF4-FFF2-40B4-BE49-F238E27FC236}">
                <a16:creationId xmlns:a16="http://schemas.microsoft.com/office/drawing/2014/main" id="{513422BA-D259-A13F-3067-B4C8EBDEF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979" y="5842632"/>
            <a:ext cx="5297488" cy="28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182981"/>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8D64B9-BBDD-2AF0-FAF9-BEEE53822F74}"/>
              </a:ext>
            </a:extLst>
          </p:cNvPr>
          <p:cNvSpPr/>
          <p:nvPr/>
        </p:nvSpPr>
        <p:spPr bwMode="gray">
          <a:xfrm>
            <a:off x="0" y="6270171"/>
            <a:ext cx="12192000" cy="228600"/>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1F533B73-4D85-4F51-B77D-04DCB277C598}"/>
              </a:ext>
            </a:extLst>
          </p:cNvPr>
          <p:cNvSpPr/>
          <p:nvPr/>
        </p:nvSpPr>
        <p:spPr bwMode="gray">
          <a:xfrm>
            <a:off x="144132" y="27739"/>
            <a:ext cx="924380" cy="1082926"/>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075B30C-CDBA-244A-B911-4A00ADCFF545}"/>
              </a:ext>
            </a:extLst>
          </p:cNvPr>
          <p:cNvSpPr txBox="1"/>
          <p:nvPr/>
        </p:nvSpPr>
        <p:spPr>
          <a:xfrm>
            <a:off x="353541" y="6484999"/>
            <a:ext cx="8948489" cy="200055"/>
          </a:xfrm>
          <a:prstGeom prst="rect">
            <a:avLst/>
          </a:prstGeom>
          <a:noFill/>
        </p:spPr>
        <p:txBody>
          <a:bodyPr wrap="square" lIns="91440" tIns="45720" rIns="91440" bIns="45720" rtlCol="0" anchor="b" anchorCtr="0">
            <a:spAutoFit/>
          </a:bodyPr>
          <a:lstStyle/>
          <a:p>
            <a:r>
              <a:rPr lang="en-US" sz="700" dirty="0">
                <a:solidFill>
                  <a:schemeClr val="bg1">
                    <a:lumMod val="65000"/>
                  </a:schemeClr>
                </a:solidFill>
                <a:latin typeface="Arial"/>
                <a:cs typeface="Arial"/>
              </a:rPr>
              <a:t>1. Davies C, et al. Lancet. 2013;381:805-816. 2. Goss PE, et al. N Engl J Med. 2016;375:209-219. 3. Mamounas EP, et al. S1-05; SABCS. 2016.</a:t>
            </a:r>
            <a:endParaRPr lang="en-US" sz="700" dirty="0">
              <a:solidFill>
                <a:schemeClr val="bg1">
                  <a:lumMod val="65000"/>
                </a:schemeClr>
              </a:solidFill>
              <a:latin typeface="Arial"/>
              <a:ea typeface="Tahoma" panose="020B0604030504040204" pitchFamily="34" charset="0"/>
              <a:cs typeface="Arial"/>
            </a:endParaRPr>
          </a:p>
        </p:txBody>
      </p:sp>
      <p:sp>
        <p:nvSpPr>
          <p:cNvPr id="5" name="Title 4">
            <a:extLst>
              <a:ext uri="{FF2B5EF4-FFF2-40B4-BE49-F238E27FC236}">
                <a16:creationId xmlns:a16="http://schemas.microsoft.com/office/drawing/2014/main" id="{9196FBAB-AF32-B946-987B-6210CBE383F7}"/>
              </a:ext>
            </a:extLst>
          </p:cNvPr>
          <p:cNvSpPr>
            <a:spLocks noGrp="1"/>
          </p:cNvSpPr>
          <p:nvPr>
            <p:ph type="title"/>
          </p:nvPr>
        </p:nvSpPr>
        <p:spPr>
          <a:xfrm>
            <a:off x="508965" y="398424"/>
            <a:ext cx="10859069" cy="757130"/>
          </a:xfrm>
        </p:spPr>
        <p:txBody>
          <a:bodyPr/>
          <a:lstStyle/>
          <a:p>
            <a:r>
              <a:rPr lang="en-US" sz="2400" b="1" dirty="0">
                <a:latin typeface="Arial" panose="020B0604020202020204" pitchFamily="34" charset="0"/>
                <a:cs typeface="Arial" panose="020B0604020202020204" pitchFamily="34" charset="0"/>
              </a:rPr>
              <a:t>Spare Women the Side Effects and Toxicity Associated with Prolonged Treatment if they are Not Likely to Benefit</a:t>
            </a:r>
            <a:r>
              <a:rPr lang="en-US" sz="2400" b="1" baseline="30000" dirty="0">
                <a:latin typeface="Arial" panose="020B0604020202020204" pitchFamily="34" charset="0"/>
                <a:cs typeface="Arial" panose="020B0604020202020204" pitchFamily="34" charset="0"/>
              </a:rPr>
              <a:t>1-3</a:t>
            </a:r>
          </a:p>
        </p:txBody>
      </p:sp>
      <p:sp>
        <p:nvSpPr>
          <p:cNvPr id="8" name="TextBox 7">
            <a:extLst>
              <a:ext uri="{FF2B5EF4-FFF2-40B4-BE49-F238E27FC236}">
                <a16:creationId xmlns:a16="http://schemas.microsoft.com/office/drawing/2014/main" id="{15D63B47-C977-EE63-C7CA-44DA9833420E}"/>
              </a:ext>
            </a:extLst>
          </p:cNvPr>
          <p:cNvSpPr txBox="1"/>
          <p:nvPr/>
        </p:nvSpPr>
        <p:spPr>
          <a:xfrm>
            <a:off x="1773951" y="1743875"/>
            <a:ext cx="3390899" cy="396020"/>
          </a:xfrm>
          <a:prstGeom prst="round2DiagRect">
            <a:avLst>
              <a:gd name="adj1" fmla="val 50000"/>
              <a:gd name="adj2" fmla="val 0"/>
            </a:avLst>
          </a:prstGeom>
          <a:solidFill>
            <a:srgbClr val="0590D3"/>
          </a:solidFill>
          <a:effectLst>
            <a:outerShdw blurRad="50800" dist="38100" dir="2700000" algn="tl" rotWithShape="0">
              <a:prstClr val="black">
                <a:alpha val="40000"/>
              </a:prstClr>
            </a:outerShdw>
          </a:effectLst>
        </p:spPr>
        <p:txBody>
          <a:bodyPr wrap="square" tIns="0" bIns="0" rtlCol="0" anchor="ctr" anchorCtr="0">
            <a:noAutofit/>
          </a:bodyPr>
          <a:lstStyle/>
          <a:p>
            <a:pPr marL="0" indent="0">
              <a:spcBef>
                <a:spcPts val="0"/>
              </a:spcBef>
              <a:spcAft>
                <a:spcPts val="0"/>
              </a:spcAft>
              <a:buNone/>
            </a:pPr>
            <a:r>
              <a:rPr lang="en-US" sz="1600" b="1" kern="0">
                <a:solidFill>
                  <a:schemeClr val="bg1"/>
                </a:solidFill>
                <a:latin typeface="Arial" panose="020B0604020202020204" pitchFamily="34" charset="0"/>
                <a:ea typeface="Roboto" panose="02000000000000000000" pitchFamily="2" charset="0"/>
                <a:cs typeface="Arial" panose="020B0604020202020204" pitchFamily="34" charset="0"/>
              </a:rPr>
              <a:t>ADVERSE EVENTS</a:t>
            </a:r>
          </a:p>
        </p:txBody>
      </p:sp>
      <p:sp>
        <p:nvSpPr>
          <p:cNvPr id="9" name="Teardrop 8">
            <a:extLst>
              <a:ext uri="{FF2B5EF4-FFF2-40B4-BE49-F238E27FC236}">
                <a16:creationId xmlns:a16="http://schemas.microsoft.com/office/drawing/2014/main" id="{927EB310-576F-947D-3C0B-AFBEF8655D88}"/>
              </a:ext>
            </a:extLst>
          </p:cNvPr>
          <p:cNvSpPr/>
          <p:nvPr/>
        </p:nvSpPr>
        <p:spPr bwMode="gray">
          <a:xfrm>
            <a:off x="832120" y="2177325"/>
            <a:ext cx="914400" cy="914400"/>
          </a:xfrm>
          <a:prstGeom prst="teardrop">
            <a:avLst/>
          </a:prstGeom>
          <a:solidFill>
            <a:srgbClr val="0590D3"/>
          </a:solidFill>
          <a:ln w="38100"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0" tIns="45720" rIns="0" bIns="91440" numCol="1" rtlCol="0" anchor="ctr" anchorCtr="0" compatLnSpc="1">
            <a:prstTxWarp prst="textNoShape">
              <a:avLst/>
            </a:prstTxWarp>
          </a:bodyPr>
          <a:lstStyle/>
          <a:p>
            <a:pPr>
              <a:lnSpc>
                <a:spcPct val="95000"/>
              </a:lnSpc>
            </a:pPr>
            <a:r>
              <a:rPr lang="en-US" sz="2400" b="1">
                <a:solidFill>
                  <a:schemeClr val="bg1"/>
                </a:solidFill>
                <a:latin typeface="Arial" panose="020B0604020202020204" pitchFamily="34" charset="0"/>
                <a:ea typeface="Roboto" panose="02000000000000000000" pitchFamily="2" charset="0"/>
                <a:cs typeface="Arial" panose="020B0604020202020204" pitchFamily="34" charset="0"/>
              </a:rPr>
              <a:t>10%</a:t>
            </a:r>
          </a:p>
        </p:txBody>
      </p:sp>
      <p:sp>
        <p:nvSpPr>
          <p:cNvPr id="11" name="Content Placeholder 4">
            <a:extLst>
              <a:ext uri="{FF2B5EF4-FFF2-40B4-BE49-F238E27FC236}">
                <a16:creationId xmlns:a16="http://schemas.microsoft.com/office/drawing/2014/main" id="{AB4719E1-CAD6-5282-4E19-B9BCC641B65A}"/>
              </a:ext>
            </a:extLst>
          </p:cNvPr>
          <p:cNvSpPr txBox="1">
            <a:spLocks/>
          </p:cNvSpPr>
          <p:nvPr/>
        </p:nvSpPr>
        <p:spPr>
          <a:xfrm>
            <a:off x="1773952" y="2173554"/>
            <a:ext cx="2286001" cy="1103379"/>
          </a:xfrm>
          <a:prstGeom prst="rect">
            <a:avLst/>
          </a:prstGeom>
        </p:spPr>
        <p:txBody>
          <a:bodyPr>
            <a:spAutoFit/>
          </a:bodyPr>
          <a:lstStyle>
            <a:lvl1pPr marL="233363" indent="-233363" algn="l" rtl="0" eaLnBrk="0" fontAlgn="base" hangingPunct="0">
              <a:lnSpc>
                <a:spcPct val="95000"/>
              </a:lnSpc>
              <a:spcBef>
                <a:spcPts val="500"/>
              </a:spcBef>
              <a:spcAft>
                <a:spcPts val="500"/>
              </a:spcAft>
              <a:buClr>
                <a:schemeClr val="tx2"/>
              </a:buClr>
              <a:buSzPct val="120000"/>
              <a:buFont typeface="Arial"/>
              <a:buChar char="•"/>
              <a:tabLst/>
              <a:defRPr sz="1800" b="0" i="0">
                <a:solidFill>
                  <a:schemeClr val="tx2"/>
                </a:solidFill>
                <a:latin typeface="Verdana" panose="020B0604030504040204" pitchFamily="34" charset="0"/>
                <a:ea typeface="Tahoma" panose="020B0604030504040204" pitchFamily="34" charset="0"/>
                <a:cs typeface="Tahoma" panose="020B0604030504040204" pitchFamily="34" charset="0"/>
              </a:defRPr>
            </a:lvl1pPr>
            <a:lvl2pPr marL="577850" indent="-212725"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2pPr>
            <a:lvl3pPr marL="923925" indent="-233363"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3pPr>
            <a:lvl4pPr marL="1603375" indent="-230188" algn="l" rtl="0" eaLnBrk="0" fontAlgn="base" hangingPunct="0">
              <a:lnSpc>
                <a:spcPct val="95000"/>
              </a:lnSpc>
              <a:spcBef>
                <a:spcPts val="0"/>
              </a:spcBef>
              <a:spcAft>
                <a:spcPts val="500"/>
              </a:spcAft>
              <a:buClr>
                <a:schemeClr val="tx1">
                  <a:lumMod val="65000"/>
                  <a:lumOff val="35000"/>
                </a:schemeClr>
              </a:buClr>
              <a:buFont typeface=".AppleSystemUIFont" charset="-120"/>
              <a:buChar char="»"/>
              <a:tabLst/>
              <a:defRPr sz="1800" b="0" i="0">
                <a:solidFill>
                  <a:schemeClr val="tx1">
                    <a:lumMod val="65000"/>
                    <a:lumOff val="35000"/>
                  </a:schemeClr>
                </a:solidFill>
                <a:latin typeface="Arial Regular"/>
                <a:ea typeface="Arial Regular"/>
                <a:cs typeface="Calibri" charset="0"/>
              </a:defRPr>
            </a:lvl4pPr>
            <a:lvl5pPr marL="2065338" indent="-230188" algn="l" rtl="0" eaLnBrk="0" fontAlgn="base" hangingPunct="0">
              <a:lnSpc>
                <a:spcPct val="95000"/>
              </a:lnSpc>
              <a:spcBef>
                <a:spcPts val="0"/>
              </a:spcBef>
              <a:spcAft>
                <a:spcPts val="500"/>
              </a:spcAft>
              <a:buClr>
                <a:schemeClr val="bg2">
                  <a:lumMod val="75000"/>
                </a:schemeClr>
              </a:buClr>
              <a:buChar char="»"/>
              <a:tabLst/>
              <a:defRPr sz="1800" b="0" i="0">
                <a:solidFill>
                  <a:schemeClr val="tx2"/>
                </a:solidFill>
                <a:latin typeface="Calibri Regular" charset="0"/>
                <a:ea typeface="ＭＳ Ｐゴシック" pitchFamily="23" charset="-128"/>
                <a:cs typeface="Calibri Regular" charset="0"/>
              </a:defRPr>
            </a:lvl5pPr>
            <a:lvl6pPr marL="335271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3962301"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457188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5181470"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a:lstStyle>
          <a:p>
            <a:pPr marL="171450" indent="-171450">
              <a:spcBef>
                <a:spcPts val="0"/>
              </a:spcBef>
            </a:pPr>
            <a:r>
              <a:rPr lang="en-US" sz="1400" kern="0" dirty="0">
                <a:solidFill>
                  <a:schemeClr val="tx1"/>
                </a:solidFill>
                <a:latin typeface="Arial" panose="020B0604020202020204" pitchFamily="34" charset="0"/>
                <a:ea typeface="Roboto" panose="02000000000000000000" pitchFamily="2" charset="0"/>
                <a:cs typeface="Arial" panose="020B0604020202020204" pitchFamily="34" charset="0"/>
              </a:rPr>
              <a:t>Bone toxicity</a:t>
            </a:r>
          </a:p>
          <a:p>
            <a:pPr marL="171450" indent="-171450">
              <a:spcBef>
                <a:spcPts val="0"/>
              </a:spcBef>
            </a:pPr>
            <a:r>
              <a:rPr lang="en-US" sz="1400" kern="0" dirty="0">
                <a:solidFill>
                  <a:schemeClr val="tx1"/>
                </a:solidFill>
                <a:latin typeface="Arial" panose="020B0604020202020204" pitchFamily="34" charset="0"/>
                <a:ea typeface="Roboto" panose="02000000000000000000" pitchFamily="2" charset="0"/>
                <a:cs typeface="Arial" panose="020B0604020202020204" pitchFamily="34" charset="0"/>
              </a:rPr>
              <a:t>Endometrial cancer</a:t>
            </a:r>
          </a:p>
          <a:p>
            <a:pPr marL="171450" indent="-171450">
              <a:spcBef>
                <a:spcPts val="0"/>
              </a:spcBef>
            </a:pPr>
            <a:r>
              <a:rPr lang="en-US" sz="1400" kern="0" dirty="0">
                <a:solidFill>
                  <a:schemeClr val="tx1"/>
                </a:solidFill>
                <a:latin typeface="Arial" panose="020B0604020202020204" pitchFamily="34" charset="0"/>
                <a:ea typeface="Roboto" panose="02000000000000000000" pitchFamily="2" charset="0"/>
                <a:cs typeface="Arial" panose="020B0604020202020204" pitchFamily="34" charset="0"/>
              </a:rPr>
              <a:t>Embolisms</a:t>
            </a:r>
          </a:p>
          <a:p>
            <a:pPr marL="171450" indent="-171450">
              <a:spcBef>
                <a:spcPts val="0"/>
              </a:spcBef>
            </a:pPr>
            <a:r>
              <a:rPr lang="en-US" sz="1400" kern="0" dirty="0">
                <a:solidFill>
                  <a:schemeClr val="tx1"/>
                </a:solidFill>
                <a:latin typeface="Arial" panose="020B0604020202020204" pitchFamily="34" charset="0"/>
                <a:ea typeface="Roboto" panose="02000000000000000000" pitchFamily="2" charset="0"/>
                <a:cs typeface="Arial" panose="020B0604020202020204" pitchFamily="34" charset="0"/>
              </a:rPr>
              <a:t>Heart disease</a:t>
            </a:r>
          </a:p>
        </p:txBody>
      </p:sp>
      <p:sp>
        <p:nvSpPr>
          <p:cNvPr id="12" name="Teardrop 11">
            <a:extLst>
              <a:ext uri="{FF2B5EF4-FFF2-40B4-BE49-F238E27FC236}">
                <a16:creationId xmlns:a16="http://schemas.microsoft.com/office/drawing/2014/main" id="{87725FD4-E429-CA8A-2ECF-010FC7940DBB}"/>
              </a:ext>
            </a:extLst>
          </p:cNvPr>
          <p:cNvSpPr/>
          <p:nvPr/>
        </p:nvSpPr>
        <p:spPr bwMode="gray">
          <a:xfrm>
            <a:off x="832120" y="4089401"/>
            <a:ext cx="914400" cy="914400"/>
          </a:xfrm>
          <a:prstGeom prst="teardrop">
            <a:avLst/>
          </a:prstGeom>
          <a:solidFill>
            <a:srgbClr val="0F477B"/>
          </a:solidFill>
          <a:ln w="38100"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0" tIns="45720" rIns="0" bIns="91440" numCol="1" rtlCol="0" anchor="ctr" anchorCtr="0" compatLnSpc="1">
            <a:prstTxWarp prst="textNoShape">
              <a:avLst/>
            </a:prstTxWarp>
          </a:bodyPr>
          <a:lstStyle/>
          <a:p>
            <a:pPr>
              <a:lnSpc>
                <a:spcPct val="95000"/>
              </a:lnSpc>
            </a:pPr>
            <a:r>
              <a:rPr lang="en-US" sz="2400" b="1">
                <a:solidFill>
                  <a:schemeClr val="bg1"/>
                </a:solidFill>
                <a:latin typeface="Arial" panose="020B0604020202020204" pitchFamily="34" charset="0"/>
                <a:ea typeface="Roboto" panose="02000000000000000000" pitchFamily="2" charset="0"/>
                <a:cs typeface="Arial" panose="020B0604020202020204" pitchFamily="34" charset="0"/>
              </a:rPr>
              <a:t>50%</a:t>
            </a:r>
          </a:p>
        </p:txBody>
      </p:sp>
      <p:sp>
        <p:nvSpPr>
          <p:cNvPr id="13" name="Content Placeholder 4">
            <a:extLst>
              <a:ext uri="{FF2B5EF4-FFF2-40B4-BE49-F238E27FC236}">
                <a16:creationId xmlns:a16="http://schemas.microsoft.com/office/drawing/2014/main" id="{C960529B-21B8-45F8-52DE-528E43AF6AB1}"/>
              </a:ext>
            </a:extLst>
          </p:cNvPr>
          <p:cNvSpPr txBox="1">
            <a:spLocks/>
          </p:cNvSpPr>
          <p:nvPr/>
        </p:nvSpPr>
        <p:spPr>
          <a:xfrm>
            <a:off x="1816178" y="4107307"/>
            <a:ext cx="2948548" cy="1576842"/>
          </a:xfrm>
          <a:prstGeom prst="rect">
            <a:avLst/>
          </a:prstGeom>
        </p:spPr>
        <p:txBody>
          <a:bodyPr wrap="square">
            <a:spAutoFit/>
          </a:bodyPr>
          <a:lstStyle>
            <a:lvl1pPr marL="233363" indent="-233363" algn="l" rtl="0" eaLnBrk="0" fontAlgn="base" hangingPunct="0">
              <a:lnSpc>
                <a:spcPct val="95000"/>
              </a:lnSpc>
              <a:spcBef>
                <a:spcPts val="500"/>
              </a:spcBef>
              <a:spcAft>
                <a:spcPts val="500"/>
              </a:spcAft>
              <a:buClr>
                <a:schemeClr val="tx2"/>
              </a:buClr>
              <a:buSzPct val="120000"/>
              <a:buFont typeface="Arial"/>
              <a:buChar char="•"/>
              <a:tabLst/>
              <a:defRPr sz="1800" b="0" i="0">
                <a:solidFill>
                  <a:schemeClr val="tx2"/>
                </a:solidFill>
                <a:latin typeface="Verdana" panose="020B0604030504040204" pitchFamily="34" charset="0"/>
                <a:ea typeface="Tahoma" panose="020B0604030504040204" pitchFamily="34" charset="0"/>
                <a:cs typeface="Tahoma" panose="020B0604030504040204" pitchFamily="34" charset="0"/>
              </a:defRPr>
            </a:lvl1pPr>
            <a:lvl2pPr marL="577850" indent="-212725"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2pPr>
            <a:lvl3pPr marL="923925" indent="-233363"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3pPr>
            <a:lvl4pPr marL="1603375" indent="-230188" algn="l" rtl="0" eaLnBrk="0" fontAlgn="base" hangingPunct="0">
              <a:lnSpc>
                <a:spcPct val="95000"/>
              </a:lnSpc>
              <a:spcBef>
                <a:spcPts val="0"/>
              </a:spcBef>
              <a:spcAft>
                <a:spcPts val="500"/>
              </a:spcAft>
              <a:buClr>
                <a:schemeClr val="tx1">
                  <a:lumMod val="65000"/>
                  <a:lumOff val="35000"/>
                </a:schemeClr>
              </a:buClr>
              <a:buFont typeface=".AppleSystemUIFont" charset="-120"/>
              <a:buChar char="»"/>
              <a:tabLst/>
              <a:defRPr sz="1800" b="0" i="0">
                <a:solidFill>
                  <a:schemeClr val="tx1">
                    <a:lumMod val="65000"/>
                    <a:lumOff val="35000"/>
                  </a:schemeClr>
                </a:solidFill>
                <a:latin typeface="Arial Regular"/>
                <a:ea typeface="Arial Regular"/>
                <a:cs typeface="Calibri" charset="0"/>
              </a:defRPr>
            </a:lvl4pPr>
            <a:lvl5pPr marL="2065338" indent="-230188" algn="l" rtl="0" eaLnBrk="0" fontAlgn="base" hangingPunct="0">
              <a:lnSpc>
                <a:spcPct val="95000"/>
              </a:lnSpc>
              <a:spcBef>
                <a:spcPts val="0"/>
              </a:spcBef>
              <a:spcAft>
                <a:spcPts val="500"/>
              </a:spcAft>
              <a:buClr>
                <a:schemeClr val="bg2">
                  <a:lumMod val="75000"/>
                </a:schemeClr>
              </a:buClr>
              <a:buChar char="»"/>
              <a:tabLst/>
              <a:defRPr sz="1800" b="0" i="0">
                <a:solidFill>
                  <a:schemeClr val="tx2"/>
                </a:solidFill>
                <a:latin typeface="Calibri Regular" charset="0"/>
                <a:ea typeface="ＭＳ Ｐゴシック" pitchFamily="23" charset="-128"/>
                <a:cs typeface="Calibri Regular" charset="0"/>
              </a:defRPr>
            </a:lvl5pPr>
            <a:lvl6pPr marL="335271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3962301"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457188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5181470"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a:lstStyle>
          <a:p>
            <a:pPr marL="171450" indent="-171450">
              <a:spcBef>
                <a:spcPts val="0"/>
              </a:spcBef>
            </a:pPr>
            <a:r>
              <a:rPr lang="en-US" sz="1400" kern="0" dirty="0">
                <a:solidFill>
                  <a:schemeClr val="tx1"/>
                </a:solidFill>
                <a:latin typeface="Arial" panose="020B0604020202020204" pitchFamily="34" charset="0"/>
                <a:ea typeface="Roboto" panose="02000000000000000000" pitchFamily="2" charset="0"/>
                <a:cs typeface="Arial" panose="020B0604020202020204" pitchFamily="34" charset="0"/>
              </a:rPr>
              <a:t>Hot flashes</a:t>
            </a:r>
          </a:p>
          <a:p>
            <a:pPr marL="171450" indent="-171450">
              <a:spcBef>
                <a:spcPts val="0"/>
              </a:spcBef>
            </a:pPr>
            <a:r>
              <a:rPr lang="en-US" sz="1400" kern="0" dirty="0">
                <a:solidFill>
                  <a:schemeClr val="tx1"/>
                </a:solidFill>
                <a:latin typeface="Arial" panose="020B0604020202020204" pitchFamily="34" charset="0"/>
                <a:ea typeface="Roboto" panose="02000000000000000000" pitchFamily="2" charset="0"/>
                <a:cs typeface="Arial" panose="020B0604020202020204" pitchFamily="34" charset="0"/>
              </a:rPr>
              <a:t>Sexual dysfunction</a:t>
            </a:r>
          </a:p>
          <a:p>
            <a:pPr marL="171450" indent="-171450">
              <a:spcBef>
                <a:spcPts val="0"/>
              </a:spcBef>
            </a:pPr>
            <a:r>
              <a:rPr lang="en-US" sz="1400" kern="0" dirty="0">
                <a:solidFill>
                  <a:schemeClr val="tx1"/>
                </a:solidFill>
                <a:latin typeface="Arial" panose="020B0604020202020204" pitchFamily="34" charset="0"/>
                <a:ea typeface="Roboto" panose="02000000000000000000" pitchFamily="2" charset="0"/>
                <a:cs typeface="Arial" panose="020B0604020202020204" pitchFamily="34" charset="0"/>
              </a:rPr>
              <a:t>Arthralgias</a:t>
            </a:r>
          </a:p>
          <a:p>
            <a:pPr marL="171450" indent="-171450">
              <a:spcBef>
                <a:spcPts val="0"/>
              </a:spcBef>
            </a:pPr>
            <a:r>
              <a:rPr lang="en-US" sz="1400" kern="0" dirty="0">
                <a:solidFill>
                  <a:schemeClr val="tx1"/>
                </a:solidFill>
                <a:latin typeface="Arial" panose="020B0604020202020204" pitchFamily="34" charset="0"/>
                <a:ea typeface="Roboto" panose="02000000000000000000" pitchFamily="2" charset="0"/>
                <a:cs typeface="Arial" panose="020B0604020202020204" pitchFamily="34" charset="0"/>
              </a:rPr>
              <a:t>Myalgias</a:t>
            </a:r>
          </a:p>
          <a:p>
            <a:pPr marL="171450" indent="-171450">
              <a:spcBef>
                <a:spcPts val="0"/>
              </a:spcBef>
            </a:pPr>
            <a:r>
              <a:rPr lang="en-US" sz="1400" kern="0" dirty="0">
                <a:solidFill>
                  <a:schemeClr val="tx1"/>
                </a:solidFill>
                <a:latin typeface="Arial" panose="020B0604020202020204" pitchFamily="34" charset="0"/>
                <a:ea typeface="Roboto" panose="02000000000000000000" pitchFamily="2" charset="0"/>
                <a:cs typeface="Arial" panose="020B0604020202020204" pitchFamily="34" charset="0"/>
              </a:rPr>
              <a:t>Mild to moderate cognitive impairment</a:t>
            </a:r>
          </a:p>
        </p:txBody>
      </p:sp>
      <p:sp>
        <p:nvSpPr>
          <p:cNvPr id="14" name="TextBox 13">
            <a:extLst>
              <a:ext uri="{FF2B5EF4-FFF2-40B4-BE49-F238E27FC236}">
                <a16:creationId xmlns:a16="http://schemas.microsoft.com/office/drawing/2014/main" id="{3B39D589-53EE-33C0-1B83-1541CF35872A}"/>
              </a:ext>
            </a:extLst>
          </p:cNvPr>
          <p:cNvSpPr txBox="1"/>
          <p:nvPr/>
        </p:nvSpPr>
        <p:spPr>
          <a:xfrm>
            <a:off x="1797047" y="3639622"/>
            <a:ext cx="3340907" cy="396020"/>
          </a:xfrm>
          <a:prstGeom prst="round2DiagRect">
            <a:avLst>
              <a:gd name="adj1" fmla="val 50000"/>
              <a:gd name="adj2" fmla="val 0"/>
            </a:avLst>
          </a:prstGeom>
          <a:solidFill>
            <a:srgbClr val="0F477B"/>
          </a:solidFill>
          <a:effectLst>
            <a:outerShdw blurRad="50800" dist="38100" dir="2700000" algn="tl" rotWithShape="0">
              <a:prstClr val="black">
                <a:alpha val="40000"/>
              </a:prstClr>
            </a:outerShdw>
          </a:effectLst>
        </p:spPr>
        <p:txBody>
          <a:bodyPr wrap="square" tIns="0" bIns="0" rtlCol="0" anchor="ctr" anchorCtr="0">
            <a:noAutofit/>
          </a:bodyPr>
          <a:lstStyle/>
          <a:p>
            <a:pPr marL="0" indent="0">
              <a:spcBef>
                <a:spcPts val="0"/>
              </a:spcBef>
              <a:spcAft>
                <a:spcPts val="0"/>
              </a:spcAft>
              <a:buNone/>
            </a:pPr>
            <a:r>
              <a:rPr lang="en-US" sz="1600" b="1" kern="0">
                <a:solidFill>
                  <a:schemeClr val="bg1"/>
                </a:solidFill>
                <a:latin typeface="Arial" panose="020B0604020202020204" pitchFamily="34" charset="0"/>
                <a:ea typeface="Roboto" panose="02000000000000000000" pitchFamily="2" charset="0"/>
                <a:cs typeface="Arial" panose="020B0604020202020204" pitchFamily="34" charset="0"/>
              </a:rPr>
              <a:t>TOLERABILITY CHALLENGES</a:t>
            </a:r>
          </a:p>
        </p:txBody>
      </p:sp>
      <p:sp>
        <p:nvSpPr>
          <p:cNvPr id="4" name="Rectangle 3">
            <a:extLst>
              <a:ext uri="{FF2B5EF4-FFF2-40B4-BE49-F238E27FC236}">
                <a16:creationId xmlns:a16="http://schemas.microsoft.com/office/drawing/2014/main" id="{4B52BD07-0F6C-0E90-C55A-1B30625F3540}"/>
              </a:ext>
            </a:extLst>
          </p:cNvPr>
          <p:cNvSpPr/>
          <p:nvPr/>
        </p:nvSpPr>
        <p:spPr bwMode="gray">
          <a:xfrm>
            <a:off x="5877472" y="2102189"/>
            <a:ext cx="5526891" cy="3451754"/>
          </a:xfrm>
          <a:prstGeom prst="rect">
            <a:avLst/>
          </a:prstGeom>
          <a:solidFill>
            <a:schemeClr val="bg1"/>
          </a:solidFill>
          <a:ln w="28575" cap="flat" cmpd="sng" algn="ctr">
            <a:solidFill>
              <a:schemeClr val="bg2">
                <a:lumMod val="90000"/>
              </a:schemeClr>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6" name="Text Box 17">
            <a:extLst>
              <a:ext uri="{FF2B5EF4-FFF2-40B4-BE49-F238E27FC236}">
                <a16:creationId xmlns:a16="http://schemas.microsoft.com/office/drawing/2014/main" id="{616AAA8D-3871-3901-89DE-F7DFE9F0B072}"/>
              </a:ext>
            </a:extLst>
          </p:cNvPr>
          <p:cNvSpPr txBox="1">
            <a:spLocks noChangeArrowheads="1"/>
          </p:cNvSpPr>
          <p:nvPr/>
        </p:nvSpPr>
        <p:spPr bwMode="auto">
          <a:xfrm>
            <a:off x="6699445" y="2302076"/>
            <a:ext cx="3882945" cy="27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84375" tIns="43875" rIns="84375" bIns="43875">
            <a:spAutoFit/>
          </a:bodyPr>
          <a:lstStyle>
            <a:lvl1pPr>
              <a:defRPr sz="3200">
                <a:solidFill>
                  <a:schemeClr val="tx1"/>
                </a:solidFill>
                <a:latin typeface="Helvetica Neue" pitchFamily="-65" charset="0"/>
                <a:ea typeface="ヒラギノ角ゴ Pro W3" pitchFamily="-65" charset="-128"/>
                <a:cs typeface="Helvetica Neue" pitchFamily="-65" charset="0"/>
              </a:defRPr>
            </a:lvl1pPr>
            <a:lvl2pPr>
              <a:defRPr sz="2800">
                <a:solidFill>
                  <a:schemeClr val="tx1"/>
                </a:solidFill>
                <a:latin typeface="Helvetica Neue" pitchFamily="-65" charset="0"/>
                <a:ea typeface="ヒラギノ角ゴ Pro W3" pitchFamily="-65" charset="-128"/>
                <a:cs typeface="Helvetica Neue" pitchFamily="-65" charset="0"/>
              </a:defRPr>
            </a:lvl2pPr>
            <a:lvl3pPr>
              <a:defRPr sz="2400">
                <a:solidFill>
                  <a:schemeClr val="tx1"/>
                </a:solidFill>
                <a:latin typeface="Helvetica Neue" pitchFamily="-65" charset="0"/>
                <a:ea typeface="ヒラギノ角ゴ Pro W3" pitchFamily="-65" charset="-128"/>
                <a:cs typeface="Helvetica Neue" pitchFamily="-65" charset="0"/>
              </a:defRPr>
            </a:lvl3pPr>
            <a:lvl4pPr>
              <a:defRPr sz="2000">
                <a:solidFill>
                  <a:schemeClr val="tx1"/>
                </a:solidFill>
                <a:latin typeface="Helvetica Neue" pitchFamily="-65" charset="0"/>
                <a:ea typeface="ヒラギノ角ゴ Pro W3" pitchFamily="-65" charset="-128"/>
                <a:cs typeface="Helvetica Neue" pitchFamily="-65" charset="0"/>
              </a:defRPr>
            </a:lvl4pPr>
            <a:lvl5pPr>
              <a:defRPr sz="2000">
                <a:solidFill>
                  <a:schemeClr val="tx1"/>
                </a:solidFill>
                <a:latin typeface="Helvetica Neue" pitchFamily="-65" charset="0"/>
                <a:ea typeface="ヒラギノ角ゴ Pro W3" pitchFamily="-65" charset="-128"/>
                <a:cs typeface="Helvetica Neue" pitchFamily="-65" charset="0"/>
              </a:defRPr>
            </a:lvl5pPr>
            <a:lvl6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6pPr>
            <a:lvl7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7pPr>
            <a:lvl8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8pPr>
            <a:lvl9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9pPr>
          </a:lstStyle>
          <a:p>
            <a:pPr algn="ctr" eaLnBrk="0" hangingPunct="0">
              <a:lnSpc>
                <a:spcPct val="85000"/>
              </a:lnSpc>
            </a:pPr>
            <a:r>
              <a:rPr lang="en-US" sz="1400">
                <a:solidFill>
                  <a:schemeClr val="tx2"/>
                </a:solidFill>
                <a:latin typeface="Arial" panose="020B0604020202020204" pitchFamily="34" charset="0"/>
                <a:ea typeface="Roboto" panose="02000000000000000000" pitchFamily="2" charset="0"/>
                <a:cs typeface="Arial" panose="020B0604020202020204" pitchFamily="34" charset="0"/>
              </a:rPr>
              <a:t>(MA.17R</a:t>
            </a:r>
            <a:r>
              <a:rPr lang="en-US" sz="1400" baseline="30000">
                <a:solidFill>
                  <a:schemeClr val="tx2"/>
                </a:solidFill>
                <a:latin typeface="Arial" panose="020B0604020202020204" pitchFamily="34" charset="0"/>
                <a:ea typeface="Roboto" panose="02000000000000000000" pitchFamily="2" charset="0"/>
                <a:cs typeface="Arial" panose="020B0604020202020204" pitchFamily="34" charset="0"/>
              </a:rPr>
              <a:t>2</a:t>
            </a:r>
            <a:r>
              <a:rPr lang="en-US" sz="1400">
                <a:solidFill>
                  <a:schemeClr val="tx2"/>
                </a:solidFill>
                <a:latin typeface="Arial" panose="020B0604020202020204" pitchFamily="34" charset="0"/>
                <a:ea typeface="Roboto" panose="02000000000000000000" pitchFamily="2" charset="0"/>
                <a:cs typeface="Arial" panose="020B0604020202020204" pitchFamily="34" charset="0"/>
              </a:rPr>
              <a:t>)</a:t>
            </a:r>
            <a:endParaRPr lang="en-US" sz="1200">
              <a:solidFill>
                <a:schemeClr val="tx2"/>
              </a:solidFill>
              <a:latin typeface="Arial" panose="020B0604020202020204" pitchFamily="34" charset="0"/>
              <a:ea typeface="Roboto" panose="02000000000000000000" pitchFamily="2" charset="0"/>
              <a:cs typeface="Arial" panose="020B0604020202020204" pitchFamily="34" charset="0"/>
            </a:endParaRPr>
          </a:p>
        </p:txBody>
      </p:sp>
      <p:graphicFrame>
        <p:nvGraphicFramePr>
          <p:cNvPr id="7" name="Chart 6">
            <a:extLst>
              <a:ext uri="{FF2B5EF4-FFF2-40B4-BE49-F238E27FC236}">
                <a16:creationId xmlns:a16="http://schemas.microsoft.com/office/drawing/2014/main" id="{E29BA750-B4AA-BF6F-2FD9-BBD7E05B8D86}"/>
              </a:ext>
            </a:extLst>
          </p:cNvPr>
          <p:cNvGraphicFramePr/>
          <p:nvPr>
            <p:extLst>
              <p:ext uri="{D42A27DB-BD31-4B8C-83A1-F6EECF244321}">
                <p14:modId xmlns:p14="http://schemas.microsoft.com/office/powerpoint/2010/main" val="2589612320"/>
              </p:ext>
            </p:extLst>
          </p:nvPr>
        </p:nvGraphicFramePr>
        <p:xfrm>
          <a:off x="6042835" y="2847522"/>
          <a:ext cx="4876776" cy="3068246"/>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BFA72F79-0127-EAC5-4C2F-50AEFE38DB4F}"/>
              </a:ext>
            </a:extLst>
          </p:cNvPr>
          <p:cNvSpPr/>
          <p:nvPr/>
        </p:nvSpPr>
        <p:spPr bwMode="gray">
          <a:xfrm>
            <a:off x="5877472" y="2102189"/>
            <a:ext cx="5526891" cy="3451754"/>
          </a:xfrm>
          <a:prstGeom prst="rect">
            <a:avLst/>
          </a:prstGeom>
          <a:noFill/>
          <a:ln w="25400" cap="flat" cmpd="sng" algn="ctr">
            <a:solidFill>
              <a:schemeClr val="bg2">
                <a:lumMod val="25000"/>
              </a:schemeClr>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accent1"/>
              </a:solidFill>
              <a:latin typeface="Arial" panose="020B0604020202020204" pitchFamily="34" charset="0"/>
              <a:ea typeface="Roboto"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9DB6F791-D74E-6D71-5545-AEBB34E9E5E9}"/>
              </a:ext>
            </a:extLst>
          </p:cNvPr>
          <p:cNvSpPr/>
          <p:nvPr/>
        </p:nvSpPr>
        <p:spPr bwMode="gray">
          <a:xfrm>
            <a:off x="6928861" y="1854115"/>
            <a:ext cx="3424112" cy="465112"/>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lnSpc>
                <a:spcPct val="95000"/>
              </a:lnSpc>
            </a:pPr>
            <a:r>
              <a:rPr lang="en-US" sz="1600" b="1">
                <a:solidFill>
                  <a:schemeClr val="accent1"/>
                </a:solidFill>
                <a:latin typeface="Arial" panose="020B0604020202020204" pitchFamily="34" charset="0"/>
                <a:ea typeface="Roboto" panose="02000000000000000000" pitchFamily="2" charset="0"/>
                <a:cs typeface="Arial" panose="020B0604020202020204" pitchFamily="34" charset="0"/>
              </a:rPr>
              <a:t>% INCIDENCE OF BONE EFFECTS</a:t>
            </a:r>
          </a:p>
        </p:txBody>
      </p:sp>
      <p:grpSp>
        <p:nvGrpSpPr>
          <p:cNvPr id="17" name="Group 16">
            <a:extLst>
              <a:ext uri="{FF2B5EF4-FFF2-40B4-BE49-F238E27FC236}">
                <a16:creationId xmlns:a16="http://schemas.microsoft.com/office/drawing/2014/main" id="{5D9AE642-3B2B-234F-3965-19CCF91674B2}"/>
              </a:ext>
            </a:extLst>
          </p:cNvPr>
          <p:cNvGrpSpPr/>
          <p:nvPr/>
        </p:nvGrpSpPr>
        <p:grpSpPr>
          <a:xfrm>
            <a:off x="10389586" y="3759287"/>
            <a:ext cx="677537" cy="643374"/>
            <a:chOff x="5043265" y="3167067"/>
            <a:chExt cx="954354" cy="490534"/>
          </a:xfrm>
        </p:grpSpPr>
        <p:grpSp>
          <p:nvGrpSpPr>
            <p:cNvPr id="18" name="Group 17">
              <a:extLst>
                <a:ext uri="{FF2B5EF4-FFF2-40B4-BE49-F238E27FC236}">
                  <a16:creationId xmlns:a16="http://schemas.microsoft.com/office/drawing/2014/main" id="{ABFF79E8-59AA-BE22-196F-32158FBB76EF}"/>
                </a:ext>
              </a:extLst>
            </p:cNvPr>
            <p:cNvGrpSpPr/>
            <p:nvPr/>
          </p:nvGrpSpPr>
          <p:grpSpPr>
            <a:xfrm>
              <a:off x="5043265" y="3167067"/>
              <a:ext cx="241366" cy="490534"/>
              <a:chOff x="7850367" y="1870186"/>
              <a:chExt cx="241366" cy="315230"/>
            </a:xfrm>
          </p:grpSpPr>
          <p:sp>
            <p:nvSpPr>
              <p:cNvPr id="20" name="Freeform 40">
                <a:extLst>
                  <a:ext uri="{FF2B5EF4-FFF2-40B4-BE49-F238E27FC236}">
                    <a16:creationId xmlns:a16="http://schemas.microsoft.com/office/drawing/2014/main" id="{40A555FC-09F7-9E1A-B7BE-974DA944ADD0}"/>
                  </a:ext>
                </a:extLst>
              </p:cNvPr>
              <p:cNvSpPr/>
              <p:nvPr/>
            </p:nvSpPr>
            <p:spPr bwMode="gray">
              <a:xfrm rot="16200000">
                <a:off x="7758927" y="1961626"/>
                <a:ext cx="315230" cy="132349"/>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2700" cap="flat" cmpd="sng" algn="ctr">
                <a:solidFill>
                  <a:schemeClr val="tx2"/>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003CF629-2D5B-C768-F98E-A97518829BA0}"/>
                  </a:ext>
                </a:extLst>
              </p:cNvPr>
              <p:cNvCxnSpPr>
                <a:cxnSpLocks/>
              </p:cNvCxnSpPr>
              <p:nvPr/>
            </p:nvCxnSpPr>
            <p:spPr bwMode="auto">
              <a:xfrm>
                <a:off x="7982717" y="2027800"/>
                <a:ext cx="109016" cy="0"/>
              </a:xfrm>
              <a:prstGeom prst="straightConnector1">
                <a:avLst/>
              </a:prstGeom>
              <a:noFill/>
              <a:ln w="12700" cap="flat" cmpd="sng" algn="ctr">
                <a:solidFill>
                  <a:schemeClr val="tx2"/>
                </a:solidFill>
                <a:prstDash val="solid"/>
                <a:miter lim="800000"/>
                <a:headEnd type="none" w="med" len="med"/>
                <a:tailEnd type="none" w="lg" len="med"/>
              </a:ln>
              <a:effectLst/>
            </p:spPr>
          </p:cxnSp>
        </p:grpSp>
        <p:sp>
          <p:nvSpPr>
            <p:cNvPr id="19" name="TextBox 18">
              <a:extLst>
                <a:ext uri="{FF2B5EF4-FFF2-40B4-BE49-F238E27FC236}">
                  <a16:creationId xmlns:a16="http://schemas.microsoft.com/office/drawing/2014/main" id="{387F5DD2-324E-09B0-CFC8-C3257D1F7C3E}"/>
                </a:ext>
              </a:extLst>
            </p:cNvPr>
            <p:cNvSpPr txBox="1"/>
            <p:nvPr/>
          </p:nvSpPr>
          <p:spPr>
            <a:xfrm>
              <a:off x="5197859" y="3306737"/>
              <a:ext cx="799760" cy="211195"/>
            </a:xfrm>
            <a:prstGeom prst="rect">
              <a:avLst/>
            </a:prstGeom>
            <a:noFill/>
          </p:spPr>
          <p:txBody>
            <a:bodyPr wrap="none" rtlCol="0" anchor="ctr" anchorCtr="0">
              <a:spAutoFit/>
            </a:bodyPr>
            <a:lstStyle/>
            <a:p>
              <a:pPr marL="0" indent="0" algn="l">
                <a:spcBef>
                  <a:spcPts val="0"/>
                </a:spcBef>
                <a:spcAft>
                  <a:spcPts val="0"/>
                </a:spcAft>
                <a:buNone/>
              </a:pPr>
              <a:r>
                <a:rPr lang="en-US" sz="1200" b="1" kern="0">
                  <a:solidFill>
                    <a:schemeClr val="accent1"/>
                  </a:solidFill>
                  <a:latin typeface="Arial" panose="020B0604020202020204" pitchFamily="34" charset="0"/>
                  <a:ea typeface="Roboto" panose="02000000000000000000" pitchFamily="2" charset="0"/>
                  <a:cs typeface="Arial" panose="020B0604020202020204" pitchFamily="34" charset="0"/>
                </a:rPr>
                <a:t>↑56%</a:t>
              </a:r>
            </a:p>
          </p:txBody>
        </p:sp>
      </p:grpSp>
      <p:grpSp>
        <p:nvGrpSpPr>
          <p:cNvPr id="22" name="Group 21">
            <a:extLst>
              <a:ext uri="{FF2B5EF4-FFF2-40B4-BE49-F238E27FC236}">
                <a16:creationId xmlns:a16="http://schemas.microsoft.com/office/drawing/2014/main" id="{AB96AC51-85D8-7A25-3434-C7DF84AECFBA}"/>
              </a:ext>
            </a:extLst>
          </p:cNvPr>
          <p:cNvGrpSpPr/>
          <p:nvPr/>
        </p:nvGrpSpPr>
        <p:grpSpPr>
          <a:xfrm>
            <a:off x="8861293" y="4145653"/>
            <a:ext cx="677537" cy="643374"/>
            <a:chOff x="5043265" y="3167067"/>
            <a:chExt cx="954354" cy="490534"/>
          </a:xfrm>
        </p:grpSpPr>
        <p:grpSp>
          <p:nvGrpSpPr>
            <p:cNvPr id="24" name="Group 23">
              <a:extLst>
                <a:ext uri="{FF2B5EF4-FFF2-40B4-BE49-F238E27FC236}">
                  <a16:creationId xmlns:a16="http://schemas.microsoft.com/office/drawing/2014/main" id="{9C307241-8AE6-2032-7580-436D586C6E15}"/>
                </a:ext>
              </a:extLst>
            </p:cNvPr>
            <p:cNvGrpSpPr/>
            <p:nvPr/>
          </p:nvGrpSpPr>
          <p:grpSpPr>
            <a:xfrm>
              <a:off x="5043265" y="3167067"/>
              <a:ext cx="241366" cy="490534"/>
              <a:chOff x="7850367" y="1870186"/>
              <a:chExt cx="241366" cy="315230"/>
            </a:xfrm>
          </p:grpSpPr>
          <p:sp>
            <p:nvSpPr>
              <p:cNvPr id="26" name="Freeform 45">
                <a:extLst>
                  <a:ext uri="{FF2B5EF4-FFF2-40B4-BE49-F238E27FC236}">
                    <a16:creationId xmlns:a16="http://schemas.microsoft.com/office/drawing/2014/main" id="{37F1FCF1-8E82-6460-D0E9-435BB5BD2925}"/>
                  </a:ext>
                </a:extLst>
              </p:cNvPr>
              <p:cNvSpPr/>
              <p:nvPr/>
            </p:nvSpPr>
            <p:spPr bwMode="gray">
              <a:xfrm rot="16200000">
                <a:off x="7758927" y="1961626"/>
                <a:ext cx="315230" cy="132349"/>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2700" cap="flat" cmpd="sng" algn="ctr">
                <a:solidFill>
                  <a:schemeClr val="tx2"/>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7A37D115-A79E-FE94-C592-B40B0E6865BE}"/>
                  </a:ext>
                </a:extLst>
              </p:cNvPr>
              <p:cNvCxnSpPr>
                <a:cxnSpLocks/>
              </p:cNvCxnSpPr>
              <p:nvPr/>
            </p:nvCxnSpPr>
            <p:spPr bwMode="auto">
              <a:xfrm>
                <a:off x="7982717" y="2027800"/>
                <a:ext cx="109016" cy="0"/>
              </a:xfrm>
              <a:prstGeom prst="straightConnector1">
                <a:avLst/>
              </a:prstGeom>
              <a:noFill/>
              <a:ln w="12700" cap="flat" cmpd="sng" algn="ctr">
                <a:solidFill>
                  <a:schemeClr val="tx2"/>
                </a:solidFill>
                <a:prstDash val="solid"/>
                <a:miter lim="800000"/>
                <a:headEnd type="none" w="med" len="med"/>
                <a:tailEnd type="none" w="lg" len="med"/>
              </a:ln>
              <a:effectLst/>
            </p:spPr>
          </p:cxnSp>
        </p:grpSp>
        <p:sp>
          <p:nvSpPr>
            <p:cNvPr id="25" name="TextBox 24">
              <a:extLst>
                <a:ext uri="{FF2B5EF4-FFF2-40B4-BE49-F238E27FC236}">
                  <a16:creationId xmlns:a16="http://schemas.microsoft.com/office/drawing/2014/main" id="{0B8BD5D1-B4D6-31E1-BDD9-6FE8D40AD9E0}"/>
                </a:ext>
              </a:extLst>
            </p:cNvPr>
            <p:cNvSpPr txBox="1"/>
            <p:nvPr/>
          </p:nvSpPr>
          <p:spPr>
            <a:xfrm>
              <a:off x="5197859" y="3306737"/>
              <a:ext cx="799760" cy="211195"/>
            </a:xfrm>
            <a:prstGeom prst="rect">
              <a:avLst/>
            </a:prstGeom>
            <a:noFill/>
          </p:spPr>
          <p:txBody>
            <a:bodyPr wrap="none" rtlCol="0" anchor="ctr" anchorCtr="0">
              <a:spAutoFit/>
            </a:bodyPr>
            <a:lstStyle/>
            <a:p>
              <a:pPr marL="0" indent="0" algn="l">
                <a:spcBef>
                  <a:spcPts val="0"/>
                </a:spcBef>
                <a:spcAft>
                  <a:spcPts val="0"/>
                </a:spcAft>
                <a:buNone/>
              </a:pPr>
              <a:r>
                <a:rPr lang="en-US" sz="1200" b="1" kern="0">
                  <a:solidFill>
                    <a:schemeClr val="accent1"/>
                  </a:solidFill>
                  <a:latin typeface="Arial" panose="020B0604020202020204" pitchFamily="34" charset="0"/>
                  <a:ea typeface="Roboto" panose="02000000000000000000" pitchFamily="2" charset="0"/>
                  <a:cs typeface="Arial" panose="020B0604020202020204" pitchFamily="34" charset="0"/>
                </a:rPr>
                <a:t>↑83%</a:t>
              </a:r>
            </a:p>
          </p:txBody>
        </p:sp>
      </p:grpSp>
      <p:grpSp>
        <p:nvGrpSpPr>
          <p:cNvPr id="28" name="Group 27">
            <a:extLst>
              <a:ext uri="{FF2B5EF4-FFF2-40B4-BE49-F238E27FC236}">
                <a16:creationId xmlns:a16="http://schemas.microsoft.com/office/drawing/2014/main" id="{A9FA6003-ADE4-DACD-0147-D045A3667B6D}"/>
              </a:ext>
            </a:extLst>
          </p:cNvPr>
          <p:cNvGrpSpPr/>
          <p:nvPr/>
        </p:nvGrpSpPr>
        <p:grpSpPr>
          <a:xfrm>
            <a:off x="7333000" y="3248425"/>
            <a:ext cx="677537" cy="515153"/>
            <a:chOff x="5043265" y="3167067"/>
            <a:chExt cx="954354" cy="490534"/>
          </a:xfrm>
        </p:grpSpPr>
        <p:grpSp>
          <p:nvGrpSpPr>
            <p:cNvPr id="29" name="Group 28">
              <a:extLst>
                <a:ext uri="{FF2B5EF4-FFF2-40B4-BE49-F238E27FC236}">
                  <a16:creationId xmlns:a16="http://schemas.microsoft.com/office/drawing/2014/main" id="{B9309938-90F5-82C5-1B84-FCB8BF4EEC4D}"/>
                </a:ext>
              </a:extLst>
            </p:cNvPr>
            <p:cNvGrpSpPr/>
            <p:nvPr/>
          </p:nvGrpSpPr>
          <p:grpSpPr>
            <a:xfrm>
              <a:off x="5043265" y="3167067"/>
              <a:ext cx="241366" cy="490534"/>
              <a:chOff x="7850367" y="1870186"/>
              <a:chExt cx="241366" cy="315230"/>
            </a:xfrm>
          </p:grpSpPr>
          <p:sp>
            <p:nvSpPr>
              <p:cNvPr id="31" name="Freeform 50">
                <a:extLst>
                  <a:ext uri="{FF2B5EF4-FFF2-40B4-BE49-F238E27FC236}">
                    <a16:creationId xmlns:a16="http://schemas.microsoft.com/office/drawing/2014/main" id="{1CC53727-D2FD-B8E5-B9A9-6EA26F4C4896}"/>
                  </a:ext>
                </a:extLst>
              </p:cNvPr>
              <p:cNvSpPr/>
              <p:nvPr/>
            </p:nvSpPr>
            <p:spPr bwMode="gray">
              <a:xfrm rot="16200000">
                <a:off x="7758927" y="1961626"/>
                <a:ext cx="315230" cy="132349"/>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2700" cap="flat" cmpd="sng" algn="ctr">
                <a:solidFill>
                  <a:schemeClr val="tx2"/>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ea typeface="Roboto" panose="02000000000000000000" pitchFamily="2"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CF621AEF-426C-A21D-25EA-5879622FD780}"/>
                  </a:ext>
                </a:extLst>
              </p:cNvPr>
              <p:cNvCxnSpPr>
                <a:cxnSpLocks/>
              </p:cNvCxnSpPr>
              <p:nvPr/>
            </p:nvCxnSpPr>
            <p:spPr bwMode="auto">
              <a:xfrm>
                <a:off x="7982717" y="2027800"/>
                <a:ext cx="109016" cy="0"/>
              </a:xfrm>
              <a:prstGeom prst="straightConnector1">
                <a:avLst/>
              </a:prstGeom>
              <a:noFill/>
              <a:ln w="12700" cap="flat" cmpd="sng" algn="ctr">
                <a:solidFill>
                  <a:schemeClr val="tx2"/>
                </a:solidFill>
                <a:prstDash val="solid"/>
                <a:miter lim="800000"/>
                <a:headEnd type="none" w="med" len="med"/>
                <a:tailEnd type="none" w="lg" len="med"/>
              </a:ln>
              <a:effectLst/>
            </p:spPr>
          </p:cxnSp>
        </p:grpSp>
        <p:sp>
          <p:nvSpPr>
            <p:cNvPr id="30" name="TextBox 29">
              <a:extLst>
                <a:ext uri="{FF2B5EF4-FFF2-40B4-BE49-F238E27FC236}">
                  <a16:creationId xmlns:a16="http://schemas.microsoft.com/office/drawing/2014/main" id="{899BD89B-C395-DD76-AD57-0F0226194A72}"/>
                </a:ext>
              </a:extLst>
            </p:cNvPr>
            <p:cNvSpPr txBox="1"/>
            <p:nvPr/>
          </p:nvSpPr>
          <p:spPr>
            <a:xfrm>
              <a:off x="5197859" y="3280454"/>
              <a:ext cx="799760" cy="263761"/>
            </a:xfrm>
            <a:prstGeom prst="rect">
              <a:avLst/>
            </a:prstGeom>
            <a:noFill/>
          </p:spPr>
          <p:txBody>
            <a:bodyPr wrap="none" rtlCol="0" anchor="ctr" anchorCtr="0">
              <a:spAutoFit/>
            </a:bodyPr>
            <a:lstStyle/>
            <a:p>
              <a:pPr marL="0" indent="0" algn="l">
                <a:spcBef>
                  <a:spcPts val="0"/>
                </a:spcBef>
                <a:spcAft>
                  <a:spcPts val="0"/>
                </a:spcAft>
                <a:buNone/>
              </a:pPr>
              <a:r>
                <a:rPr lang="en-US" sz="1200" b="1" kern="0">
                  <a:solidFill>
                    <a:schemeClr val="accent1"/>
                  </a:solidFill>
                  <a:latin typeface="Arial" panose="020B0604020202020204" pitchFamily="34" charset="0"/>
                  <a:ea typeface="Roboto" panose="02000000000000000000" pitchFamily="2" charset="0"/>
                  <a:cs typeface="Arial" panose="020B0604020202020204" pitchFamily="34" charset="0"/>
                </a:rPr>
                <a:t>↑29%</a:t>
              </a:r>
            </a:p>
          </p:txBody>
        </p:sp>
      </p:grpSp>
      <p:grpSp>
        <p:nvGrpSpPr>
          <p:cNvPr id="34" name="Group 33">
            <a:extLst>
              <a:ext uri="{FF2B5EF4-FFF2-40B4-BE49-F238E27FC236}">
                <a16:creationId xmlns:a16="http://schemas.microsoft.com/office/drawing/2014/main" id="{11A68FE1-69EB-F2EB-809C-EA1D73C5EF39}"/>
              </a:ext>
            </a:extLst>
          </p:cNvPr>
          <p:cNvGrpSpPr/>
          <p:nvPr/>
        </p:nvGrpSpPr>
        <p:grpSpPr>
          <a:xfrm>
            <a:off x="10039417" y="2521377"/>
            <a:ext cx="860846" cy="491076"/>
            <a:chOff x="4927081" y="2687857"/>
            <a:chExt cx="860846" cy="491076"/>
          </a:xfrm>
        </p:grpSpPr>
        <p:sp>
          <p:nvSpPr>
            <p:cNvPr id="35" name="Rectangle 34">
              <a:extLst>
                <a:ext uri="{FF2B5EF4-FFF2-40B4-BE49-F238E27FC236}">
                  <a16:creationId xmlns:a16="http://schemas.microsoft.com/office/drawing/2014/main" id="{F9156125-9846-AD14-CE0C-3EC676FC5358}"/>
                </a:ext>
              </a:extLst>
            </p:cNvPr>
            <p:cNvSpPr>
              <a:spLocks noChangeAspect="1"/>
            </p:cNvSpPr>
            <p:nvPr/>
          </p:nvSpPr>
          <p:spPr bwMode="gray">
            <a:xfrm>
              <a:off x="4927081" y="2745697"/>
              <a:ext cx="145931" cy="145931"/>
            </a:xfrm>
            <a:prstGeom prst="rect">
              <a:avLst/>
            </a:prstGeom>
            <a:solidFill>
              <a:srgbClr val="0590D3"/>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6" name="Rectangle 35">
              <a:extLst>
                <a:ext uri="{FF2B5EF4-FFF2-40B4-BE49-F238E27FC236}">
                  <a16:creationId xmlns:a16="http://schemas.microsoft.com/office/drawing/2014/main" id="{9C5324D3-AC9D-EDF1-627C-F31274FD8B86}"/>
                </a:ext>
              </a:extLst>
            </p:cNvPr>
            <p:cNvSpPr>
              <a:spLocks noChangeAspect="1"/>
            </p:cNvSpPr>
            <p:nvPr/>
          </p:nvSpPr>
          <p:spPr bwMode="gray">
            <a:xfrm>
              <a:off x="4927081" y="2981405"/>
              <a:ext cx="145931" cy="145931"/>
            </a:xfrm>
            <a:prstGeom prst="rect">
              <a:avLst/>
            </a:prstGeom>
            <a:solidFill>
              <a:schemeClr val="accent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7" name="TextBox 36">
              <a:extLst>
                <a:ext uri="{FF2B5EF4-FFF2-40B4-BE49-F238E27FC236}">
                  <a16:creationId xmlns:a16="http://schemas.microsoft.com/office/drawing/2014/main" id="{2FE62AD1-70F6-4F25-67AA-E9BC434A886D}"/>
                </a:ext>
              </a:extLst>
            </p:cNvPr>
            <p:cNvSpPr txBox="1"/>
            <p:nvPr/>
          </p:nvSpPr>
          <p:spPr>
            <a:xfrm>
              <a:off x="5088697" y="2687857"/>
              <a:ext cx="670376" cy="253916"/>
            </a:xfrm>
            <a:prstGeom prst="rect">
              <a:avLst/>
            </a:prstGeom>
            <a:noFill/>
          </p:spPr>
          <p:txBody>
            <a:bodyPr wrap="none" rtlCol="0" anchor="t" anchorCtr="0">
              <a:spAutoFit/>
            </a:bodyPr>
            <a:lstStyle/>
            <a:p>
              <a:pPr marL="0" indent="0" algn="l">
                <a:spcBef>
                  <a:spcPts val="0"/>
                </a:spcBef>
                <a:spcAft>
                  <a:spcPts val="0"/>
                </a:spcAft>
                <a:buNone/>
              </a:pPr>
              <a:r>
                <a:rPr lang="en-US" sz="1050" kern="0">
                  <a:solidFill>
                    <a:schemeClr val="tx2"/>
                  </a:solidFill>
                  <a:latin typeface="Arial" panose="020B0604020202020204" pitchFamily="34" charset="0"/>
                  <a:ea typeface="Roboto" panose="02000000000000000000" pitchFamily="2" charset="0"/>
                  <a:cs typeface="Arial" panose="020B0604020202020204" pitchFamily="34" charset="0"/>
                </a:rPr>
                <a:t>Placebo</a:t>
              </a:r>
            </a:p>
          </p:txBody>
        </p:sp>
        <p:sp>
          <p:nvSpPr>
            <p:cNvPr id="38" name="TextBox 37">
              <a:extLst>
                <a:ext uri="{FF2B5EF4-FFF2-40B4-BE49-F238E27FC236}">
                  <a16:creationId xmlns:a16="http://schemas.microsoft.com/office/drawing/2014/main" id="{A05521D2-C247-7ECC-A356-79F4CC453D87}"/>
                </a:ext>
              </a:extLst>
            </p:cNvPr>
            <p:cNvSpPr txBox="1"/>
            <p:nvPr/>
          </p:nvSpPr>
          <p:spPr>
            <a:xfrm>
              <a:off x="5088697" y="2925017"/>
              <a:ext cx="699230" cy="253916"/>
            </a:xfrm>
            <a:prstGeom prst="rect">
              <a:avLst/>
            </a:prstGeom>
            <a:noFill/>
          </p:spPr>
          <p:txBody>
            <a:bodyPr wrap="square" rtlCol="0" anchor="t" anchorCtr="0">
              <a:spAutoFit/>
            </a:bodyPr>
            <a:lstStyle/>
            <a:p>
              <a:pPr marL="0" indent="0" algn="l">
                <a:spcBef>
                  <a:spcPts val="0"/>
                </a:spcBef>
                <a:spcAft>
                  <a:spcPts val="0"/>
                </a:spcAft>
                <a:buNone/>
              </a:pPr>
              <a:r>
                <a:rPr lang="en-US" sz="1050" kern="0">
                  <a:solidFill>
                    <a:schemeClr val="tx2"/>
                  </a:solidFill>
                  <a:latin typeface="Arial" panose="020B0604020202020204" pitchFamily="34" charset="0"/>
                  <a:ea typeface="Roboto" panose="02000000000000000000" pitchFamily="2" charset="0"/>
                  <a:cs typeface="Arial" panose="020B0604020202020204" pitchFamily="34" charset="0"/>
                </a:rPr>
                <a:t>AI</a:t>
              </a:r>
            </a:p>
          </p:txBody>
        </p:sp>
      </p:grpSp>
    </p:spTree>
    <p:extLst>
      <p:ext uri="{BB962C8B-B14F-4D97-AF65-F5344CB8AC3E}">
        <p14:creationId xmlns:p14="http://schemas.microsoft.com/office/powerpoint/2010/main" val="31716605"/>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AC64D-6EB2-6E4B-93C3-48EA015D4177}"/>
              </a:ext>
            </a:extLst>
          </p:cNvPr>
          <p:cNvSpPr>
            <a:spLocks noGrp="1"/>
          </p:cNvSpPr>
          <p:nvPr>
            <p:ph type="title"/>
          </p:nvPr>
        </p:nvSpPr>
        <p:spPr>
          <a:xfrm>
            <a:off x="391667" y="240627"/>
            <a:ext cx="10668000" cy="507831"/>
          </a:xfrm>
        </p:spPr>
        <p:txBody>
          <a:bodyPr>
            <a:normAutofit/>
          </a:bodyPr>
          <a:lstStyle/>
          <a:p>
            <a:r>
              <a:rPr lang="en-US" sz="2400" b="1">
                <a:latin typeface="Arial" panose="020B0604020202020204" pitchFamily="34" charset="0"/>
                <a:cs typeface="Arial" panose="020B0604020202020204" pitchFamily="34" charset="0"/>
              </a:rPr>
              <a:t>Prognostic Evidence Across 5 Trials</a:t>
            </a:r>
          </a:p>
        </p:txBody>
      </p:sp>
      <p:sp>
        <p:nvSpPr>
          <p:cNvPr id="14" name="TextBox 13">
            <a:extLst>
              <a:ext uri="{FF2B5EF4-FFF2-40B4-BE49-F238E27FC236}">
                <a16:creationId xmlns:a16="http://schemas.microsoft.com/office/drawing/2014/main" id="{07AD0BDD-E3DE-4256-8B8D-AD9FE14C5CA2}"/>
              </a:ext>
            </a:extLst>
          </p:cNvPr>
          <p:cNvSpPr txBox="1"/>
          <p:nvPr/>
        </p:nvSpPr>
        <p:spPr>
          <a:xfrm>
            <a:off x="391667" y="1137948"/>
            <a:ext cx="11077146" cy="338554"/>
          </a:xfrm>
          <a:prstGeom prst="rect">
            <a:avLst/>
          </a:prstGeom>
          <a:noFill/>
        </p:spPr>
        <p:txBody>
          <a:bodyPr wrap="square" rtlCol="0">
            <a:spAutoFit/>
          </a:bodyPr>
          <a:lstStyle/>
          <a:p>
            <a:pPr defTabSz="857250" fontAlgn="auto">
              <a:spcBef>
                <a:spcPts val="0"/>
              </a:spcBef>
              <a:spcAft>
                <a:spcPts val="0"/>
              </a:spcAft>
            </a:pPr>
            <a:r>
              <a:rPr lang="en-US" sz="1600" b="1">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Prognostic Validation of the Breast Cancer Index Test in Evaluating Risk of Late Distant Recurrence (Years 5-10) </a:t>
            </a:r>
          </a:p>
        </p:txBody>
      </p:sp>
      <p:sp>
        <p:nvSpPr>
          <p:cNvPr id="15" name="TextBox 14">
            <a:extLst>
              <a:ext uri="{FF2B5EF4-FFF2-40B4-BE49-F238E27FC236}">
                <a16:creationId xmlns:a16="http://schemas.microsoft.com/office/drawing/2014/main" id="{82458D04-8E11-4F2D-B0D6-ACDF60A1148C}"/>
              </a:ext>
            </a:extLst>
          </p:cNvPr>
          <p:cNvSpPr txBox="1"/>
          <p:nvPr/>
        </p:nvSpPr>
        <p:spPr>
          <a:xfrm>
            <a:off x="223884" y="6496493"/>
            <a:ext cx="11823059" cy="200055"/>
          </a:xfrm>
          <a:prstGeom prst="rect">
            <a:avLst/>
          </a:prstGeom>
          <a:noFill/>
        </p:spPr>
        <p:txBody>
          <a:bodyPr wrap="square" lIns="91440" tIns="45720" rIns="91440" bIns="45720" rtlCol="0" anchor="t">
            <a:spAutoFit/>
          </a:bodyPr>
          <a:lstStyle/>
          <a:p>
            <a:pPr algn="l" defTabSz="857250" fontAlgn="auto">
              <a:spcBef>
                <a:spcPts val="0"/>
              </a:spcBef>
              <a:spcAft>
                <a:spcPts val="0"/>
              </a:spcAft>
            </a:pPr>
            <a:r>
              <a:rPr lang="en-US" sz="700" dirty="0">
                <a:solidFill>
                  <a:schemeClr val="bg1">
                    <a:lumMod val="65000"/>
                  </a:schemeClr>
                </a:solidFill>
                <a:latin typeface="Arial"/>
                <a:cs typeface="Arial"/>
              </a:rPr>
              <a:t>1. Zhang Y, et al. Clin Cancer Res. 2013;19(15):4196-4205. 2. Sgroi DC, et al. Lancet Oncol. 2013;14(11):1067-1076. 3. Zhang Y, et al. Clin Cancer Res. 2017;23(23):7217-7224.4. Bartlett, et al. ESMO. 2022. </a:t>
            </a:r>
            <a:endParaRPr lang="en-US" sz="700" dirty="0">
              <a:solidFill>
                <a:schemeClr val="bg1">
                  <a:lumMod val="65000"/>
                </a:schemeClr>
              </a:solidFill>
              <a:latin typeface="Arial"/>
              <a:ea typeface="Verdana" panose="020B0604030504040204" pitchFamily="34" charset="0"/>
              <a:cs typeface="Arial"/>
            </a:endParaRPr>
          </a:p>
        </p:txBody>
      </p:sp>
      <p:graphicFrame>
        <p:nvGraphicFramePr>
          <p:cNvPr id="21" name="Content Placeholder 4">
            <a:extLst>
              <a:ext uri="{FF2B5EF4-FFF2-40B4-BE49-F238E27FC236}">
                <a16:creationId xmlns:a16="http://schemas.microsoft.com/office/drawing/2014/main" id="{336C6961-3397-A444-8E89-BB973811F874}"/>
              </a:ext>
            </a:extLst>
          </p:cNvPr>
          <p:cNvGraphicFramePr>
            <a:graphicFrameLocks/>
          </p:cNvGraphicFramePr>
          <p:nvPr>
            <p:extLst>
              <p:ext uri="{D42A27DB-BD31-4B8C-83A1-F6EECF244321}">
                <p14:modId xmlns:p14="http://schemas.microsoft.com/office/powerpoint/2010/main" val="2064625064"/>
              </p:ext>
            </p:extLst>
          </p:nvPr>
        </p:nvGraphicFramePr>
        <p:xfrm>
          <a:off x="122394" y="2504635"/>
          <a:ext cx="9571200" cy="3063755"/>
        </p:xfrm>
        <a:graphic>
          <a:graphicData uri="http://schemas.openxmlformats.org/drawingml/2006/table">
            <a:tbl>
              <a:tblPr firstRow="1" firstCol="1" bandRow="1">
                <a:tableStyleId>{2D5ABB26-0587-4C30-8999-92F81FD0307C}</a:tableStyleId>
              </a:tblPr>
              <a:tblGrid>
                <a:gridCol w="2392800">
                  <a:extLst>
                    <a:ext uri="{9D8B030D-6E8A-4147-A177-3AD203B41FA5}">
                      <a16:colId xmlns:a16="http://schemas.microsoft.com/office/drawing/2014/main" val="20001"/>
                    </a:ext>
                  </a:extLst>
                </a:gridCol>
                <a:gridCol w="2392800">
                  <a:extLst>
                    <a:ext uri="{9D8B030D-6E8A-4147-A177-3AD203B41FA5}">
                      <a16:colId xmlns:a16="http://schemas.microsoft.com/office/drawing/2014/main" val="20002"/>
                    </a:ext>
                  </a:extLst>
                </a:gridCol>
                <a:gridCol w="2392800">
                  <a:extLst>
                    <a:ext uri="{9D8B030D-6E8A-4147-A177-3AD203B41FA5}">
                      <a16:colId xmlns:a16="http://schemas.microsoft.com/office/drawing/2014/main" val="20003"/>
                    </a:ext>
                  </a:extLst>
                </a:gridCol>
                <a:gridCol w="2392800">
                  <a:extLst>
                    <a:ext uri="{9D8B030D-6E8A-4147-A177-3AD203B41FA5}">
                      <a16:colId xmlns:a16="http://schemas.microsoft.com/office/drawing/2014/main" val="20004"/>
                    </a:ext>
                  </a:extLst>
                </a:gridCol>
              </a:tblGrid>
              <a:tr h="466571">
                <a:tc>
                  <a:txBody>
                    <a:bodyPr/>
                    <a:lstStyle/>
                    <a:p>
                      <a:pPr algn="ctr">
                        <a:lnSpc>
                          <a:spcPct val="85000"/>
                        </a:lnSpc>
                      </a:pPr>
                      <a: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t>Stockholm RCT </a:t>
                      </a:r>
                      <a:b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br>
                      <a: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t>2013</a:t>
                      </a:r>
                      <a:r>
                        <a:rPr lang="en-US" sz="1200" b="1" i="0" cap="none" baseline="30000">
                          <a:solidFill>
                            <a:schemeClr val="bg1"/>
                          </a:solidFill>
                          <a:effectLst/>
                          <a:latin typeface="Roboto" panose="02000000000000000000" pitchFamily="2" charset="0"/>
                          <a:ea typeface="Roboto" panose="02000000000000000000" pitchFamily="2" charset="0"/>
                          <a:cs typeface="Tahoma" panose="020B0604030504040204" pitchFamily="34" charset="0"/>
                        </a:rPr>
                        <a:t>1</a:t>
                      </a:r>
                    </a:p>
                  </a:txBody>
                  <a:tcPr anchor="b">
                    <a:lnB w="19050" cap="flat" cmpd="sng" algn="ctr">
                      <a:solidFill>
                        <a:schemeClr val="bg1">
                          <a:lumMod val="85000"/>
                        </a:schemeClr>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t>Multi-institutional </a:t>
                      </a:r>
                      <a:b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br>
                      <a: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t>2013</a:t>
                      </a:r>
                      <a:r>
                        <a:rPr lang="en-US" sz="1200" b="1" i="0" cap="none" baseline="30000">
                          <a:solidFill>
                            <a:schemeClr val="bg1"/>
                          </a:solidFill>
                          <a:effectLst/>
                          <a:latin typeface="Roboto" panose="02000000000000000000" pitchFamily="2" charset="0"/>
                          <a:ea typeface="Roboto" panose="02000000000000000000" pitchFamily="2" charset="0"/>
                          <a:cs typeface="Tahoma" panose="020B0604030504040204" pitchFamily="34" charset="0"/>
                        </a:rPr>
                        <a:t>1</a:t>
                      </a:r>
                    </a:p>
                  </a:txBody>
                  <a:tcPr anchor="b">
                    <a:lnB w="19050" cap="flat" cmpd="sng" algn="ctr">
                      <a:solidFill>
                        <a:schemeClr val="bg1">
                          <a:lumMod val="85000"/>
                        </a:schemeClr>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200" b="1" i="0" cap="none" err="1">
                          <a:solidFill>
                            <a:schemeClr val="bg1"/>
                          </a:solidFill>
                          <a:effectLst/>
                          <a:latin typeface="Roboto" panose="02000000000000000000" pitchFamily="2" charset="0"/>
                          <a:ea typeface="Roboto" panose="02000000000000000000" pitchFamily="2" charset="0"/>
                          <a:cs typeface="Tahoma" panose="020B0604030504040204" pitchFamily="34" charset="0"/>
                        </a:rPr>
                        <a:t>TransATAC</a:t>
                      </a:r>
                      <a: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t> RCT </a:t>
                      </a:r>
                      <a:b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br>
                      <a: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t>2013</a:t>
                      </a:r>
                      <a:r>
                        <a:rPr lang="en-US" sz="1200" b="1" i="0" cap="none" baseline="30000">
                          <a:solidFill>
                            <a:schemeClr val="bg1"/>
                          </a:solidFill>
                          <a:effectLst/>
                          <a:latin typeface="Roboto" panose="02000000000000000000" pitchFamily="2" charset="0"/>
                          <a:ea typeface="Roboto" panose="02000000000000000000" pitchFamily="2" charset="0"/>
                          <a:cs typeface="Tahoma" panose="020B0604030504040204" pitchFamily="34" charset="0"/>
                        </a:rPr>
                        <a:t>2</a:t>
                      </a:r>
                    </a:p>
                  </a:txBody>
                  <a:tcPr anchor="b">
                    <a:lnB w="19050" cap="flat" cmpd="sng" algn="ctr">
                      <a:solidFill>
                        <a:schemeClr val="bg1">
                          <a:lumMod val="85000"/>
                        </a:schemeClr>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t>N1 Validation </a:t>
                      </a:r>
                      <a:b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br>
                      <a: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t>2017</a:t>
                      </a:r>
                      <a:r>
                        <a:rPr lang="en-US" sz="1200" b="1" i="0" cap="none" baseline="30000">
                          <a:solidFill>
                            <a:schemeClr val="bg1"/>
                          </a:solidFill>
                          <a:effectLst/>
                          <a:latin typeface="Roboto" panose="02000000000000000000" pitchFamily="2" charset="0"/>
                          <a:ea typeface="Roboto" panose="02000000000000000000" pitchFamily="2" charset="0"/>
                          <a:cs typeface="Tahoma" panose="020B0604030504040204" pitchFamily="34" charset="0"/>
                        </a:rPr>
                        <a:t>3</a:t>
                      </a:r>
                    </a:p>
                  </a:txBody>
                  <a:tcPr anchor="b">
                    <a:lnB w="19050" cap="flat" cmpd="sng" algn="ctr">
                      <a:solidFill>
                        <a:schemeClr val="bg1">
                          <a:lumMod val="8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620777">
                <a:tc>
                  <a:txBody>
                    <a:bodyPr/>
                    <a:lstStyle/>
                    <a:p>
                      <a:pPr marL="0" algn="ctr" defTabSz="609585" rtl="0" eaLnBrk="1" fontAlgn="ctr" latinLnBrk="0" hangingPunct="1"/>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Validation in </a:t>
                      </a:r>
                      <a:b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Prospective RCT</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85000"/>
                        <a:alpha val="70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Validation in </a:t>
                      </a:r>
                      <a:b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Multi-institutional, cohort</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dirty="0">
                          <a:solidFill>
                            <a:schemeClr val="tx2"/>
                          </a:solidFill>
                          <a:effectLst/>
                          <a:latin typeface="Roboto" panose="02000000000000000000" pitchFamily="2" charset="0"/>
                          <a:ea typeface="Roboto" panose="02000000000000000000" pitchFamily="2" charset="0"/>
                          <a:cs typeface="Tahoma" panose="020B0604030504040204" pitchFamily="34" charset="0"/>
                        </a:rPr>
                        <a:t>Validation in Prospective RCT and Head-to-Head with Oncotype Dx</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85000"/>
                        <a:alpha val="70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Retrospective validation </a:t>
                      </a:r>
                      <a:b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with Massachusetts </a:t>
                      </a:r>
                      <a:b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b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General Hospital</a:t>
                      </a:r>
                    </a:p>
                    <a:p>
                      <a:pPr marL="0" marR="0" lvl="0" indent="0" algn="ctr" defTabSz="609585" rtl="0" eaLnBrk="1" fontAlgn="ctr" latinLnBrk="0" hangingPunct="1">
                        <a:lnSpc>
                          <a:spcPct val="100000"/>
                        </a:lnSpc>
                        <a:spcBef>
                          <a:spcPts val="0"/>
                        </a:spcBef>
                        <a:spcAft>
                          <a:spcPts val="0"/>
                        </a:spcAft>
                        <a:buClrTx/>
                        <a:buSzTx/>
                        <a:buFontTx/>
                        <a:buNone/>
                        <a:tabLst/>
                        <a:defRPr/>
                      </a:pPr>
                      <a:endPar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endParaRPr>
                    </a:p>
                  </a:txBody>
                  <a:tcPr marT="3333" marB="0" anchor="ctr">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5"/>
                  </a:ext>
                </a:extLst>
              </a:tr>
              <a:tr h="620777">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317 Patients</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85000"/>
                        <a:alpha val="70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358 Patients</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665 Patients</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85000"/>
                        <a:alpha val="70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402 Patients</a:t>
                      </a:r>
                    </a:p>
                  </a:txBody>
                  <a:tcPr marT="3333" marB="0" anchor="ctr">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25783166"/>
                  </a:ext>
                </a:extLst>
              </a:tr>
              <a:tr h="620777">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Post-menopausal</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85000"/>
                        <a:alpha val="70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Pre-and Post-menopausal</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Post-menopausal</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85000"/>
                        <a:alpha val="70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Pre-and Post-menopausal</a:t>
                      </a:r>
                    </a:p>
                  </a:txBody>
                  <a:tcPr marT="3333" marB="0" anchor="ctr">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18642281"/>
                  </a:ext>
                </a:extLst>
              </a:tr>
              <a:tr h="620777">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TAM</a:t>
                      </a:r>
                    </a:p>
                  </a:txBody>
                  <a:tcPr marT="3333" marB="0" anchor="ctr">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85000"/>
                        <a:alpha val="70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TAM</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TAM or AI</a:t>
                      </a:r>
                    </a:p>
                  </a:txBody>
                  <a:tcPr marT="333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85000"/>
                        <a:alpha val="70000"/>
                      </a:schemeClr>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dirty="0">
                          <a:solidFill>
                            <a:schemeClr val="tx2"/>
                          </a:solidFill>
                          <a:effectLst/>
                          <a:latin typeface="Roboto" panose="02000000000000000000" pitchFamily="2" charset="0"/>
                          <a:ea typeface="Roboto" panose="02000000000000000000" pitchFamily="2" charset="0"/>
                          <a:cs typeface="Tahoma" panose="020B0604030504040204" pitchFamily="34" charset="0"/>
                        </a:rPr>
                        <a:t>TAM or AI</a:t>
                      </a:r>
                    </a:p>
                  </a:txBody>
                  <a:tcPr marT="3333" marB="0" anchor="ctr">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015147054"/>
                  </a:ext>
                </a:extLst>
              </a:tr>
            </a:tbl>
          </a:graphicData>
        </a:graphic>
      </p:graphicFrame>
      <p:sp>
        <p:nvSpPr>
          <p:cNvPr id="22" name="Freeform 21">
            <a:extLst>
              <a:ext uri="{FF2B5EF4-FFF2-40B4-BE49-F238E27FC236}">
                <a16:creationId xmlns:a16="http://schemas.microsoft.com/office/drawing/2014/main" id="{05B097B6-9299-134B-8CEB-F4B3E4F99089}"/>
              </a:ext>
            </a:extLst>
          </p:cNvPr>
          <p:cNvSpPr/>
          <p:nvPr/>
        </p:nvSpPr>
        <p:spPr bwMode="gray">
          <a:xfrm rot="10800000">
            <a:off x="122394" y="2210293"/>
            <a:ext cx="7138712" cy="176351"/>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9050" cap="flat" cmpd="sng" algn="ctr">
            <a:solidFill>
              <a:schemeClr val="accent1"/>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D64C6A8-F3AC-5F41-88A8-9903324CF933}"/>
              </a:ext>
            </a:extLst>
          </p:cNvPr>
          <p:cNvSpPr txBox="1"/>
          <p:nvPr/>
        </p:nvSpPr>
        <p:spPr>
          <a:xfrm>
            <a:off x="2664866" y="2002057"/>
            <a:ext cx="2194832" cy="415498"/>
          </a:xfrm>
          <a:prstGeom prst="rect">
            <a:avLst/>
          </a:prstGeom>
          <a:solidFill>
            <a:schemeClr val="bg1"/>
          </a:solidFill>
        </p:spPr>
        <p:txBody>
          <a:bodyPr wrap="none" lIns="91440" tIns="45720" rIns="91440" bIns="45720" rtlCol="0" anchor="t" anchorCtr="0">
            <a:spAutoFit/>
          </a:bodyPr>
          <a:lstStyle/>
          <a:p>
            <a:pPr marL="0" indent="0" algn="ctr">
              <a:spcBef>
                <a:spcPts val="0"/>
              </a:spcBef>
              <a:spcAft>
                <a:spcPts val="0"/>
              </a:spcAft>
              <a:buNone/>
            </a:pPr>
            <a:r>
              <a:rPr lang="en-US" sz="1050" b="1">
                <a:solidFill>
                  <a:schemeClr val="accent1"/>
                </a:solidFill>
                <a:latin typeface="Arial" panose="020B0604020202020204" pitchFamily="34" charset="0"/>
                <a:ea typeface="Roboto" panose="02000000000000000000" pitchFamily="2" charset="0"/>
                <a:cs typeface="Arial" panose="020B0604020202020204" pitchFamily="34" charset="0"/>
              </a:rPr>
              <a:t>NODE NEGATIVE VALIDATION </a:t>
            </a:r>
          </a:p>
          <a:p>
            <a:pPr marL="0" indent="0" algn="ctr">
              <a:spcBef>
                <a:spcPts val="0"/>
              </a:spcBef>
              <a:spcAft>
                <a:spcPts val="0"/>
              </a:spcAft>
              <a:buNone/>
            </a:pPr>
            <a:r>
              <a:rPr lang="en-US" sz="1050" b="1">
                <a:solidFill>
                  <a:schemeClr val="accent1"/>
                </a:solidFill>
                <a:latin typeface="Arial" panose="020B0604020202020204" pitchFamily="34" charset="0"/>
                <a:ea typeface="Roboto" panose="02000000000000000000" pitchFamily="2" charset="0"/>
                <a:cs typeface="Arial" panose="020B0604020202020204" pitchFamily="34" charset="0"/>
              </a:rPr>
              <a:t>(N0)</a:t>
            </a:r>
          </a:p>
        </p:txBody>
      </p:sp>
      <p:sp>
        <p:nvSpPr>
          <p:cNvPr id="24" name="Freeform 23">
            <a:extLst>
              <a:ext uri="{FF2B5EF4-FFF2-40B4-BE49-F238E27FC236}">
                <a16:creationId xmlns:a16="http://schemas.microsoft.com/office/drawing/2014/main" id="{B9B4AA27-9D8B-974D-AD61-CAB4986D88E6}"/>
              </a:ext>
            </a:extLst>
          </p:cNvPr>
          <p:cNvSpPr/>
          <p:nvPr/>
        </p:nvSpPr>
        <p:spPr bwMode="gray">
          <a:xfrm rot="10800000">
            <a:off x="7329931" y="2210295"/>
            <a:ext cx="2353349" cy="176351"/>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9050" cap="flat" cmpd="sng" algn="ctr">
            <a:solidFill>
              <a:schemeClr val="accent1"/>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4F787E5-D060-F243-9B11-789EF5E463F7}"/>
              </a:ext>
            </a:extLst>
          </p:cNvPr>
          <p:cNvSpPr txBox="1"/>
          <p:nvPr/>
        </p:nvSpPr>
        <p:spPr>
          <a:xfrm>
            <a:off x="7496051" y="1922794"/>
            <a:ext cx="2021108" cy="553998"/>
          </a:xfrm>
          <a:prstGeom prst="rect">
            <a:avLst/>
          </a:prstGeom>
          <a:solidFill>
            <a:schemeClr val="bg1"/>
          </a:solidFill>
        </p:spPr>
        <p:txBody>
          <a:bodyPr wrap="square" lIns="91440" tIns="45720" rIns="91440" bIns="45720" rtlCol="0" anchor="t" anchorCtr="0">
            <a:spAutoFit/>
          </a:bodyPr>
          <a:lstStyle/>
          <a:p>
            <a:pPr marL="0" indent="0" algn="ctr">
              <a:spcBef>
                <a:spcPts val="0"/>
              </a:spcBef>
              <a:spcAft>
                <a:spcPts val="0"/>
              </a:spcAft>
              <a:buNone/>
            </a:pPr>
            <a:r>
              <a:rPr lang="en-US" sz="1050" b="1">
                <a:solidFill>
                  <a:schemeClr val="accent1"/>
                </a:solidFill>
                <a:latin typeface="Arial" panose="020B0604020202020204" pitchFamily="34" charset="0"/>
                <a:ea typeface="Roboto" panose="02000000000000000000" pitchFamily="2" charset="0"/>
                <a:cs typeface="Arial" panose="020B0604020202020204" pitchFamily="34" charset="0"/>
              </a:rPr>
              <a:t>NODE POSITIVE VALIDATION</a:t>
            </a:r>
          </a:p>
          <a:p>
            <a:pPr marL="0" indent="0" algn="ctr">
              <a:spcBef>
                <a:spcPts val="0"/>
              </a:spcBef>
              <a:spcAft>
                <a:spcPts val="0"/>
              </a:spcAft>
              <a:buNone/>
            </a:pPr>
            <a:r>
              <a:rPr lang="en-US" sz="900" b="1">
                <a:solidFill>
                  <a:schemeClr val="accent1"/>
                </a:solidFill>
                <a:latin typeface="Arial" panose="020B0604020202020204" pitchFamily="34" charset="0"/>
                <a:ea typeface="Roboto" panose="02000000000000000000" pitchFamily="2" charset="0"/>
                <a:cs typeface="Arial" panose="020B0604020202020204" pitchFamily="34" charset="0"/>
              </a:rPr>
              <a:t>(N1. 1-3 POSITIVE NODES)</a:t>
            </a:r>
          </a:p>
        </p:txBody>
      </p:sp>
      <p:sp>
        <p:nvSpPr>
          <p:cNvPr id="3" name="Freeform 23">
            <a:extLst>
              <a:ext uri="{FF2B5EF4-FFF2-40B4-BE49-F238E27FC236}">
                <a16:creationId xmlns:a16="http://schemas.microsoft.com/office/drawing/2014/main" id="{3CAD1B1F-7797-7549-67AD-BAF3614E9CD3}"/>
              </a:ext>
            </a:extLst>
          </p:cNvPr>
          <p:cNvSpPr/>
          <p:nvPr/>
        </p:nvSpPr>
        <p:spPr bwMode="gray">
          <a:xfrm rot="10800000">
            <a:off x="9752104" y="2210293"/>
            <a:ext cx="2353349" cy="176351"/>
          </a:xfrm>
          <a:custGeom>
            <a:avLst/>
            <a:gdLst>
              <a:gd name="connsiteX0" fmla="*/ 0 w 1348033"/>
              <a:gd name="connsiteY0" fmla="*/ 0 h 235670"/>
              <a:gd name="connsiteX1" fmla="*/ 0 w 1348033"/>
              <a:gd name="connsiteY1" fmla="*/ 235670 h 235670"/>
              <a:gd name="connsiteX2" fmla="*/ 1348033 w 1348033"/>
              <a:gd name="connsiteY2" fmla="*/ 235670 h 235670"/>
              <a:gd name="connsiteX3" fmla="*/ 1348033 w 1348033"/>
              <a:gd name="connsiteY3" fmla="*/ 0 h 235670"/>
            </a:gdLst>
            <a:ahLst/>
            <a:cxnLst>
              <a:cxn ang="0">
                <a:pos x="connsiteX0" y="connsiteY0"/>
              </a:cxn>
              <a:cxn ang="0">
                <a:pos x="connsiteX1" y="connsiteY1"/>
              </a:cxn>
              <a:cxn ang="0">
                <a:pos x="connsiteX2" y="connsiteY2"/>
              </a:cxn>
              <a:cxn ang="0">
                <a:pos x="connsiteX3" y="connsiteY3"/>
              </a:cxn>
            </a:cxnLst>
            <a:rect l="l" t="t" r="r" b="b"/>
            <a:pathLst>
              <a:path w="1348033" h="235670">
                <a:moveTo>
                  <a:pt x="0" y="0"/>
                </a:moveTo>
                <a:lnTo>
                  <a:pt x="0" y="235670"/>
                </a:lnTo>
                <a:lnTo>
                  <a:pt x="1348033" y="235670"/>
                </a:lnTo>
                <a:lnTo>
                  <a:pt x="1348033" y="0"/>
                </a:lnTo>
              </a:path>
            </a:pathLst>
          </a:custGeom>
          <a:noFill/>
          <a:ln w="19050" cap="flat" cmpd="sng" algn="ctr">
            <a:solidFill>
              <a:schemeClr val="accent1"/>
            </a:solidFill>
            <a:prstDash val="solid"/>
            <a:miter lim="800000"/>
            <a:headEnd type="none" w="med" len="med"/>
            <a:tailEnd type="none" w="med" len="med"/>
          </a:ln>
          <a:effectLst/>
        </p:spPr>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3C3A41EA-B932-9642-9FF3-D7080FC40D4B}"/>
              </a:ext>
            </a:extLst>
          </p:cNvPr>
          <p:cNvGraphicFramePr>
            <a:graphicFrameLocks noGrp="1"/>
          </p:cNvGraphicFramePr>
          <p:nvPr/>
        </p:nvGraphicFramePr>
        <p:xfrm>
          <a:off x="9664618" y="2504634"/>
          <a:ext cx="2392800" cy="3063755"/>
        </p:xfrm>
        <a:graphic>
          <a:graphicData uri="http://schemas.openxmlformats.org/drawingml/2006/table">
            <a:tbl>
              <a:tblPr firstRow="1" firstCol="1" bandRow="1">
                <a:tableStyleId>{2D5ABB26-0587-4C30-8999-92F81FD0307C}</a:tableStyleId>
              </a:tblPr>
              <a:tblGrid>
                <a:gridCol w="2392800">
                  <a:extLst>
                    <a:ext uri="{9D8B030D-6E8A-4147-A177-3AD203B41FA5}">
                      <a16:colId xmlns:a16="http://schemas.microsoft.com/office/drawing/2014/main" val="4132757712"/>
                    </a:ext>
                  </a:extLst>
                </a:gridCol>
              </a:tblGrid>
              <a:tr h="466571">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t>TEAM</a:t>
                      </a:r>
                      <a:r>
                        <a:rPr lang="en-US" sz="1200" b="1" i="0" cap="none" baseline="30000">
                          <a:solidFill>
                            <a:schemeClr val="bg1"/>
                          </a:solidFill>
                          <a:effectLst/>
                          <a:latin typeface="Roboto" panose="02000000000000000000" pitchFamily="2" charset="0"/>
                          <a:ea typeface="Roboto" panose="02000000000000000000" pitchFamily="2" charset="0"/>
                          <a:cs typeface="Tahoma" panose="020B0604030504040204" pitchFamily="34" charset="0"/>
                        </a:rPr>
                        <a:t>4</a:t>
                      </a:r>
                      <a:br>
                        <a:rPr lang="en-US" sz="1200" b="1" i="0" cap="none">
                          <a:solidFill>
                            <a:schemeClr val="bg1"/>
                          </a:solidFill>
                          <a:effectLst/>
                          <a:latin typeface="Roboto" panose="02000000000000000000" pitchFamily="2" charset="0"/>
                          <a:ea typeface="Roboto" panose="02000000000000000000" pitchFamily="2" charset="0"/>
                          <a:cs typeface="Tahoma" panose="020B0604030504040204" pitchFamily="34" charset="0"/>
                        </a:rPr>
                      </a:br>
                      <a:endParaRPr lang="en-US" sz="1200" b="1" i="0" cap="none" baseline="30000">
                        <a:solidFill>
                          <a:schemeClr val="bg1"/>
                        </a:solidFill>
                        <a:effectLst/>
                        <a:latin typeface="Roboto" panose="02000000000000000000" pitchFamily="2" charset="0"/>
                        <a:ea typeface="Roboto" panose="02000000000000000000" pitchFamily="2" charset="0"/>
                        <a:cs typeface="Tahoma" panose="020B0604030504040204" pitchFamily="34" charset="0"/>
                      </a:endParaRPr>
                    </a:p>
                  </a:txBody>
                  <a:tcPr anchor="b">
                    <a:lnB w="19050" cap="flat" cmpd="sng" algn="ctr">
                      <a:solidFill>
                        <a:schemeClr val="bg1">
                          <a:lumMod val="8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931089770"/>
                  </a:ext>
                </a:extLst>
              </a:tr>
              <a:tr h="620777">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Retrospective validation of the Tamoxifen and Exemestane Adjuvant Multinational (TEAM) trial</a:t>
                      </a:r>
                    </a:p>
                  </a:txBody>
                  <a:tcPr marT="3333" marB="0" anchor="ctr">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13051472"/>
                  </a:ext>
                </a:extLst>
              </a:tr>
              <a:tr h="620777">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3,053 Patients</a:t>
                      </a:r>
                    </a:p>
                  </a:txBody>
                  <a:tcPr marT="3333" marB="0" anchor="ctr">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479276062"/>
                  </a:ext>
                </a:extLst>
              </a:tr>
              <a:tr h="620777">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Post-menopausal</a:t>
                      </a:r>
                    </a:p>
                  </a:txBody>
                  <a:tcPr marT="3333" marB="0" anchor="ctr">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75397924"/>
                  </a:ext>
                </a:extLst>
              </a:tr>
              <a:tr h="620777">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200" b="0" i="0" kern="1200">
                          <a:solidFill>
                            <a:schemeClr val="tx2"/>
                          </a:solidFill>
                          <a:effectLst/>
                          <a:latin typeface="Roboto" panose="02000000000000000000" pitchFamily="2" charset="0"/>
                          <a:ea typeface="Roboto" panose="02000000000000000000" pitchFamily="2" charset="0"/>
                          <a:cs typeface="Tahoma" panose="020B0604030504040204" pitchFamily="34" charset="0"/>
                        </a:rPr>
                        <a:t>TAM or AI</a:t>
                      </a:r>
                    </a:p>
                  </a:txBody>
                  <a:tcPr marT="3333" marB="0" anchor="ctr">
                    <a:lnL w="28575" cap="flat" cmpd="sng" algn="ctr">
                      <a:solidFill>
                        <a:schemeClr val="bg1"/>
                      </a:solidFill>
                      <a:prstDash val="solid"/>
                      <a:round/>
                      <a:headEnd type="none" w="med" len="med"/>
                      <a:tailEnd type="none" w="med" len="med"/>
                    </a:lnL>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83878756"/>
                  </a:ext>
                </a:extLst>
              </a:tr>
            </a:tbl>
          </a:graphicData>
        </a:graphic>
      </p:graphicFrame>
      <p:sp>
        <p:nvSpPr>
          <p:cNvPr id="5" name="TextBox 4">
            <a:extLst>
              <a:ext uri="{FF2B5EF4-FFF2-40B4-BE49-F238E27FC236}">
                <a16:creationId xmlns:a16="http://schemas.microsoft.com/office/drawing/2014/main" id="{39F2097D-E6C4-5947-D8D0-57AFAC73F7D1}"/>
              </a:ext>
            </a:extLst>
          </p:cNvPr>
          <p:cNvSpPr txBox="1"/>
          <p:nvPr/>
        </p:nvSpPr>
        <p:spPr>
          <a:xfrm>
            <a:off x="9835164" y="1996670"/>
            <a:ext cx="2187228" cy="415498"/>
          </a:xfrm>
          <a:prstGeom prst="rect">
            <a:avLst/>
          </a:prstGeom>
          <a:solidFill>
            <a:schemeClr val="bg1"/>
          </a:solidFill>
        </p:spPr>
        <p:txBody>
          <a:bodyPr wrap="square" lIns="91440" tIns="45720" rIns="91440" bIns="45720" rtlCol="0" anchor="t" anchorCtr="0">
            <a:spAutoFit/>
          </a:bodyPr>
          <a:lstStyle/>
          <a:p>
            <a:pPr marL="0" indent="0" algn="ctr">
              <a:spcBef>
                <a:spcPts val="0"/>
              </a:spcBef>
              <a:spcAft>
                <a:spcPts val="0"/>
              </a:spcAft>
              <a:buNone/>
            </a:pPr>
            <a:r>
              <a:rPr lang="en-US" sz="1050" b="1">
                <a:solidFill>
                  <a:schemeClr val="accent1"/>
                </a:solidFill>
                <a:latin typeface="Arial" panose="020B0604020202020204" pitchFamily="34" charset="0"/>
                <a:ea typeface="Roboto" panose="02000000000000000000" pitchFamily="2" charset="0"/>
                <a:cs typeface="Arial" panose="020B0604020202020204" pitchFamily="34" charset="0"/>
              </a:rPr>
              <a:t>NODE POSITIVE  AND NEGATIVE VALIDATION</a:t>
            </a:r>
          </a:p>
        </p:txBody>
      </p:sp>
      <p:sp>
        <p:nvSpPr>
          <p:cNvPr id="7" name="TextBox 6">
            <a:extLst>
              <a:ext uri="{FF2B5EF4-FFF2-40B4-BE49-F238E27FC236}">
                <a16:creationId xmlns:a16="http://schemas.microsoft.com/office/drawing/2014/main" id="{AF80DBEB-5D10-62C1-DAE0-5F7C23329229}"/>
              </a:ext>
            </a:extLst>
          </p:cNvPr>
          <p:cNvSpPr txBox="1"/>
          <p:nvPr/>
        </p:nvSpPr>
        <p:spPr>
          <a:xfrm>
            <a:off x="9693594" y="4130384"/>
            <a:ext cx="2353349" cy="176352"/>
          </a:xfrm>
          <a:prstGeom prst="rect">
            <a:avLst/>
          </a:prstGeom>
          <a:solidFill>
            <a:schemeClr val="bg1">
              <a:lumMod val="95000"/>
            </a:schemeClr>
          </a:solidFill>
        </p:spPr>
        <p:txBody>
          <a:bodyPr wrap="square" lIns="0" rIns="0" rtlCol="0" anchor="ctr" anchorCtr="0">
            <a:noAutofit/>
          </a:bodyPr>
          <a:lstStyle>
            <a:defPPr>
              <a:defRPr lang="en-US"/>
            </a:defPPr>
            <a:lvl1pPr marL="0" indent="0">
              <a:lnSpc>
                <a:spcPct val="110000"/>
              </a:lnSpc>
              <a:spcBef>
                <a:spcPts val="0"/>
              </a:spcBef>
              <a:spcAft>
                <a:spcPts val="0"/>
              </a:spcAft>
              <a:buNone/>
              <a:defRPr sz="1000" b="1" kern="0">
                <a:solidFill>
                  <a:schemeClr val="bg1"/>
                </a:solidFill>
                <a:latin typeface="+mn-lt"/>
                <a:ea typeface="Tahoma" panose="020B0604030504040204" pitchFamily="34" charset="0"/>
                <a:cs typeface="Tahoma" panose="020B0604030504040204" pitchFamily="34" charset="0"/>
              </a:defRPr>
            </a:lvl1pPr>
          </a:lstStyle>
          <a:p>
            <a:r>
              <a:rPr lang="en-US" sz="1100" b="0" i="1">
                <a:solidFill>
                  <a:schemeClr val="tx1"/>
                </a:solidFill>
                <a:latin typeface="Arial" panose="020B0604020202020204" pitchFamily="34" charset="0"/>
                <a:ea typeface="Roboto" panose="02000000000000000000" pitchFamily="2" charset="0"/>
                <a:cs typeface="Arial" panose="020B0604020202020204" pitchFamily="34" charset="0"/>
              </a:rPr>
              <a:t>58% node-positive (N+)</a:t>
            </a:r>
          </a:p>
        </p:txBody>
      </p:sp>
    </p:spTree>
    <p:extLst>
      <p:ext uri="{BB962C8B-B14F-4D97-AF65-F5344CB8AC3E}">
        <p14:creationId xmlns:p14="http://schemas.microsoft.com/office/powerpoint/2010/main" val="930274295"/>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522C6-B042-8422-038F-45DB1E3C1A7C}"/>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70D4291C-B765-E06F-A7C7-AD43EC37D0E6}"/>
              </a:ext>
            </a:extLst>
          </p:cNvPr>
          <p:cNvSpPr txBox="1">
            <a:spLocks/>
          </p:cNvSpPr>
          <p:nvPr/>
        </p:nvSpPr>
        <p:spPr>
          <a:xfrm>
            <a:off x="807519" y="236732"/>
            <a:ext cx="10574159" cy="414943"/>
          </a:xfrm>
          <a:prstGeom prst="rect">
            <a:avLst/>
          </a:prstGeom>
        </p:spPr>
        <p:txBody>
          <a:bodyPr>
            <a:noAutofit/>
          </a:bodyPr>
          <a:lstStyle>
            <a:lvl1pPr marL="228600" indent="-228600" algn="l" rtl="0" eaLnBrk="0" fontAlgn="base">
              <a:lnSpc>
                <a:spcPct val="90000"/>
              </a:lnSpc>
              <a:spcBef>
                <a:spcPts val="1000"/>
              </a:spcBef>
              <a:spcAft>
                <a:spcPct val="0"/>
              </a:spcAft>
              <a:buSzPct val="100000"/>
              <a:buFont typeface="Arial" panose="020B0604020202020204" pitchFamily="34" charset="0"/>
              <a:buChar char="•"/>
              <a:defRPr lang="en-US" sz="2800" kern="1200">
                <a:solidFill>
                  <a:srgbClr val="000000"/>
                </a:solidFill>
                <a:latin typeface="Aptos"/>
              </a:defRPr>
            </a:lvl1pPr>
            <a:lvl2pPr marL="685800" lvl="1" indent="-228600" algn="l" rtl="0" eaLnBrk="0" fontAlgn="base">
              <a:lnSpc>
                <a:spcPct val="90000"/>
              </a:lnSpc>
              <a:spcBef>
                <a:spcPts val="500"/>
              </a:spcBef>
              <a:spcAft>
                <a:spcPct val="0"/>
              </a:spcAft>
              <a:buSzPct val="100000"/>
              <a:buFont typeface="Arial" panose="020B0604020202020204" pitchFamily="34" charset="0"/>
              <a:buChar char="•"/>
              <a:defRPr lang="en-US" sz="2400" kern="1200">
                <a:solidFill>
                  <a:srgbClr val="000000"/>
                </a:solidFill>
                <a:latin typeface="Aptos"/>
              </a:defRPr>
            </a:lvl2pPr>
            <a:lvl3pPr marL="1143000" lvl="2" indent="-228600" algn="l" rtl="0" eaLnBrk="0" fontAlgn="base">
              <a:lnSpc>
                <a:spcPct val="90000"/>
              </a:lnSpc>
              <a:spcBef>
                <a:spcPts val="500"/>
              </a:spcBef>
              <a:spcAft>
                <a:spcPct val="0"/>
              </a:spcAft>
              <a:buSzPct val="100000"/>
              <a:buFont typeface="Arial" panose="020B0604020202020204" pitchFamily="34" charset="0"/>
              <a:buChar char="•"/>
              <a:defRPr lang="en-US" sz="2000" kern="1200">
                <a:solidFill>
                  <a:srgbClr val="000000"/>
                </a:solidFill>
                <a:latin typeface="Aptos"/>
              </a:defRPr>
            </a:lvl3pPr>
            <a:lvl4pPr marL="1600200" lvl="3"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000000"/>
                </a:solidFill>
                <a:latin typeface="Aptos"/>
              </a:defRPr>
            </a:lvl4pPr>
            <a:lvl5pPr marL="2057400" lvl="4"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000000"/>
                </a:solidFill>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latin typeface="Arial" panose="020B0604020202020204" pitchFamily="34" charset="0"/>
                <a:cs typeface="Arial" panose="020B0604020202020204" pitchFamily="34" charset="0"/>
              </a:rPr>
              <a:t>Relation of Continuous BCI Score and Distant Recurrence Risk in the SOFT and TEXT N0 Cohorts</a:t>
            </a:r>
          </a:p>
        </p:txBody>
      </p:sp>
      <p:sp>
        <p:nvSpPr>
          <p:cNvPr id="4" name="TextBox 3">
            <a:extLst>
              <a:ext uri="{FF2B5EF4-FFF2-40B4-BE49-F238E27FC236}">
                <a16:creationId xmlns:a16="http://schemas.microsoft.com/office/drawing/2014/main" id="{70573E93-695A-52AE-85C6-E220BBFE16E4}"/>
              </a:ext>
            </a:extLst>
          </p:cNvPr>
          <p:cNvSpPr txBox="1"/>
          <p:nvPr/>
        </p:nvSpPr>
        <p:spPr>
          <a:xfrm>
            <a:off x="807520" y="6502030"/>
            <a:ext cx="1957587" cy="200055"/>
          </a:xfrm>
          <a:prstGeom prst="rect">
            <a:avLst/>
          </a:prstGeom>
          <a:noFill/>
        </p:spPr>
        <p:txBody>
          <a:bodyPr wrap="none" rtlCol="0">
            <a:spAutoFit/>
          </a:bodyPr>
          <a:lstStyle/>
          <a:p>
            <a:r>
              <a:rPr lang="da-DK" sz="700" dirty="0">
                <a:solidFill>
                  <a:schemeClr val="bg2">
                    <a:lumMod val="75000"/>
                  </a:schemeClr>
                </a:solidFill>
                <a:latin typeface="Arial" panose="020B0604020202020204" pitchFamily="34" charset="0"/>
                <a:cs typeface="Arial" panose="020B0604020202020204" pitchFamily="34" charset="0"/>
              </a:rPr>
              <a:t>O'Regan RM, et al. Breast. 2026;86:104714.</a:t>
            </a:r>
          </a:p>
        </p:txBody>
      </p:sp>
      <p:pic>
        <p:nvPicPr>
          <p:cNvPr id="783" name="Picture 782">
            <a:extLst>
              <a:ext uri="{FF2B5EF4-FFF2-40B4-BE49-F238E27FC236}">
                <a16:creationId xmlns:a16="http://schemas.microsoft.com/office/drawing/2014/main" id="{40FB3FC9-4294-8331-CDA5-6F6BA8FD88CC}"/>
              </a:ext>
            </a:extLst>
          </p:cNvPr>
          <p:cNvPicPr>
            <a:picLocks noChangeAspect="1"/>
          </p:cNvPicPr>
          <p:nvPr/>
        </p:nvPicPr>
        <p:blipFill>
          <a:blip r:embed="rId2"/>
          <a:stretch>
            <a:fillRect/>
          </a:stretch>
        </p:blipFill>
        <p:spPr>
          <a:xfrm>
            <a:off x="596947" y="1866900"/>
            <a:ext cx="2753093" cy="2517114"/>
          </a:xfrm>
          <a:prstGeom prst="rect">
            <a:avLst/>
          </a:prstGeom>
        </p:spPr>
      </p:pic>
      <p:pic>
        <p:nvPicPr>
          <p:cNvPr id="784" name="Picture 783">
            <a:extLst>
              <a:ext uri="{FF2B5EF4-FFF2-40B4-BE49-F238E27FC236}">
                <a16:creationId xmlns:a16="http://schemas.microsoft.com/office/drawing/2014/main" id="{42E09303-2AD5-CB53-4147-854245A5E599}"/>
              </a:ext>
            </a:extLst>
          </p:cNvPr>
          <p:cNvPicPr>
            <a:picLocks noChangeAspect="1"/>
          </p:cNvPicPr>
          <p:nvPr/>
        </p:nvPicPr>
        <p:blipFill>
          <a:blip r:embed="rId3"/>
          <a:stretch>
            <a:fillRect/>
          </a:stretch>
        </p:blipFill>
        <p:spPr>
          <a:xfrm>
            <a:off x="3337337" y="1856412"/>
            <a:ext cx="2742606" cy="2527602"/>
          </a:xfrm>
          <a:prstGeom prst="rect">
            <a:avLst/>
          </a:prstGeom>
        </p:spPr>
      </p:pic>
      <p:pic>
        <p:nvPicPr>
          <p:cNvPr id="785" name="Picture 784">
            <a:extLst>
              <a:ext uri="{FF2B5EF4-FFF2-40B4-BE49-F238E27FC236}">
                <a16:creationId xmlns:a16="http://schemas.microsoft.com/office/drawing/2014/main" id="{20D98BDA-4EF0-2E4A-48C0-11E5FA683FC5}"/>
              </a:ext>
            </a:extLst>
          </p:cNvPr>
          <p:cNvPicPr>
            <a:picLocks noChangeAspect="1"/>
          </p:cNvPicPr>
          <p:nvPr/>
        </p:nvPicPr>
        <p:blipFill>
          <a:blip r:embed="rId4"/>
          <a:stretch>
            <a:fillRect/>
          </a:stretch>
        </p:blipFill>
        <p:spPr>
          <a:xfrm>
            <a:off x="6079943" y="1852558"/>
            <a:ext cx="2905503" cy="2683285"/>
          </a:xfrm>
          <a:prstGeom prst="rect">
            <a:avLst/>
          </a:prstGeom>
        </p:spPr>
      </p:pic>
      <p:pic>
        <p:nvPicPr>
          <p:cNvPr id="786" name="Picture 785">
            <a:extLst>
              <a:ext uri="{FF2B5EF4-FFF2-40B4-BE49-F238E27FC236}">
                <a16:creationId xmlns:a16="http://schemas.microsoft.com/office/drawing/2014/main" id="{F7D7C1F8-62E4-F526-1717-1885A6042DA7}"/>
              </a:ext>
            </a:extLst>
          </p:cNvPr>
          <p:cNvPicPr>
            <a:picLocks noChangeAspect="1"/>
          </p:cNvPicPr>
          <p:nvPr/>
        </p:nvPicPr>
        <p:blipFill>
          <a:blip r:embed="rId5"/>
          <a:stretch>
            <a:fillRect/>
          </a:stretch>
        </p:blipFill>
        <p:spPr>
          <a:xfrm>
            <a:off x="8985446" y="1778570"/>
            <a:ext cx="2916615" cy="2683286"/>
          </a:xfrm>
          <a:prstGeom prst="rect">
            <a:avLst/>
          </a:prstGeom>
        </p:spPr>
      </p:pic>
      <p:sp>
        <p:nvSpPr>
          <p:cNvPr id="3" name="TextBox 2">
            <a:extLst>
              <a:ext uri="{FF2B5EF4-FFF2-40B4-BE49-F238E27FC236}">
                <a16:creationId xmlns:a16="http://schemas.microsoft.com/office/drawing/2014/main" id="{46437271-6D94-4604-86A2-F1E01B51E5DC}"/>
              </a:ext>
            </a:extLst>
          </p:cNvPr>
          <p:cNvSpPr txBox="1"/>
          <p:nvPr/>
        </p:nvSpPr>
        <p:spPr>
          <a:xfrm>
            <a:off x="807520" y="4858246"/>
            <a:ext cx="10772552" cy="584775"/>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10-year risk of distant recurrence increased as the BCI score increased for all patients combined and by treatment assignment  </a:t>
            </a:r>
          </a:p>
        </p:txBody>
      </p:sp>
    </p:spTree>
    <p:extLst>
      <p:ext uri="{BB962C8B-B14F-4D97-AF65-F5344CB8AC3E}">
        <p14:creationId xmlns:p14="http://schemas.microsoft.com/office/powerpoint/2010/main" val="15563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87230-009C-522E-3873-7BF6538DB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EE7D37-89FF-8D70-8DE4-02FE012CF8DD}"/>
              </a:ext>
            </a:extLst>
          </p:cNvPr>
          <p:cNvSpPr>
            <a:spLocks noGrp="1"/>
          </p:cNvSpPr>
          <p:nvPr>
            <p:ph type="title"/>
          </p:nvPr>
        </p:nvSpPr>
        <p:spPr>
          <a:xfrm>
            <a:off x="481512" y="273266"/>
            <a:ext cx="11222507" cy="480131"/>
          </a:xfrm>
        </p:spPr>
        <p:txBody>
          <a:bodyPr>
            <a:noAutofit/>
          </a:bodyPr>
          <a:lstStyle/>
          <a:p>
            <a:r>
              <a:rPr lang="en-US" sz="2400" b="1" dirty="0">
                <a:latin typeface="Arial"/>
                <a:ea typeface="Tahoma"/>
                <a:cs typeface="Arial"/>
              </a:rPr>
              <a:t>Beyond the 5-Year Mark: Adherence and Continuation of EET</a:t>
            </a:r>
            <a:endParaRPr lang="en-US" sz="2400" b="1" baseline="30000" dirty="0">
              <a:latin typeface="Arial"/>
              <a:ea typeface="Tahoma"/>
              <a:cs typeface="Arial"/>
            </a:endParaRPr>
          </a:p>
        </p:txBody>
      </p:sp>
      <p:sp>
        <p:nvSpPr>
          <p:cNvPr id="22" name="TextBox 21">
            <a:extLst>
              <a:ext uri="{FF2B5EF4-FFF2-40B4-BE49-F238E27FC236}">
                <a16:creationId xmlns:a16="http://schemas.microsoft.com/office/drawing/2014/main" id="{2182D3EA-7379-8651-1B1A-281014C51084}"/>
              </a:ext>
            </a:extLst>
          </p:cNvPr>
          <p:cNvSpPr txBox="1"/>
          <p:nvPr/>
        </p:nvSpPr>
        <p:spPr>
          <a:xfrm>
            <a:off x="552450" y="6410703"/>
            <a:ext cx="10782300" cy="200055"/>
          </a:xfrm>
          <a:prstGeom prst="rect">
            <a:avLst/>
          </a:prstGeom>
          <a:noFill/>
        </p:spPr>
        <p:txBody>
          <a:bodyPr wrap="square" lIns="91440" tIns="45720" rIns="91440" bIns="45720" rtlCol="0" anchor="t">
            <a:spAutoFit/>
          </a:bodyPr>
          <a:lstStyle/>
          <a:p>
            <a:pPr algn="l" defTabSz="857250" fontAlgn="auto">
              <a:spcBef>
                <a:spcPts val="0"/>
              </a:spcBef>
              <a:spcAft>
                <a:spcPts val="0"/>
              </a:spcAft>
            </a:pPr>
            <a:r>
              <a:rPr lang="en-US" sz="700" dirty="0">
                <a:solidFill>
                  <a:schemeClr val="bg1">
                    <a:lumMod val="50000"/>
                  </a:schemeClr>
                </a:solidFill>
                <a:latin typeface="Arial"/>
                <a:ea typeface="Roboto"/>
                <a:cs typeface="Arial"/>
              </a:rPr>
              <a:t>Wei J, et al. Breast Cancer Res Treat. 2025;214(2):239-246</a:t>
            </a:r>
            <a:r>
              <a:rPr lang="en-US" sz="700" dirty="0">
                <a:solidFill>
                  <a:schemeClr val="bg1">
                    <a:lumMod val="65000"/>
                  </a:schemeClr>
                </a:solidFill>
                <a:latin typeface="Roboto"/>
                <a:ea typeface="Roboto"/>
                <a:cs typeface="Roboto"/>
              </a:rPr>
              <a:t>.</a:t>
            </a:r>
          </a:p>
        </p:txBody>
      </p:sp>
      <p:sp>
        <p:nvSpPr>
          <p:cNvPr id="5" name="Content Placeholder 2">
            <a:extLst>
              <a:ext uri="{FF2B5EF4-FFF2-40B4-BE49-F238E27FC236}">
                <a16:creationId xmlns:a16="http://schemas.microsoft.com/office/drawing/2014/main" id="{E91A5E8C-872A-C062-1DE3-E954D2DD2BAE}"/>
              </a:ext>
            </a:extLst>
          </p:cNvPr>
          <p:cNvSpPr txBox="1">
            <a:spLocks/>
          </p:cNvSpPr>
          <p:nvPr/>
        </p:nvSpPr>
        <p:spPr>
          <a:xfrm>
            <a:off x="481190" y="905797"/>
            <a:ext cx="10924820" cy="431136"/>
          </a:xfrm>
          <a:prstGeom prst="rect">
            <a:avLst/>
          </a:prstGeom>
        </p:spPr>
        <p:txBody>
          <a:bodyPr/>
          <a:lstStyle>
            <a:lvl1pPr marL="233363" indent="-233363" algn="l" rtl="0" eaLnBrk="0" fontAlgn="base" hangingPunct="0">
              <a:lnSpc>
                <a:spcPct val="95000"/>
              </a:lnSpc>
              <a:spcBef>
                <a:spcPts val="500"/>
              </a:spcBef>
              <a:spcAft>
                <a:spcPts val="500"/>
              </a:spcAft>
              <a:buClr>
                <a:schemeClr val="tx2"/>
              </a:buClr>
              <a:buSzPct val="120000"/>
              <a:buFont typeface="Arial"/>
              <a:buChar char="•"/>
              <a:tabLst/>
              <a:defRPr sz="1800" b="0" i="0">
                <a:solidFill>
                  <a:schemeClr val="tx2"/>
                </a:solidFill>
                <a:latin typeface="Verdana" panose="020B0604030504040204" pitchFamily="34" charset="0"/>
                <a:ea typeface="Tahoma" panose="020B0604030504040204" pitchFamily="34" charset="0"/>
                <a:cs typeface="Tahoma" panose="020B0604030504040204" pitchFamily="34" charset="0"/>
              </a:defRPr>
            </a:lvl1pPr>
            <a:lvl2pPr marL="577850" indent="-212725"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2pPr>
            <a:lvl3pPr marL="923925" indent="-233363"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3pPr>
            <a:lvl4pPr marL="1603375" indent="-230188" algn="l" rtl="0" eaLnBrk="0" fontAlgn="base" hangingPunct="0">
              <a:lnSpc>
                <a:spcPct val="95000"/>
              </a:lnSpc>
              <a:spcBef>
                <a:spcPts val="0"/>
              </a:spcBef>
              <a:spcAft>
                <a:spcPts val="500"/>
              </a:spcAft>
              <a:buClr>
                <a:schemeClr val="tx1">
                  <a:lumMod val="65000"/>
                  <a:lumOff val="35000"/>
                </a:schemeClr>
              </a:buClr>
              <a:buFont typeface=".AppleSystemUIFont" charset="-120"/>
              <a:buChar char="»"/>
              <a:tabLst/>
              <a:defRPr sz="1800" b="0" i="0">
                <a:solidFill>
                  <a:schemeClr val="tx1">
                    <a:lumMod val="65000"/>
                    <a:lumOff val="35000"/>
                  </a:schemeClr>
                </a:solidFill>
                <a:latin typeface="Arial Regular"/>
                <a:ea typeface="Arial Regular"/>
                <a:cs typeface="Calibri" charset="0"/>
              </a:defRPr>
            </a:lvl4pPr>
            <a:lvl5pPr marL="2065338" indent="-230188" algn="l" rtl="0" eaLnBrk="0" fontAlgn="base" hangingPunct="0">
              <a:lnSpc>
                <a:spcPct val="95000"/>
              </a:lnSpc>
              <a:spcBef>
                <a:spcPts val="0"/>
              </a:spcBef>
              <a:spcAft>
                <a:spcPts val="500"/>
              </a:spcAft>
              <a:buClr>
                <a:schemeClr val="bg2">
                  <a:lumMod val="75000"/>
                </a:schemeClr>
              </a:buClr>
              <a:buChar char="»"/>
              <a:tabLst/>
              <a:defRPr sz="1800" b="0" i="0">
                <a:solidFill>
                  <a:schemeClr val="tx2"/>
                </a:solidFill>
                <a:latin typeface="Calibri Regular" charset="0"/>
                <a:ea typeface="ＭＳ Ｐゴシック" pitchFamily="23" charset="-128"/>
                <a:cs typeface="Calibri Regular" charset="0"/>
              </a:defRPr>
            </a:lvl5pPr>
            <a:lvl6pPr marL="335271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3962301"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457188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5181470"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a:lstStyle>
          <a:p>
            <a:pPr marL="0" indent="0">
              <a:buFont typeface="Arial"/>
              <a:buNone/>
            </a:pPr>
            <a:r>
              <a:rPr lang="en-US" sz="1600" kern="0">
                <a:solidFill>
                  <a:schemeClr val="tx1"/>
                </a:solidFill>
                <a:latin typeface="Arial" panose="020B0604020202020204" pitchFamily="34" charset="0"/>
                <a:ea typeface="Roboto" panose="02000000000000000000" pitchFamily="2" charset="0"/>
                <a:cs typeface="Arial" panose="020B0604020202020204" pitchFamily="34" charset="0"/>
              </a:rPr>
              <a:t>Retrospective study of Kaiser Permanente patients aimed to evaluate long-term (beyond initial 5 years) adjuvant endocrine therapy (AET) adherence and continuation rates among early-stage HR+ breast cancer patients</a:t>
            </a:r>
            <a:endParaRPr lang="en-US" sz="1600" kern="0" baseline="3000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EB44D368-6299-6345-E5B3-8D501415B12D}"/>
              </a:ext>
            </a:extLst>
          </p:cNvPr>
          <p:cNvSpPr txBox="1"/>
          <p:nvPr/>
        </p:nvSpPr>
        <p:spPr>
          <a:xfrm>
            <a:off x="1106232" y="1909744"/>
            <a:ext cx="4410075" cy="738664"/>
          </a:xfrm>
          <a:prstGeom prst="rect">
            <a:avLst/>
          </a:prstGeom>
          <a:noFill/>
        </p:spPr>
        <p:txBody>
          <a:bodyPr wrap="square">
            <a:spAutoFit/>
          </a:bodyPr>
          <a:lstStyle/>
          <a:p>
            <a:pPr algn="ctr"/>
            <a:r>
              <a:rPr lang="en-US" sz="1400">
                <a:solidFill>
                  <a:schemeClr val="tx1"/>
                </a:solidFill>
                <a:latin typeface="Arial" panose="020B0604020202020204" pitchFamily="34" charset="0"/>
                <a:cs typeface="Arial" panose="020B0604020202020204" pitchFamily="34" charset="0"/>
              </a:rPr>
              <a:t>Annual </a:t>
            </a:r>
            <a:r>
              <a:rPr lang="en-US" sz="1400" b="1">
                <a:solidFill>
                  <a:schemeClr val="tx1"/>
                </a:solidFill>
                <a:latin typeface="Arial" panose="020B0604020202020204" pitchFamily="34" charset="0"/>
                <a:cs typeface="Arial" panose="020B0604020202020204" pitchFamily="34" charset="0"/>
              </a:rPr>
              <a:t>Adherence</a:t>
            </a:r>
            <a:r>
              <a:rPr lang="en-US" sz="1400">
                <a:solidFill>
                  <a:schemeClr val="tx1"/>
                </a:solidFill>
                <a:latin typeface="Arial" panose="020B0604020202020204" pitchFamily="34" charset="0"/>
                <a:cs typeface="Arial" panose="020B0604020202020204" pitchFamily="34" charset="0"/>
              </a:rPr>
              <a:t> Rate:</a:t>
            </a:r>
          </a:p>
          <a:p>
            <a:pPr algn="ctr"/>
            <a:r>
              <a:rPr lang="en-US" sz="1400">
                <a:solidFill>
                  <a:schemeClr val="tx1"/>
                </a:solidFill>
                <a:latin typeface="Arial" panose="020B0604020202020204" pitchFamily="34" charset="0"/>
                <a:cs typeface="Arial" panose="020B0604020202020204" pitchFamily="34" charset="0"/>
              </a:rPr>
              <a:t>Year 6 presents inflection point for intervention to improve adherence to AET</a:t>
            </a:r>
          </a:p>
        </p:txBody>
      </p:sp>
      <p:sp>
        <p:nvSpPr>
          <p:cNvPr id="15" name="TextBox 14">
            <a:extLst>
              <a:ext uri="{FF2B5EF4-FFF2-40B4-BE49-F238E27FC236}">
                <a16:creationId xmlns:a16="http://schemas.microsoft.com/office/drawing/2014/main" id="{A7B69968-62AC-0D41-ECDE-7409BF851EF5}"/>
              </a:ext>
            </a:extLst>
          </p:cNvPr>
          <p:cNvSpPr txBox="1"/>
          <p:nvPr/>
        </p:nvSpPr>
        <p:spPr>
          <a:xfrm>
            <a:off x="6484522" y="2071100"/>
            <a:ext cx="4410075" cy="307777"/>
          </a:xfrm>
          <a:prstGeom prst="rect">
            <a:avLst/>
          </a:prstGeom>
          <a:noFill/>
        </p:spPr>
        <p:txBody>
          <a:bodyPr wrap="square">
            <a:spAutoFit/>
          </a:bodyPr>
          <a:lstStyle/>
          <a:p>
            <a:pPr algn="ctr"/>
            <a:r>
              <a:rPr lang="en-US" sz="1400">
                <a:solidFill>
                  <a:schemeClr val="tx1"/>
                </a:solidFill>
                <a:latin typeface="Arial" panose="020B0604020202020204" pitchFamily="34" charset="0"/>
                <a:cs typeface="Arial" panose="020B0604020202020204" pitchFamily="34" charset="0"/>
              </a:rPr>
              <a:t>Median </a:t>
            </a:r>
            <a:r>
              <a:rPr lang="en-US" sz="1400" b="1">
                <a:solidFill>
                  <a:schemeClr val="tx1"/>
                </a:solidFill>
                <a:latin typeface="Arial" panose="020B0604020202020204" pitchFamily="34" charset="0"/>
                <a:cs typeface="Arial" panose="020B0604020202020204" pitchFamily="34" charset="0"/>
              </a:rPr>
              <a:t>Discontinuation</a:t>
            </a:r>
            <a:r>
              <a:rPr lang="en-US" sz="1400">
                <a:solidFill>
                  <a:schemeClr val="tx1"/>
                </a:solidFill>
                <a:latin typeface="Arial" panose="020B0604020202020204" pitchFamily="34" charset="0"/>
                <a:cs typeface="Arial" panose="020B0604020202020204" pitchFamily="34" charset="0"/>
              </a:rPr>
              <a:t> Time: 5.12 years</a:t>
            </a:r>
          </a:p>
        </p:txBody>
      </p:sp>
      <p:sp>
        <p:nvSpPr>
          <p:cNvPr id="6" name="AutoShape 2" descr="Annual adherence rate,* defined as medication procession ratio of ≥ 80%. *The denominator includes women who initiated AET, were alive, and had full-year coverage for the year under consideration (i.e., each year the denominator can include women who discontinued in a previous year)">
            <a:extLst>
              <a:ext uri="{FF2B5EF4-FFF2-40B4-BE49-F238E27FC236}">
                <a16:creationId xmlns:a16="http://schemas.microsoft.com/office/drawing/2014/main" id="{59BF43B5-C34E-5A01-DEC2-BFD578A00C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Annual adherence rate,* defined as medication procession ratio of ≥ 80%. *The denominator includes women who initiated AET, were alive, and had full-year coverage for the year under consideration (i.e., each year the denominator can include women who discontinued in a previous year)">
            <a:extLst>
              <a:ext uri="{FF2B5EF4-FFF2-40B4-BE49-F238E27FC236}">
                <a16:creationId xmlns:a16="http://schemas.microsoft.com/office/drawing/2014/main" id="{051FFB8F-EDB0-3A18-3A74-A4E9BDDCFA5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70DB56D6-1FA2-9CAE-4005-EE6CCFE05841}"/>
              </a:ext>
            </a:extLst>
          </p:cNvPr>
          <p:cNvPicPr>
            <a:picLocks noChangeAspect="1"/>
          </p:cNvPicPr>
          <p:nvPr/>
        </p:nvPicPr>
        <p:blipFill>
          <a:blip r:embed="rId3"/>
          <a:stretch>
            <a:fillRect/>
          </a:stretch>
        </p:blipFill>
        <p:spPr>
          <a:xfrm>
            <a:off x="1106232" y="2648408"/>
            <a:ext cx="4408204" cy="3223686"/>
          </a:xfrm>
          <a:prstGeom prst="rect">
            <a:avLst/>
          </a:prstGeom>
        </p:spPr>
      </p:pic>
      <p:pic>
        <p:nvPicPr>
          <p:cNvPr id="13" name="Picture 12">
            <a:extLst>
              <a:ext uri="{FF2B5EF4-FFF2-40B4-BE49-F238E27FC236}">
                <a16:creationId xmlns:a16="http://schemas.microsoft.com/office/drawing/2014/main" id="{02409D4C-ACD3-B75B-5814-B6FE6776BDDA}"/>
              </a:ext>
            </a:extLst>
          </p:cNvPr>
          <p:cNvPicPr>
            <a:picLocks noChangeAspect="1"/>
          </p:cNvPicPr>
          <p:nvPr/>
        </p:nvPicPr>
        <p:blipFill>
          <a:blip r:embed="rId4"/>
          <a:stretch>
            <a:fillRect/>
          </a:stretch>
        </p:blipFill>
        <p:spPr>
          <a:xfrm>
            <a:off x="6747709" y="2648408"/>
            <a:ext cx="4077986" cy="3257674"/>
          </a:xfrm>
          <a:prstGeom prst="rect">
            <a:avLst/>
          </a:prstGeom>
        </p:spPr>
      </p:pic>
      <p:sp>
        <p:nvSpPr>
          <p:cNvPr id="16" name="TextBox 15">
            <a:extLst>
              <a:ext uri="{FF2B5EF4-FFF2-40B4-BE49-F238E27FC236}">
                <a16:creationId xmlns:a16="http://schemas.microsoft.com/office/drawing/2014/main" id="{1866AA4F-4E66-805A-DB34-7C937692F872}"/>
              </a:ext>
            </a:extLst>
          </p:cNvPr>
          <p:cNvSpPr txBox="1"/>
          <p:nvPr/>
        </p:nvSpPr>
        <p:spPr>
          <a:xfrm>
            <a:off x="9108660" y="2861101"/>
            <a:ext cx="2778540" cy="830997"/>
          </a:xfrm>
          <a:prstGeom prst="rect">
            <a:avLst/>
          </a:prstGeom>
          <a:solidFill>
            <a:schemeClr val="bg1"/>
          </a:solidFill>
          <a:ln>
            <a:solidFill>
              <a:schemeClr val="bg1">
                <a:lumMod val="50000"/>
              </a:schemeClr>
            </a:solidFill>
          </a:ln>
        </p:spPr>
        <p:txBody>
          <a:bodyPr wrap="square">
            <a:spAutoFit/>
          </a:bodyPr>
          <a:lstStyle/>
          <a:p>
            <a:pPr marL="285750" indent="-285750" algn="l">
              <a:buFont typeface="Arial" panose="020B0604020202020204" pitchFamily="34" charset="0"/>
              <a:buChar char="•"/>
            </a:pPr>
            <a:r>
              <a:rPr lang="en-US" sz="1200">
                <a:latin typeface="Arial" panose="020B0604020202020204" pitchFamily="34" charset="0"/>
                <a:cs typeface="Arial" panose="020B0604020202020204" pitchFamily="34" charset="0"/>
              </a:rPr>
              <a:t>~5% discontinued within first 6 </a:t>
            </a:r>
            <a:r>
              <a:rPr lang="en-US" sz="1200" err="1">
                <a:latin typeface="Arial" panose="020B0604020202020204" pitchFamily="34" charset="0"/>
                <a:cs typeface="Arial" panose="020B0604020202020204" pitchFamily="34" charset="0"/>
              </a:rPr>
              <a:t>mo</a:t>
            </a:r>
            <a:endParaRPr lang="en-US" sz="120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200">
                <a:latin typeface="Arial" panose="020B0604020202020204" pitchFamily="34" charset="0"/>
                <a:cs typeface="Arial" panose="020B0604020202020204" pitchFamily="34" charset="0"/>
              </a:rPr>
              <a:t>52% continuing AET in year 5</a:t>
            </a:r>
          </a:p>
          <a:p>
            <a:pPr marL="285750" indent="-285750" algn="l">
              <a:buFont typeface="Arial" panose="020B0604020202020204" pitchFamily="34" charset="0"/>
              <a:buChar char="•"/>
            </a:pPr>
            <a:r>
              <a:rPr lang="en-US" sz="1200">
                <a:latin typeface="Arial" panose="020B0604020202020204" pitchFamily="34" charset="0"/>
                <a:cs typeface="Arial" panose="020B0604020202020204" pitchFamily="34" charset="0"/>
              </a:rPr>
              <a:t>20% continuing AET in year 6</a:t>
            </a:r>
          </a:p>
          <a:p>
            <a:pPr marL="285750" indent="-285750" algn="l">
              <a:buFont typeface="Arial" panose="020B0604020202020204" pitchFamily="34" charset="0"/>
              <a:buChar char="•"/>
            </a:pPr>
            <a:r>
              <a:rPr lang="en-US" sz="1200">
                <a:latin typeface="Arial" panose="020B0604020202020204" pitchFamily="34" charset="0"/>
                <a:cs typeface="Arial" panose="020B0604020202020204" pitchFamily="34" charset="0"/>
              </a:rPr>
              <a:t>4.5% in year 10</a:t>
            </a:r>
          </a:p>
        </p:txBody>
      </p:sp>
    </p:spTree>
    <p:extLst>
      <p:ext uri="{BB962C8B-B14F-4D97-AF65-F5344CB8AC3E}">
        <p14:creationId xmlns:p14="http://schemas.microsoft.com/office/powerpoint/2010/main" val="1880810327"/>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0C6FE-A4DE-D6AA-E754-25719E401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2A475-C53A-7149-ED6B-DD608D088550}"/>
              </a:ext>
            </a:extLst>
          </p:cNvPr>
          <p:cNvSpPr>
            <a:spLocks noGrp="1"/>
          </p:cNvSpPr>
          <p:nvPr>
            <p:ph type="title"/>
          </p:nvPr>
        </p:nvSpPr>
        <p:spPr>
          <a:xfrm>
            <a:off x="491037" y="376189"/>
            <a:ext cx="11222507" cy="480131"/>
          </a:xfrm>
        </p:spPr>
        <p:txBody>
          <a:bodyPr>
            <a:noAutofit/>
          </a:bodyPr>
          <a:lstStyle/>
          <a:p>
            <a:r>
              <a:rPr lang="en-US" sz="2400" b="1" dirty="0">
                <a:latin typeface="Arial"/>
                <a:ea typeface="Tahoma"/>
                <a:cs typeface="Arial"/>
              </a:rPr>
              <a:t>Beyond the 5-Year Mark: Adherence and Continuation of EET</a:t>
            </a:r>
          </a:p>
        </p:txBody>
      </p:sp>
      <p:sp>
        <p:nvSpPr>
          <p:cNvPr id="22" name="TextBox 21">
            <a:extLst>
              <a:ext uri="{FF2B5EF4-FFF2-40B4-BE49-F238E27FC236}">
                <a16:creationId xmlns:a16="http://schemas.microsoft.com/office/drawing/2014/main" id="{301119DA-C720-F088-4A5D-20CEA8150C49}"/>
              </a:ext>
            </a:extLst>
          </p:cNvPr>
          <p:cNvSpPr txBox="1"/>
          <p:nvPr/>
        </p:nvSpPr>
        <p:spPr>
          <a:xfrm>
            <a:off x="563307" y="6430293"/>
            <a:ext cx="10782300" cy="200055"/>
          </a:xfrm>
          <a:prstGeom prst="rect">
            <a:avLst/>
          </a:prstGeom>
          <a:noFill/>
        </p:spPr>
        <p:txBody>
          <a:bodyPr wrap="square" lIns="91440" tIns="45720" rIns="91440" bIns="45720" rtlCol="0" anchor="t">
            <a:spAutoFit/>
          </a:bodyPr>
          <a:lstStyle/>
          <a:p>
            <a:pPr algn="l" defTabSz="857250" fontAlgn="auto">
              <a:spcBef>
                <a:spcPts val="0"/>
              </a:spcBef>
              <a:spcAft>
                <a:spcPts val="0"/>
              </a:spcAft>
            </a:pPr>
            <a:r>
              <a:rPr lang="en-US" sz="700">
                <a:solidFill>
                  <a:schemeClr val="bg1">
                    <a:lumMod val="50000"/>
                  </a:schemeClr>
                </a:solidFill>
                <a:latin typeface="Arial"/>
                <a:ea typeface="Roboto"/>
                <a:cs typeface="Arial"/>
              </a:rPr>
              <a:t>1. Wei J, et al. Breast Cancer Res Treat. 2025;214(2):239-246. 2.</a:t>
            </a:r>
            <a:r>
              <a:rPr lang="fr-FR" sz="700">
                <a:solidFill>
                  <a:schemeClr val="bg1">
                    <a:lumMod val="50000"/>
                  </a:schemeClr>
                </a:solidFill>
                <a:latin typeface="Arial"/>
                <a:ea typeface="Roboto"/>
                <a:cs typeface="Arial"/>
              </a:rPr>
              <a:t> </a:t>
            </a:r>
            <a:r>
              <a:rPr lang="fr-FR" sz="700" err="1">
                <a:solidFill>
                  <a:schemeClr val="bg1">
                    <a:lumMod val="50000"/>
                  </a:schemeClr>
                </a:solidFill>
                <a:latin typeface="Arial"/>
                <a:ea typeface="Roboto"/>
                <a:cs typeface="Arial"/>
              </a:rPr>
              <a:t>Sanft</a:t>
            </a:r>
            <a:r>
              <a:rPr lang="fr-FR" sz="700">
                <a:solidFill>
                  <a:schemeClr val="bg1">
                    <a:lumMod val="50000"/>
                  </a:schemeClr>
                </a:solidFill>
                <a:latin typeface="Arial"/>
                <a:ea typeface="Roboto"/>
                <a:cs typeface="Arial"/>
              </a:rPr>
              <a:t> T, et al. </a:t>
            </a:r>
            <a:r>
              <a:rPr lang="fr-FR" sz="700" err="1">
                <a:solidFill>
                  <a:schemeClr val="bg1">
                    <a:lumMod val="50000"/>
                  </a:schemeClr>
                </a:solidFill>
                <a:latin typeface="Arial"/>
                <a:ea typeface="Roboto"/>
                <a:cs typeface="Arial"/>
              </a:rPr>
              <a:t>Breast</a:t>
            </a:r>
            <a:r>
              <a:rPr lang="fr-FR" sz="700">
                <a:solidFill>
                  <a:schemeClr val="bg1">
                    <a:lumMod val="50000"/>
                  </a:schemeClr>
                </a:solidFill>
                <a:latin typeface="Arial"/>
                <a:ea typeface="Roboto"/>
                <a:cs typeface="Arial"/>
              </a:rPr>
              <a:t> Cancer Management. 2019;8(1).</a:t>
            </a:r>
            <a:r>
              <a:rPr lang="en-US" sz="700">
                <a:solidFill>
                  <a:schemeClr val="bg1">
                    <a:lumMod val="50000"/>
                  </a:schemeClr>
                </a:solidFill>
                <a:latin typeface="Arial"/>
                <a:ea typeface="Roboto"/>
                <a:cs typeface="Arial"/>
              </a:rPr>
              <a:t> </a:t>
            </a:r>
          </a:p>
        </p:txBody>
      </p:sp>
      <p:sp>
        <p:nvSpPr>
          <p:cNvPr id="6" name="Content Placeholder 2">
            <a:extLst>
              <a:ext uri="{FF2B5EF4-FFF2-40B4-BE49-F238E27FC236}">
                <a16:creationId xmlns:a16="http://schemas.microsoft.com/office/drawing/2014/main" id="{5F9A8DC3-1201-128A-46B9-7D9F0B3A0604}"/>
              </a:ext>
            </a:extLst>
          </p:cNvPr>
          <p:cNvSpPr txBox="1">
            <a:spLocks/>
          </p:cNvSpPr>
          <p:nvPr/>
        </p:nvSpPr>
        <p:spPr>
          <a:xfrm>
            <a:off x="437322" y="2270040"/>
            <a:ext cx="11285747" cy="3452666"/>
          </a:xfrm>
          <a:prstGeom prst="rect">
            <a:avLst/>
          </a:prstGeom>
        </p:spPr>
        <p:txBody>
          <a:bodyPr lIns="91440" tIns="45720" rIns="91440" bIns="45720" anchor="t">
            <a:normAutofit/>
          </a:bodyPr>
          <a:lstStyle>
            <a:lvl1pPr marL="233363" indent="-233363" algn="l" rtl="0" eaLnBrk="0" fontAlgn="base" hangingPunct="0">
              <a:lnSpc>
                <a:spcPct val="95000"/>
              </a:lnSpc>
              <a:spcBef>
                <a:spcPts val="500"/>
              </a:spcBef>
              <a:spcAft>
                <a:spcPts val="500"/>
              </a:spcAft>
              <a:buClr>
                <a:schemeClr val="tx2"/>
              </a:buClr>
              <a:buSzPct val="120000"/>
              <a:buFont typeface="Arial"/>
              <a:buChar char="•"/>
              <a:tabLst/>
              <a:defRPr sz="1800" b="0" i="0">
                <a:solidFill>
                  <a:schemeClr val="tx2"/>
                </a:solidFill>
                <a:latin typeface="Verdana" panose="020B0604030504040204" pitchFamily="34" charset="0"/>
                <a:ea typeface="Tahoma" panose="020B0604030504040204" pitchFamily="34" charset="0"/>
                <a:cs typeface="Tahoma" panose="020B0604030504040204" pitchFamily="34" charset="0"/>
              </a:defRPr>
            </a:lvl1pPr>
            <a:lvl2pPr marL="577850" indent="-212725"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2pPr>
            <a:lvl3pPr marL="923925" indent="-233363"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3pPr>
            <a:lvl4pPr marL="1603375" indent="-230188" algn="l" rtl="0" eaLnBrk="0" fontAlgn="base" hangingPunct="0">
              <a:lnSpc>
                <a:spcPct val="95000"/>
              </a:lnSpc>
              <a:spcBef>
                <a:spcPts val="0"/>
              </a:spcBef>
              <a:spcAft>
                <a:spcPts val="500"/>
              </a:spcAft>
              <a:buClr>
                <a:schemeClr val="tx1">
                  <a:lumMod val="65000"/>
                  <a:lumOff val="35000"/>
                </a:schemeClr>
              </a:buClr>
              <a:buFont typeface=".AppleSystemUIFont" charset="-120"/>
              <a:buChar char="»"/>
              <a:tabLst/>
              <a:defRPr sz="1800" b="0" i="0">
                <a:solidFill>
                  <a:schemeClr val="tx1">
                    <a:lumMod val="65000"/>
                    <a:lumOff val="35000"/>
                  </a:schemeClr>
                </a:solidFill>
                <a:latin typeface="Arial Regular"/>
                <a:ea typeface="Arial Regular"/>
                <a:cs typeface="Calibri" charset="0"/>
              </a:defRPr>
            </a:lvl4pPr>
            <a:lvl5pPr marL="2065338" indent="-230188" algn="l" rtl="0" eaLnBrk="0" fontAlgn="base" hangingPunct="0">
              <a:lnSpc>
                <a:spcPct val="95000"/>
              </a:lnSpc>
              <a:spcBef>
                <a:spcPts val="0"/>
              </a:spcBef>
              <a:spcAft>
                <a:spcPts val="500"/>
              </a:spcAft>
              <a:buClr>
                <a:schemeClr val="bg2">
                  <a:lumMod val="75000"/>
                </a:schemeClr>
              </a:buClr>
              <a:buChar char="»"/>
              <a:tabLst/>
              <a:defRPr sz="1800" b="0" i="0">
                <a:solidFill>
                  <a:schemeClr val="tx2"/>
                </a:solidFill>
                <a:latin typeface="Calibri Regular" charset="0"/>
                <a:ea typeface="ＭＳ Ｐゴシック" pitchFamily="23" charset="-128"/>
                <a:cs typeface="Calibri Regular" charset="0"/>
              </a:defRPr>
            </a:lvl5pPr>
            <a:lvl6pPr marL="335271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3962301"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457188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5181470"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a:lstStyle>
          <a:p>
            <a:pPr marL="0" lvl="1" indent="0">
              <a:buClr>
                <a:schemeClr val="accent1"/>
              </a:buClr>
              <a:buFontTx/>
              <a:buNone/>
            </a:pPr>
            <a:r>
              <a:rPr lang="en-US" b="1" kern="0" dirty="0">
                <a:solidFill>
                  <a:schemeClr val="tx1"/>
                </a:solidFill>
                <a:latin typeface="Arial" panose="020B0604020202020204" pitchFamily="34" charset="0"/>
                <a:ea typeface="Roboto"/>
                <a:cs typeface="Arial" panose="020B0604020202020204" pitchFamily="34" charset="0"/>
              </a:rPr>
              <a:t>Implications</a:t>
            </a:r>
          </a:p>
          <a:p>
            <a:pPr marL="285750" lvl="1" indent="-285750">
              <a:buClr>
                <a:schemeClr val="accent1"/>
              </a:buClr>
              <a:buFont typeface="Arial"/>
              <a:buChar char="•"/>
            </a:pPr>
            <a:endParaRPr lang="en-US" b="1" kern="0" dirty="0">
              <a:solidFill>
                <a:schemeClr val="tx1"/>
              </a:solidFill>
              <a:latin typeface="Arial" panose="020B0604020202020204" pitchFamily="34" charset="0"/>
              <a:ea typeface="Roboto"/>
              <a:cs typeface="Arial" panose="020B0604020202020204" pitchFamily="34" charset="0"/>
            </a:endParaRPr>
          </a:p>
          <a:p>
            <a:pPr lvl="1">
              <a:buClr>
                <a:schemeClr val="accent1"/>
              </a:buClr>
              <a:buFont typeface="Arial"/>
              <a:buChar char="•"/>
            </a:pPr>
            <a:r>
              <a:rPr lang="en-US" kern="0" dirty="0">
                <a:solidFill>
                  <a:schemeClr val="bg2">
                    <a:lumMod val="25000"/>
                  </a:schemeClr>
                </a:solidFill>
                <a:latin typeface="Arial" panose="020B0604020202020204" pitchFamily="34" charset="0"/>
                <a:ea typeface="Roboto"/>
                <a:cs typeface="Arial" panose="020B0604020202020204" pitchFamily="34" charset="0"/>
              </a:rPr>
              <a:t>There is a </a:t>
            </a:r>
            <a:r>
              <a:rPr lang="en-US" b="1" kern="0" dirty="0">
                <a:solidFill>
                  <a:schemeClr val="accent1"/>
                </a:solidFill>
                <a:latin typeface="Arial" panose="020B0604020202020204" pitchFamily="34" charset="0"/>
                <a:ea typeface="Roboto"/>
                <a:cs typeface="Arial" panose="020B0604020202020204" pitchFamily="34" charset="0"/>
              </a:rPr>
              <a:t>dramatic decline in adherence</a:t>
            </a:r>
            <a:r>
              <a:rPr lang="en-US" kern="0" dirty="0">
                <a:solidFill>
                  <a:schemeClr val="accent1"/>
                </a:solidFill>
                <a:latin typeface="Arial" panose="020B0604020202020204" pitchFamily="34" charset="0"/>
                <a:ea typeface="Roboto"/>
                <a:cs typeface="Arial" panose="020B0604020202020204" pitchFamily="34" charset="0"/>
              </a:rPr>
              <a:t> </a:t>
            </a:r>
            <a:r>
              <a:rPr lang="en-US" kern="0" dirty="0">
                <a:solidFill>
                  <a:schemeClr val="bg2">
                    <a:lumMod val="25000"/>
                  </a:schemeClr>
                </a:solidFill>
                <a:latin typeface="Arial" panose="020B0604020202020204" pitchFamily="34" charset="0"/>
                <a:ea typeface="Roboto"/>
                <a:cs typeface="Arial" panose="020B0604020202020204" pitchFamily="34" charset="0"/>
              </a:rPr>
              <a:t>and continuation of extended adjuvant endocrine therapy after year 5, with the inflection point at year 6</a:t>
            </a:r>
            <a:r>
              <a:rPr lang="en-US" kern="0" baseline="30000" dirty="0">
                <a:solidFill>
                  <a:schemeClr val="bg2">
                    <a:lumMod val="25000"/>
                  </a:schemeClr>
                </a:solidFill>
                <a:latin typeface="Arial" panose="020B0604020202020204" pitchFamily="34" charset="0"/>
                <a:ea typeface="Roboto"/>
                <a:cs typeface="Arial" panose="020B0604020202020204" pitchFamily="34" charset="0"/>
              </a:rPr>
              <a:t>1</a:t>
            </a:r>
            <a:endParaRPr lang="en-US" kern="0" dirty="0">
              <a:solidFill>
                <a:schemeClr val="bg2">
                  <a:lumMod val="25000"/>
                </a:schemeClr>
              </a:solidFill>
              <a:latin typeface="Arial" panose="020B0604020202020204" pitchFamily="34" charset="0"/>
              <a:ea typeface="Roboto"/>
              <a:cs typeface="Arial" panose="020B0604020202020204" pitchFamily="34" charset="0"/>
            </a:endParaRPr>
          </a:p>
          <a:p>
            <a:pPr lvl="1">
              <a:buClr>
                <a:schemeClr val="accent1"/>
              </a:buClr>
              <a:buFont typeface="Arial"/>
              <a:buChar char="•"/>
            </a:pPr>
            <a:endParaRPr lang="en-US"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endParaRPr>
          </a:p>
          <a:p>
            <a:pPr lvl="1">
              <a:buClr>
                <a:schemeClr val="accent1"/>
              </a:buClr>
              <a:buFont typeface="Arial"/>
              <a:buChar char="•"/>
            </a:pPr>
            <a:r>
              <a:rPr lang="en-US" kern="0" dirty="0">
                <a:solidFill>
                  <a:schemeClr val="bg2">
                    <a:lumMod val="25000"/>
                  </a:schemeClr>
                </a:solidFill>
                <a:latin typeface="Arial" panose="020B0604020202020204" pitchFamily="34" charset="0"/>
                <a:ea typeface="Roboto"/>
                <a:cs typeface="Arial" panose="020B0604020202020204" pitchFamily="34" charset="0"/>
              </a:rPr>
              <a:t>This reveals a significant </a:t>
            </a:r>
            <a:r>
              <a:rPr lang="en-US" b="1" kern="0" dirty="0">
                <a:solidFill>
                  <a:schemeClr val="accent1"/>
                </a:solidFill>
                <a:latin typeface="Arial" panose="020B0604020202020204" pitchFamily="34" charset="0"/>
                <a:ea typeface="Roboto"/>
                <a:cs typeface="Arial" panose="020B0604020202020204" pitchFamily="34" charset="0"/>
              </a:rPr>
              <a:t>missed opportunity to improve long-term outcomes </a:t>
            </a:r>
            <a:r>
              <a:rPr lang="en-US" kern="0" dirty="0">
                <a:solidFill>
                  <a:schemeClr val="bg2">
                    <a:lumMod val="25000"/>
                  </a:schemeClr>
                </a:solidFill>
                <a:latin typeface="Arial" panose="020B0604020202020204" pitchFamily="34" charset="0"/>
                <a:ea typeface="Roboto"/>
                <a:cs typeface="Arial" panose="020B0604020202020204" pitchFamily="34" charset="0"/>
              </a:rPr>
              <a:t>in HR+ breast cancer and points to year 5 as a pivotal window for intervention</a:t>
            </a:r>
            <a:r>
              <a:rPr lang="en-US" kern="0" baseline="30000" dirty="0">
                <a:solidFill>
                  <a:schemeClr val="bg2">
                    <a:lumMod val="25000"/>
                  </a:schemeClr>
                </a:solidFill>
                <a:latin typeface="Arial" panose="020B0604020202020204" pitchFamily="34" charset="0"/>
                <a:ea typeface="Roboto"/>
                <a:cs typeface="Arial" panose="020B0604020202020204" pitchFamily="34" charset="0"/>
              </a:rPr>
              <a:t>1</a:t>
            </a:r>
            <a:endParaRPr lang="en-US" kern="0" dirty="0">
              <a:solidFill>
                <a:schemeClr val="bg2">
                  <a:lumMod val="25000"/>
                </a:schemeClr>
              </a:solidFill>
              <a:latin typeface="Arial" panose="020B0604020202020204" pitchFamily="34" charset="0"/>
              <a:ea typeface="Roboto"/>
              <a:cs typeface="Arial" panose="020B0604020202020204" pitchFamily="34" charset="0"/>
            </a:endParaRPr>
          </a:p>
          <a:p>
            <a:pPr lvl="1">
              <a:buClr>
                <a:schemeClr val="accent1"/>
              </a:buClr>
              <a:buFont typeface="Arial"/>
              <a:buChar char="•"/>
            </a:pPr>
            <a:endParaRPr lang="en-US"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endParaRPr>
          </a:p>
          <a:p>
            <a:pPr lvl="1">
              <a:buClr>
                <a:schemeClr val="accent1"/>
              </a:buClr>
              <a:buFont typeface="Arial"/>
              <a:buChar char="•"/>
            </a:pPr>
            <a:r>
              <a:rPr lang="en-US" kern="0" dirty="0">
                <a:solidFill>
                  <a:schemeClr val="bg2">
                    <a:lumMod val="25000"/>
                  </a:schemeClr>
                </a:solidFill>
                <a:latin typeface="Arial" panose="020B0604020202020204" pitchFamily="34" charset="0"/>
                <a:ea typeface="Roboto"/>
                <a:cs typeface="Arial" panose="020B0604020202020204" pitchFamily="34" charset="0"/>
              </a:rPr>
              <a:t>Genomic testing may help improve rates of adherence. In the BCI Registry Study, </a:t>
            </a:r>
            <a:r>
              <a:rPr lang="en-US" b="1" kern="0" dirty="0">
                <a:solidFill>
                  <a:schemeClr val="accent1"/>
                </a:solidFill>
                <a:latin typeface="Arial" panose="020B0604020202020204" pitchFamily="34" charset="0"/>
                <a:ea typeface="Roboto"/>
                <a:cs typeface="Arial" panose="020B0604020202020204" pitchFamily="34" charset="0"/>
              </a:rPr>
              <a:t>82% of patients </a:t>
            </a:r>
            <a:r>
              <a:rPr lang="en-US" kern="0" dirty="0">
                <a:solidFill>
                  <a:schemeClr val="bg2">
                    <a:lumMod val="25000"/>
                  </a:schemeClr>
                </a:solidFill>
                <a:latin typeface="Arial" panose="020B0604020202020204" pitchFamily="34" charset="0"/>
                <a:ea typeface="Roboto"/>
                <a:cs typeface="Arial" panose="020B0604020202020204" pitchFamily="34" charset="0"/>
              </a:rPr>
              <a:t>recommended for extended endocrine therapy were </a:t>
            </a:r>
            <a:r>
              <a:rPr lang="en-US" b="1" kern="0" dirty="0">
                <a:solidFill>
                  <a:schemeClr val="accent1"/>
                </a:solidFill>
                <a:latin typeface="Arial" panose="020B0604020202020204" pitchFamily="34" charset="0"/>
                <a:ea typeface="Roboto"/>
                <a:cs typeface="Arial" panose="020B0604020202020204" pitchFamily="34" charset="0"/>
              </a:rPr>
              <a:t>more likely to be compliant </a:t>
            </a:r>
            <a:r>
              <a:rPr lang="en-US" kern="0" dirty="0">
                <a:solidFill>
                  <a:schemeClr val="bg2">
                    <a:lumMod val="25000"/>
                  </a:schemeClr>
                </a:solidFill>
                <a:latin typeface="Arial" panose="020B0604020202020204" pitchFamily="34" charset="0"/>
                <a:ea typeface="Roboto"/>
                <a:cs typeface="Arial" panose="020B0604020202020204" pitchFamily="34" charset="0"/>
              </a:rPr>
              <a:t>following BCI™ Testing</a:t>
            </a:r>
            <a:r>
              <a:rPr lang="en-US" kern="0" baseline="30000" dirty="0">
                <a:solidFill>
                  <a:schemeClr val="bg2">
                    <a:lumMod val="25000"/>
                  </a:schemeClr>
                </a:solidFill>
                <a:latin typeface="Arial" panose="020B0604020202020204" pitchFamily="34" charset="0"/>
                <a:ea typeface="Roboto"/>
                <a:cs typeface="Arial" panose="020B0604020202020204" pitchFamily="34" charset="0"/>
              </a:rPr>
              <a:t>2</a:t>
            </a:r>
            <a:endParaRPr lang="en-US" kern="0" dirty="0">
              <a:solidFill>
                <a:schemeClr val="bg2">
                  <a:lumMod val="25000"/>
                </a:schemeClr>
              </a:solidFill>
              <a:latin typeface="Arial" panose="020B0604020202020204" pitchFamily="34" charset="0"/>
              <a:ea typeface="Roboto"/>
              <a:cs typeface="Arial" panose="020B0604020202020204" pitchFamily="34" charset="0"/>
            </a:endParaRPr>
          </a:p>
          <a:p>
            <a:pPr marL="0" indent="0">
              <a:buFont typeface="Arial"/>
              <a:buNone/>
            </a:pPr>
            <a:endParaRPr lang="en-US" sz="1600"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8" name="Content Placeholder 2">
            <a:extLst>
              <a:ext uri="{FF2B5EF4-FFF2-40B4-BE49-F238E27FC236}">
                <a16:creationId xmlns:a16="http://schemas.microsoft.com/office/drawing/2014/main" id="{87119C61-6BDB-9CE5-B646-29B2881C00B4}"/>
              </a:ext>
            </a:extLst>
          </p:cNvPr>
          <p:cNvSpPr txBox="1">
            <a:spLocks/>
          </p:cNvSpPr>
          <p:nvPr/>
        </p:nvSpPr>
        <p:spPr>
          <a:xfrm>
            <a:off x="491038" y="1005130"/>
            <a:ext cx="10924820" cy="431136"/>
          </a:xfrm>
          <a:prstGeom prst="rect">
            <a:avLst/>
          </a:prstGeom>
        </p:spPr>
        <p:txBody>
          <a:bodyPr/>
          <a:lstStyle>
            <a:lvl1pPr marL="233363" indent="-233363" algn="l" rtl="0" eaLnBrk="0" fontAlgn="base" hangingPunct="0">
              <a:lnSpc>
                <a:spcPct val="95000"/>
              </a:lnSpc>
              <a:spcBef>
                <a:spcPts val="500"/>
              </a:spcBef>
              <a:spcAft>
                <a:spcPts val="500"/>
              </a:spcAft>
              <a:buClr>
                <a:schemeClr val="tx2"/>
              </a:buClr>
              <a:buSzPct val="120000"/>
              <a:buFont typeface="Arial"/>
              <a:buChar char="•"/>
              <a:tabLst/>
              <a:defRPr sz="1800" b="0" i="0">
                <a:solidFill>
                  <a:schemeClr val="tx2"/>
                </a:solidFill>
                <a:latin typeface="Verdana" panose="020B0604030504040204" pitchFamily="34" charset="0"/>
                <a:ea typeface="Tahoma" panose="020B0604030504040204" pitchFamily="34" charset="0"/>
                <a:cs typeface="Tahoma" panose="020B0604030504040204" pitchFamily="34" charset="0"/>
              </a:defRPr>
            </a:lvl1pPr>
            <a:lvl2pPr marL="577850" indent="-212725"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2pPr>
            <a:lvl3pPr marL="923925" indent="-233363" algn="l" rtl="0" eaLnBrk="0" fontAlgn="base" hangingPunct="0">
              <a:lnSpc>
                <a:spcPct val="95000"/>
              </a:lnSpc>
              <a:spcBef>
                <a:spcPts val="0"/>
              </a:spcBef>
              <a:spcAft>
                <a:spcPts val="500"/>
              </a:spcAft>
              <a:buClr>
                <a:schemeClr val="tx2"/>
              </a:buClr>
              <a:buChar char="•"/>
              <a:tabLst/>
              <a:defRPr sz="1600" b="0" i="0">
                <a:solidFill>
                  <a:schemeClr val="tx2"/>
                </a:solidFill>
                <a:latin typeface="Verdana" panose="020B0604030504040204" pitchFamily="34" charset="0"/>
                <a:ea typeface="Tahoma" panose="020B0604030504040204" pitchFamily="34" charset="0"/>
                <a:cs typeface="Tahoma" panose="020B0604030504040204" pitchFamily="34" charset="0"/>
              </a:defRPr>
            </a:lvl3pPr>
            <a:lvl4pPr marL="1603375" indent="-230188" algn="l" rtl="0" eaLnBrk="0" fontAlgn="base" hangingPunct="0">
              <a:lnSpc>
                <a:spcPct val="95000"/>
              </a:lnSpc>
              <a:spcBef>
                <a:spcPts val="0"/>
              </a:spcBef>
              <a:spcAft>
                <a:spcPts val="500"/>
              </a:spcAft>
              <a:buClr>
                <a:schemeClr val="tx1">
                  <a:lumMod val="65000"/>
                  <a:lumOff val="35000"/>
                </a:schemeClr>
              </a:buClr>
              <a:buFont typeface=".AppleSystemUIFont" charset="-120"/>
              <a:buChar char="»"/>
              <a:tabLst/>
              <a:defRPr sz="1800" b="0" i="0">
                <a:solidFill>
                  <a:schemeClr val="tx1">
                    <a:lumMod val="65000"/>
                    <a:lumOff val="35000"/>
                  </a:schemeClr>
                </a:solidFill>
                <a:latin typeface="Arial Regular"/>
                <a:ea typeface="Arial Regular"/>
                <a:cs typeface="Calibri" charset="0"/>
              </a:defRPr>
            </a:lvl4pPr>
            <a:lvl5pPr marL="2065338" indent="-230188" algn="l" rtl="0" eaLnBrk="0" fontAlgn="base" hangingPunct="0">
              <a:lnSpc>
                <a:spcPct val="95000"/>
              </a:lnSpc>
              <a:spcBef>
                <a:spcPts val="0"/>
              </a:spcBef>
              <a:spcAft>
                <a:spcPts val="500"/>
              </a:spcAft>
              <a:buClr>
                <a:schemeClr val="bg2">
                  <a:lumMod val="75000"/>
                </a:schemeClr>
              </a:buClr>
              <a:buChar char="»"/>
              <a:tabLst/>
              <a:defRPr sz="1800" b="0" i="0">
                <a:solidFill>
                  <a:schemeClr val="tx2"/>
                </a:solidFill>
                <a:latin typeface="Calibri Regular" charset="0"/>
                <a:ea typeface="ＭＳ Ｐゴシック" pitchFamily="23" charset="-128"/>
                <a:cs typeface="Calibri Regular" charset="0"/>
              </a:defRPr>
            </a:lvl5pPr>
            <a:lvl6pPr marL="335271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3962301"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457188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5181470"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a:lstStyle>
          <a:p>
            <a:pPr marL="0" indent="0">
              <a:buFont typeface="Arial"/>
              <a:buNone/>
            </a:pPr>
            <a:r>
              <a:rPr lang="en-US" sz="1600" kern="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Retrospective study of Kaiser Permanente patients aimed to evaluate long-term (beyond initial 5 years) adjuvant endocrine therapy (AET) adherence and continuation rates among early-stage, HR+ breast cancer patients</a:t>
            </a:r>
            <a:endParaRPr lang="en-US" sz="1600" kern="0" baseline="300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34353443"/>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648EEC-D109-3F30-0217-CB35E2533E82}"/>
              </a:ext>
            </a:extLst>
          </p:cNvPr>
          <p:cNvSpPr/>
          <p:nvPr/>
        </p:nvSpPr>
        <p:spPr bwMode="gray">
          <a:xfrm>
            <a:off x="0" y="0"/>
            <a:ext cx="6591300" cy="6858000"/>
          </a:xfrm>
          <a:prstGeom prst="rect">
            <a:avLst/>
          </a:prstGeom>
          <a:solidFill>
            <a:srgbClr val="002060"/>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 name="Title 1">
            <a:extLst>
              <a:ext uri="{FF2B5EF4-FFF2-40B4-BE49-F238E27FC236}">
                <a16:creationId xmlns:a16="http://schemas.microsoft.com/office/drawing/2014/main" id="{221FBFC8-EFAB-064B-B893-886BB0EC15B1}"/>
              </a:ext>
            </a:extLst>
          </p:cNvPr>
          <p:cNvSpPr>
            <a:spLocks noGrp="1"/>
          </p:cNvSpPr>
          <p:nvPr>
            <p:ph type="title" idx="4294967295"/>
          </p:nvPr>
        </p:nvSpPr>
        <p:spPr>
          <a:xfrm>
            <a:off x="785958" y="1590198"/>
            <a:ext cx="5083175" cy="3250121"/>
          </a:xfrm>
        </p:spPr>
        <p:txBody>
          <a:bodyPr/>
          <a:lstStyle/>
          <a:p>
            <a:r>
              <a:rPr lang="en-US" sz="3600" dirty="0">
                <a:solidFill>
                  <a:schemeClr val="bg1"/>
                </a:solidFill>
                <a:latin typeface="Arial" panose="020B0604020202020204" pitchFamily="34" charset="0"/>
                <a:cs typeface="Arial" panose="020B0604020202020204" pitchFamily="34" charset="0"/>
              </a:rPr>
              <a:t>Risk ≠ Benefit</a:t>
            </a:r>
            <a:br>
              <a:rPr lang="en-US" sz="3600" dirty="0">
                <a:solidFill>
                  <a:schemeClr val="bg1"/>
                </a:solidFill>
                <a:latin typeface="Arial" panose="020B0604020202020204" pitchFamily="34" charset="0"/>
                <a:cs typeface="Arial" panose="020B0604020202020204" pitchFamily="34" charset="0"/>
              </a:rPr>
            </a:br>
            <a:br>
              <a:rPr lang="en-US" sz="3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ea typeface="Roboto" panose="02000000000000000000" pitchFamily="2" charset="0"/>
                <a:cs typeface="Arial" panose="020B0604020202020204" pitchFamily="34" charset="0"/>
              </a:rPr>
              <a:t>Estimating high or low recurrence risk using clinicopathologic factors does </a:t>
            </a:r>
            <a:r>
              <a:rPr lang="en-US" sz="2600" u="sng" dirty="0">
                <a:solidFill>
                  <a:schemeClr val="bg1"/>
                </a:solidFill>
                <a:latin typeface="Arial" panose="020B0604020202020204" pitchFamily="34" charset="0"/>
                <a:ea typeface="Roboto" panose="02000000000000000000" pitchFamily="2" charset="0"/>
                <a:cs typeface="Arial" panose="020B0604020202020204" pitchFamily="34" charset="0"/>
              </a:rPr>
              <a:t>NOT</a:t>
            </a:r>
            <a:r>
              <a:rPr lang="en-US" sz="2600" dirty="0">
                <a:solidFill>
                  <a:schemeClr val="bg1"/>
                </a:solidFill>
                <a:latin typeface="Arial" panose="020B0604020202020204" pitchFamily="34" charset="0"/>
                <a:ea typeface="Roboto" panose="02000000000000000000" pitchFamily="2" charset="0"/>
                <a:cs typeface="Arial" panose="020B0604020202020204" pitchFamily="34" charset="0"/>
              </a:rPr>
              <a:t> predict whether a patient will benefit from extended endocrine therapy</a:t>
            </a:r>
          </a:p>
        </p:txBody>
      </p:sp>
      <p:grpSp>
        <p:nvGrpSpPr>
          <p:cNvPr id="41" name="Group 40">
            <a:extLst>
              <a:ext uri="{FF2B5EF4-FFF2-40B4-BE49-F238E27FC236}">
                <a16:creationId xmlns:a16="http://schemas.microsoft.com/office/drawing/2014/main" id="{249AC716-ADDA-6548-AE07-2F6E1DC8518C}"/>
              </a:ext>
            </a:extLst>
          </p:cNvPr>
          <p:cNvGrpSpPr/>
          <p:nvPr/>
        </p:nvGrpSpPr>
        <p:grpSpPr>
          <a:xfrm>
            <a:off x="7377258" y="251460"/>
            <a:ext cx="3724001" cy="4479524"/>
            <a:chOff x="1334726" y="1202443"/>
            <a:chExt cx="4021758" cy="4837690"/>
          </a:xfrm>
        </p:grpSpPr>
        <p:sp>
          <p:nvSpPr>
            <p:cNvPr id="8" name="Rectangle 7">
              <a:extLst>
                <a:ext uri="{FF2B5EF4-FFF2-40B4-BE49-F238E27FC236}">
                  <a16:creationId xmlns:a16="http://schemas.microsoft.com/office/drawing/2014/main" id="{FA8224E5-A4FA-604D-9896-FE1C47F2D5DD}"/>
                </a:ext>
              </a:extLst>
            </p:cNvPr>
            <p:cNvSpPr/>
            <p:nvPr/>
          </p:nvSpPr>
          <p:spPr bwMode="gray">
            <a:xfrm>
              <a:off x="1334726" y="1774131"/>
              <a:ext cx="4021758" cy="2932158"/>
            </a:xfrm>
            <a:prstGeom prst="rect">
              <a:avLst/>
            </a:prstGeom>
            <a:noFill/>
            <a:ln w="25400" cap="flat" cmpd="sng" algn="ctr">
              <a:solidFill>
                <a:schemeClr val="bg1">
                  <a:lumMod val="50000"/>
                </a:schemeClr>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9" name="Rectangle 28">
              <a:extLst>
                <a:ext uri="{FF2B5EF4-FFF2-40B4-BE49-F238E27FC236}">
                  <a16:creationId xmlns:a16="http://schemas.microsoft.com/office/drawing/2014/main" id="{312CF805-A0E8-194E-A212-69E3E3D60278}"/>
                </a:ext>
              </a:extLst>
            </p:cNvPr>
            <p:cNvSpPr/>
            <p:nvPr/>
          </p:nvSpPr>
          <p:spPr bwMode="gray">
            <a:xfrm>
              <a:off x="1334726" y="4902734"/>
              <a:ext cx="4021758" cy="1137399"/>
            </a:xfrm>
            <a:prstGeom prst="rect">
              <a:avLst/>
            </a:prstGeom>
            <a:solidFill>
              <a:schemeClr val="bg1">
                <a:lumMod val="95000"/>
              </a:schemeClr>
            </a:solidFill>
            <a:ln w="25400" cap="flat" cmpd="sng" algn="ctr">
              <a:solidFill>
                <a:schemeClr val="bg1">
                  <a:lumMod val="50000"/>
                </a:schemeClr>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E0971B06-0B75-FE44-A612-5511A86E389E}"/>
                </a:ext>
              </a:extLst>
            </p:cNvPr>
            <p:cNvSpPr txBox="1"/>
            <p:nvPr/>
          </p:nvSpPr>
          <p:spPr>
            <a:xfrm>
              <a:off x="1425268" y="5013168"/>
              <a:ext cx="3914189" cy="797725"/>
            </a:xfrm>
            <a:prstGeom prst="rect">
              <a:avLst/>
            </a:prstGeom>
            <a:noFill/>
          </p:spPr>
          <p:txBody>
            <a:bodyPr wrap="square" lIns="91440" tIns="45720" rIns="91440" bIns="45720" rtlCol="0" anchor="t">
              <a:spAutoFit/>
            </a:bodyPr>
            <a:lstStyle/>
            <a:p>
              <a:pPr algn="ctr" defTabSz="857250" fontAlgn="auto">
                <a:spcBef>
                  <a:spcPts val="0"/>
                </a:spcBef>
                <a:spcAft>
                  <a:spcPts val="0"/>
                </a:spcAft>
              </a:pPr>
              <a:r>
                <a:rPr lang="en-US" sz="1400" dirty="0">
                  <a:solidFill>
                    <a:prstClr val="black"/>
                  </a:solidFill>
                  <a:latin typeface="Arial" panose="020B0604020202020204" pitchFamily="34" charset="0"/>
                  <a:ea typeface="Roboto"/>
                  <a:cs typeface="Arial" panose="020B0604020202020204" pitchFamily="34" charset="0"/>
                </a:rPr>
                <a:t>While clinical and pathologic factors are prognostic, they </a:t>
              </a:r>
              <a:r>
                <a:rPr lang="en-US" sz="1400" b="1" dirty="0">
                  <a:solidFill>
                    <a:srgbClr val="C00000"/>
                  </a:solidFill>
                  <a:latin typeface="Arial" panose="020B0604020202020204" pitchFamily="34" charset="0"/>
                  <a:ea typeface="Roboto"/>
                  <a:cs typeface="Arial" panose="020B0604020202020204" pitchFamily="34" charset="0"/>
                </a:rPr>
                <a:t>DO NOT </a:t>
              </a:r>
              <a:r>
                <a:rPr lang="en-US" sz="1400" dirty="0">
                  <a:solidFill>
                    <a:prstClr val="black"/>
                  </a:solidFill>
                  <a:latin typeface="Arial" panose="020B0604020202020204" pitchFamily="34" charset="0"/>
                  <a:ea typeface="Roboto"/>
                  <a:cs typeface="Arial" panose="020B0604020202020204" pitchFamily="34" charset="0"/>
                </a:rPr>
                <a:t>reliably </a:t>
              </a:r>
              <a:r>
                <a:rPr lang="en-US" sz="1400" b="1" dirty="0">
                  <a:solidFill>
                    <a:srgbClr val="C00000"/>
                  </a:solidFill>
                  <a:latin typeface="Arial" panose="020B0604020202020204" pitchFamily="34" charset="0"/>
                  <a:ea typeface="Roboto"/>
                  <a:cs typeface="Arial" panose="020B0604020202020204" pitchFamily="34" charset="0"/>
                </a:rPr>
                <a:t>PREDICT</a:t>
              </a:r>
              <a:r>
                <a:rPr lang="en-US" sz="1400" dirty="0">
                  <a:solidFill>
                    <a:srgbClr val="C00000"/>
                  </a:solidFill>
                  <a:latin typeface="Arial" panose="020B0604020202020204" pitchFamily="34" charset="0"/>
                  <a:ea typeface="Roboto"/>
                  <a:cs typeface="Arial" panose="020B0604020202020204" pitchFamily="34" charset="0"/>
                </a:rPr>
                <a:t> </a:t>
              </a:r>
              <a:r>
                <a:rPr lang="en-US" sz="1400" dirty="0">
                  <a:solidFill>
                    <a:schemeClr val="tx1"/>
                  </a:solidFill>
                  <a:latin typeface="Arial" panose="020B0604020202020204" pitchFamily="34" charset="0"/>
                  <a:ea typeface="Roboto"/>
                  <a:cs typeface="Arial" panose="020B0604020202020204" pitchFamily="34" charset="0"/>
                </a:rPr>
                <a:t>benefit from extended endocrine therapy</a:t>
              </a:r>
              <a:r>
                <a:rPr lang="en-US" sz="1200" baseline="30000" dirty="0">
                  <a:solidFill>
                    <a:schemeClr val="tx1"/>
                  </a:solidFill>
                  <a:latin typeface="Arial" panose="020B0604020202020204" pitchFamily="34" charset="0"/>
                  <a:ea typeface="Roboto"/>
                  <a:cs typeface="Arial" panose="020B0604020202020204" pitchFamily="34" charset="0"/>
                </a:rPr>
                <a:t>1-4</a:t>
              </a:r>
              <a:endParaRPr lang="en-US" sz="1400" baseline="30000" dirty="0">
                <a:solidFill>
                  <a:schemeClr val="tx1"/>
                </a:solidFill>
                <a:latin typeface="Arial" panose="020B0604020202020204" pitchFamily="34" charset="0"/>
                <a:ea typeface="Roboto"/>
                <a:cs typeface="Arial" panose="020B0604020202020204" pitchFamily="34" charset="0"/>
              </a:endParaRPr>
            </a:p>
          </p:txBody>
        </p:sp>
        <p:sp>
          <p:nvSpPr>
            <p:cNvPr id="19" name="Oval 18">
              <a:extLst>
                <a:ext uri="{FF2B5EF4-FFF2-40B4-BE49-F238E27FC236}">
                  <a16:creationId xmlns:a16="http://schemas.microsoft.com/office/drawing/2014/main" id="{9C146C1B-B6C2-8E40-88BC-093708859BEA}"/>
                </a:ext>
              </a:extLst>
            </p:cNvPr>
            <p:cNvSpPr/>
            <p:nvPr/>
          </p:nvSpPr>
          <p:spPr bwMode="gray">
            <a:xfrm>
              <a:off x="3042190" y="4457421"/>
              <a:ext cx="606831" cy="606831"/>
            </a:xfrm>
            <a:prstGeom prst="ellipse">
              <a:avLst/>
            </a:prstGeom>
            <a:solidFill>
              <a:srgbClr val="C00000"/>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r>
                <a:rPr lang="en-US" sz="2800" b="1">
                  <a:solidFill>
                    <a:schemeClr val="bg1"/>
                  </a:solidFill>
                  <a:latin typeface="Arial" panose="020B0604020202020204" pitchFamily="34" charset="0"/>
                  <a:ea typeface="Roboto" panose="02000000000000000000" pitchFamily="2" charset="0"/>
                  <a:cs typeface="Arial" panose="020B0604020202020204" pitchFamily="34" charset="0"/>
                </a:rPr>
                <a:t>X</a:t>
              </a:r>
            </a:p>
          </p:txBody>
        </p:sp>
        <p:grpSp>
          <p:nvGrpSpPr>
            <p:cNvPr id="39" name="Group 38">
              <a:extLst>
                <a:ext uri="{FF2B5EF4-FFF2-40B4-BE49-F238E27FC236}">
                  <a16:creationId xmlns:a16="http://schemas.microsoft.com/office/drawing/2014/main" id="{92EA390F-4B96-5C43-9E3C-4C8A20F092AC}"/>
                </a:ext>
              </a:extLst>
            </p:cNvPr>
            <p:cNvGrpSpPr/>
            <p:nvPr/>
          </p:nvGrpSpPr>
          <p:grpSpPr>
            <a:xfrm>
              <a:off x="2360333" y="1202443"/>
              <a:ext cx="1970544" cy="1348113"/>
              <a:chOff x="2458727" y="1143178"/>
              <a:chExt cx="1970544" cy="1348113"/>
            </a:xfrm>
          </p:grpSpPr>
          <p:grpSp>
            <p:nvGrpSpPr>
              <p:cNvPr id="46" name="Group 45">
                <a:extLst>
                  <a:ext uri="{FF2B5EF4-FFF2-40B4-BE49-F238E27FC236}">
                    <a16:creationId xmlns:a16="http://schemas.microsoft.com/office/drawing/2014/main" id="{261F12EC-697A-4F4E-A9CD-A8A125BEF516}"/>
                  </a:ext>
                </a:extLst>
              </p:cNvPr>
              <p:cNvGrpSpPr/>
              <p:nvPr/>
            </p:nvGrpSpPr>
            <p:grpSpPr>
              <a:xfrm>
                <a:off x="2458727" y="1143178"/>
                <a:ext cx="1970544" cy="1348113"/>
                <a:chOff x="7774705" y="1093074"/>
                <a:chExt cx="2182407" cy="1493055"/>
              </a:xfrm>
            </p:grpSpPr>
            <p:sp>
              <p:nvSpPr>
                <p:cNvPr id="47" name="Rectangle 46">
                  <a:extLst>
                    <a:ext uri="{FF2B5EF4-FFF2-40B4-BE49-F238E27FC236}">
                      <a16:creationId xmlns:a16="http://schemas.microsoft.com/office/drawing/2014/main" id="{EAA10499-1A7A-674C-A817-8C992E55FEAF}"/>
                    </a:ext>
                  </a:extLst>
                </p:cNvPr>
                <p:cNvSpPr/>
                <p:nvPr/>
              </p:nvSpPr>
              <p:spPr bwMode="gray">
                <a:xfrm>
                  <a:off x="8134388" y="1678453"/>
                  <a:ext cx="1463040" cy="193508"/>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49" name="Picture 48" descr="A drawing of a cartoon character&#10;&#10;Description automatically generated">
                  <a:extLst>
                    <a:ext uri="{FF2B5EF4-FFF2-40B4-BE49-F238E27FC236}">
                      <a16:creationId xmlns:a16="http://schemas.microsoft.com/office/drawing/2014/main" id="{4B8CFA1B-E5BF-3046-81EE-33E11F0F041C}"/>
                    </a:ext>
                  </a:extLst>
                </p:cNvPr>
                <p:cNvPicPr>
                  <a:picLocks noChangeAspect="1"/>
                </p:cNvPicPr>
                <p:nvPr/>
              </p:nvPicPr>
              <p:blipFill rotWithShape="1">
                <a:blip r:embed="rId2">
                  <a:clrChange>
                    <a:clrFrom>
                      <a:srgbClr val="FEFFFF"/>
                    </a:clrFrom>
                    <a:clrTo>
                      <a:srgbClr val="FEFFFF">
                        <a:alpha val="0"/>
                      </a:srgbClr>
                    </a:clrTo>
                  </a:clrChange>
                  <a:duotone>
                    <a:prstClr val="black"/>
                    <a:schemeClr val="tx2">
                      <a:tint val="45000"/>
                      <a:satMod val="400000"/>
                    </a:schemeClr>
                  </a:duotone>
                </a:blip>
                <a:srcRect l="56151" t="16875" b="57919"/>
                <a:stretch/>
              </p:blipFill>
              <p:spPr>
                <a:xfrm>
                  <a:off x="7774705" y="1120742"/>
                  <a:ext cx="2182407" cy="1351762"/>
                </a:xfrm>
                <a:prstGeom prst="rect">
                  <a:avLst/>
                </a:prstGeom>
                <a:effectLst>
                  <a:softEdge rad="0"/>
                </a:effectLst>
              </p:spPr>
            </p:pic>
            <p:sp>
              <p:nvSpPr>
                <p:cNvPr id="54" name="Rectangle 53">
                  <a:extLst>
                    <a:ext uri="{FF2B5EF4-FFF2-40B4-BE49-F238E27FC236}">
                      <a16:creationId xmlns:a16="http://schemas.microsoft.com/office/drawing/2014/main" id="{07C61153-ACC9-464F-BA4B-A0A151E12B4A}"/>
                    </a:ext>
                  </a:extLst>
                </p:cNvPr>
                <p:cNvSpPr/>
                <p:nvPr/>
              </p:nvSpPr>
              <p:spPr bwMode="gray">
                <a:xfrm>
                  <a:off x="7989086" y="1888326"/>
                  <a:ext cx="1753644" cy="697803"/>
                </a:xfrm>
                <a:prstGeom prst="rect">
                  <a:avLst/>
                </a:prstGeom>
                <a:gradFill flip="none" rotWithShape="1">
                  <a:gsLst>
                    <a:gs pos="0">
                      <a:schemeClr val="bg1">
                        <a:alpha val="0"/>
                      </a:schemeClr>
                    </a:gs>
                    <a:gs pos="62000">
                      <a:schemeClr val="bg1"/>
                    </a:gs>
                  </a:gsLst>
                  <a:lin ang="5400000" scaled="1"/>
                  <a:tileRect/>
                </a:gra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5" name="Rectangle 54">
                  <a:extLst>
                    <a:ext uri="{FF2B5EF4-FFF2-40B4-BE49-F238E27FC236}">
                      <a16:creationId xmlns:a16="http://schemas.microsoft.com/office/drawing/2014/main" id="{ECAA5C62-21C6-0D46-A4D9-B098E8F3B39B}"/>
                    </a:ext>
                  </a:extLst>
                </p:cNvPr>
                <p:cNvSpPr/>
                <p:nvPr/>
              </p:nvSpPr>
              <p:spPr bwMode="gray">
                <a:xfrm flipV="1">
                  <a:off x="8403901" y="1093074"/>
                  <a:ext cx="924014" cy="297920"/>
                </a:xfrm>
                <a:prstGeom prst="rect">
                  <a:avLst/>
                </a:prstGeom>
                <a:gradFill flip="none" rotWithShape="1">
                  <a:gsLst>
                    <a:gs pos="0">
                      <a:schemeClr val="bg1">
                        <a:alpha val="0"/>
                      </a:schemeClr>
                    </a:gs>
                    <a:gs pos="62000">
                      <a:schemeClr val="bg1"/>
                    </a:gs>
                  </a:gsLst>
                  <a:lin ang="5400000" scaled="1"/>
                  <a:tileRect/>
                </a:gra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endParaRPr lang="en-US" sz="1400" err="1">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pic>
            <p:nvPicPr>
              <p:cNvPr id="56" name="Graphic 55">
                <a:extLst>
                  <a:ext uri="{FF2B5EF4-FFF2-40B4-BE49-F238E27FC236}">
                    <a16:creationId xmlns:a16="http://schemas.microsoft.com/office/drawing/2014/main" id="{32356BE1-3B4B-2B4F-B1C4-2B9D0AE5E6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42618" y="1637979"/>
                <a:ext cx="357076" cy="357076"/>
              </a:xfrm>
              <a:prstGeom prst="rect">
                <a:avLst/>
              </a:prstGeom>
            </p:spPr>
          </p:pic>
        </p:grpSp>
        <p:grpSp>
          <p:nvGrpSpPr>
            <p:cNvPr id="18" name="Group 17">
              <a:extLst>
                <a:ext uri="{FF2B5EF4-FFF2-40B4-BE49-F238E27FC236}">
                  <a16:creationId xmlns:a16="http://schemas.microsoft.com/office/drawing/2014/main" id="{6335439B-02FA-8244-B122-520230B61B8D}"/>
                </a:ext>
              </a:extLst>
            </p:cNvPr>
            <p:cNvGrpSpPr/>
            <p:nvPr/>
          </p:nvGrpSpPr>
          <p:grpSpPr>
            <a:xfrm>
              <a:off x="1734217" y="2214680"/>
              <a:ext cx="3222776" cy="2190232"/>
              <a:chOff x="1590454" y="2133325"/>
              <a:chExt cx="2691496" cy="2329265"/>
            </a:xfrm>
          </p:grpSpPr>
          <p:sp>
            <p:nvSpPr>
              <p:cNvPr id="11" name="Rounded Rectangle 10">
                <a:extLst>
                  <a:ext uri="{FF2B5EF4-FFF2-40B4-BE49-F238E27FC236}">
                    <a16:creationId xmlns:a16="http://schemas.microsoft.com/office/drawing/2014/main" id="{FE67478A-12B0-DF41-AA9E-FDAE4B6E96F9}"/>
                  </a:ext>
                </a:extLst>
              </p:cNvPr>
              <p:cNvSpPr/>
              <p:nvPr/>
            </p:nvSpPr>
            <p:spPr bwMode="gray">
              <a:xfrm>
                <a:off x="1590454" y="2133325"/>
                <a:ext cx="2691496" cy="274320"/>
              </a:xfrm>
              <a:prstGeom prst="rect">
                <a:avLst/>
              </a:prstGeom>
              <a:solidFill>
                <a:schemeClr val="bg1">
                  <a:lumMod val="85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r>
                  <a:rPr lang="en-US" sz="1100">
                    <a:solidFill>
                      <a:schemeClr val="tx2"/>
                    </a:solidFill>
                    <a:latin typeface="Arial" panose="020B0604020202020204" pitchFamily="34" charset="0"/>
                    <a:ea typeface="Roboto" panose="02000000000000000000" pitchFamily="2" charset="0"/>
                    <a:cs typeface="Arial" panose="020B0604020202020204" pitchFamily="34" charset="0"/>
                  </a:rPr>
                  <a:t>Tumor Size</a:t>
                </a:r>
              </a:p>
            </p:txBody>
          </p:sp>
          <p:sp>
            <p:nvSpPr>
              <p:cNvPr id="12" name="Rounded Rectangle 11">
                <a:extLst>
                  <a:ext uri="{FF2B5EF4-FFF2-40B4-BE49-F238E27FC236}">
                    <a16:creationId xmlns:a16="http://schemas.microsoft.com/office/drawing/2014/main" id="{C8B45CE4-A36D-CC43-8E3A-F2F7A4AAF7B3}"/>
                  </a:ext>
                </a:extLst>
              </p:cNvPr>
              <p:cNvSpPr/>
              <p:nvPr/>
            </p:nvSpPr>
            <p:spPr bwMode="gray">
              <a:xfrm>
                <a:off x="1590454" y="2475816"/>
                <a:ext cx="2691496" cy="274320"/>
              </a:xfrm>
              <a:prstGeom prst="rect">
                <a:avLst/>
              </a:prstGeom>
              <a:solidFill>
                <a:schemeClr val="bg1">
                  <a:lumMod val="85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r>
                  <a:rPr lang="en-US" sz="1100">
                    <a:solidFill>
                      <a:schemeClr val="tx2"/>
                    </a:solidFill>
                    <a:latin typeface="Arial" panose="020B0604020202020204" pitchFamily="34" charset="0"/>
                    <a:ea typeface="Roboto" panose="02000000000000000000" pitchFamily="2" charset="0"/>
                    <a:cs typeface="Arial" panose="020B0604020202020204" pitchFamily="34" charset="0"/>
                  </a:rPr>
                  <a:t>Tumor Grade</a:t>
                </a:r>
              </a:p>
            </p:txBody>
          </p:sp>
          <p:sp>
            <p:nvSpPr>
              <p:cNvPr id="13" name="Rounded Rectangle 12">
                <a:extLst>
                  <a:ext uri="{FF2B5EF4-FFF2-40B4-BE49-F238E27FC236}">
                    <a16:creationId xmlns:a16="http://schemas.microsoft.com/office/drawing/2014/main" id="{1EE1BFA8-1FAF-B241-9CD0-91DACBC2EFA9}"/>
                  </a:ext>
                </a:extLst>
              </p:cNvPr>
              <p:cNvSpPr/>
              <p:nvPr/>
            </p:nvSpPr>
            <p:spPr bwMode="gray">
              <a:xfrm>
                <a:off x="1590454" y="2818307"/>
                <a:ext cx="2691496" cy="274320"/>
              </a:xfrm>
              <a:prstGeom prst="rect">
                <a:avLst/>
              </a:prstGeom>
              <a:solidFill>
                <a:schemeClr val="bg1">
                  <a:lumMod val="85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r>
                  <a:rPr lang="en-US" sz="1100">
                    <a:solidFill>
                      <a:schemeClr val="tx2"/>
                    </a:solidFill>
                    <a:latin typeface="Arial" panose="020B0604020202020204" pitchFamily="34" charset="0"/>
                    <a:ea typeface="Roboto" panose="02000000000000000000" pitchFamily="2" charset="0"/>
                    <a:cs typeface="Arial" panose="020B0604020202020204" pitchFamily="34" charset="0"/>
                  </a:rPr>
                  <a:t>Nodal Status</a:t>
                </a:r>
              </a:p>
            </p:txBody>
          </p:sp>
          <p:sp>
            <p:nvSpPr>
              <p:cNvPr id="14" name="Rounded Rectangle 13">
                <a:extLst>
                  <a:ext uri="{FF2B5EF4-FFF2-40B4-BE49-F238E27FC236}">
                    <a16:creationId xmlns:a16="http://schemas.microsoft.com/office/drawing/2014/main" id="{9E0E68D8-1176-1E48-A76B-79F0137844BF}"/>
                  </a:ext>
                </a:extLst>
              </p:cNvPr>
              <p:cNvSpPr/>
              <p:nvPr/>
            </p:nvSpPr>
            <p:spPr bwMode="gray">
              <a:xfrm>
                <a:off x="1590454" y="3160798"/>
                <a:ext cx="2691496" cy="274320"/>
              </a:xfrm>
              <a:prstGeom prst="rect">
                <a:avLst/>
              </a:prstGeom>
              <a:solidFill>
                <a:schemeClr val="bg1">
                  <a:lumMod val="85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r>
                  <a:rPr lang="en-US" sz="1100">
                    <a:solidFill>
                      <a:schemeClr val="tx2"/>
                    </a:solidFill>
                    <a:latin typeface="Arial" panose="020B0604020202020204" pitchFamily="34" charset="0"/>
                    <a:ea typeface="Roboto" panose="02000000000000000000" pitchFamily="2" charset="0"/>
                    <a:cs typeface="Arial" panose="020B0604020202020204" pitchFamily="34" charset="0"/>
                  </a:rPr>
                  <a:t>Quantitative ER/PR</a:t>
                </a:r>
              </a:p>
            </p:txBody>
          </p:sp>
          <p:sp>
            <p:nvSpPr>
              <p:cNvPr id="15" name="Rounded Rectangle 14">
                <a:extLst>
                  <a:ext uri="{FF2B5EF4-FFF2-40B4-BE49-F238E27FC236}">
                    <a16:creationId xmlns:a16="http://schemas.microsoft.com/office/drawing/2014/main" id="{E7F41151-99F6-1948-9664-FFDD6D1FBDA7}"/>
                  </a:ext>
                </a:extLst>
              </p:cNvPr>
              <p:cNvSpPr/>
              <p:nvPr/>
            </p:nvSpPr>
            <p:spPr bwMode="gray">
              <a:xfrm>
                <a:off x="1590454" y="3503289"/>
                <a:ext cx="2691496" cy="274320"/>
              </a:xfrm>
              <a:prstGeom prst="rect">
                <a:avLst/>
              </a:prstGeom>
              <a:solidFill>
                <a:schemeClr val="bg1">
                  <a:lumMod val="85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r>
                  <a:rPr lang="en-US" sz="1100">
                    <a:solidFill>
                      <a:schemeClr val="tx2"/>
                    </a:solidFill>
                    <a:latin typeface="Arial" panose="020B0604020202020204" pitchFamily="34" charset="0"/>
                    <a:ea typeface="Roboto" panose="02000000000000000000" pitchFamily="2" charset="0"/>
                    <a:cs typeface="Arial" panose="020B0604020202020204" pitchFamily="34" charset="0"/>
                  </a:rPr>
                  <a:t>Ki67</a:t>
                </a:r>
              </a:p>
            </p:txBody>
          </p:sp>
          <p:sp>
            <p:nvSpPr>
              <p:cNvPr id="16" name="Rounded Rectangle 15">
                <a:extLst>
                  <a:ext uri="{FF2B5EF4-FFF2-40B4-BE49-F238E27FC236}">
                    <a16:creationId xmlns:a16="http://schemas.microsoft.com/office/drawing/2014/main" id="{544204B8-7D90-9045-B22C-B0BBDEEF44DE}"/>
                  </a:ext>
                </a:extLst>
              </p:cNvPr>
              <p:cNvSpPr/>
              <p:nvPr/>
            </p:nvSpPr>
            <p:spPr bwMode="gray">
              <a:xfrm>
                <a:off x="1590454" y="3845780"/>
                <a:ext cx="2691496" cy="274320"/>
              </a:xfrm>
              <a:prstGeom prst="rect">
                <a:avLst/>
              </a:prstGeom>
              <a:solidFill>
                <a:schemeClr val="bg1">
                  <a:lumMod val="85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r>
                  <a:rPr lang="en-US" sz="1100">
                    <a:solidFill>
                      <a:schemeClr val="tx2"/>
                    </a:solidFill>
                    <a:latin typeface="Arial" panose="020B0604020202020204" pitchFamily="34" charset="0"/>
                    <a:ea typeface="Roboto"/>
                    <a:cs typeface="Arial" panose="020B0604020202020204" pitchFamily="34" charset="0"/>
                  </a:rPr>
                  <a:t>CTS5</a:t>
                </a:r>
                <a:endParaRPr lang="en-US" sz="1100">
                  <a:solidFill>
                    <a:schemeClr val="tx2"/>
                  </a:solidFill>
                  <a:latin typeface="Arial" panose="020B0604020202020204" pitchFamily="34" charset="0"/>
                  <a:ea typeface="Roboto" panose="02000000000000000000" pitchFamily="2" charset="0"/>
                  <a:cs typeface="Arial" panose="020B0604020202020204" pitchFamily="34" charset="0"/>
                </a:endParaRPr>
              </a:p>
            </p:txBody>
          </p:sp>
          <p:sp>
            <p:nvSpPr>
              <p:cNvPr id="17" name="Rounded Rectangle 16">
                <a:extLst>
                  <a:ext uri="{FF2B5EF4-FFF2-40B4-BE49-F238E27FC236}">
                    <a16:creationId xmlns:a16="http://schemas.microsoft.com/office/drawing/2014/main" id="{09A43487-F406-F14B-B4E1-9E6091B04C8D}"/>
                  </a:ext>
                </a:extLst>
              </p:cNvPr>
              <p:cNvSpPr/>
              <p:nvPr/>
            </p:nvSpPr>
            <p:spPr bwMode="gray">
              <a:xfrm>
                <a:off x="1590454" y="4188270"/>
                <a:ext cx="2691496" cy="274320"/>
              </a:xfrm>
              <a:prstGeom prst="rect">
                <a:avLst/>
              </a:prstGeom>
              <a:solidFill>
                <a:schemeClr val="bg1">
                  <a:lumMod val="85000"/>
                </a:schemeClr>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r>
                  <a:rPr lang="en-US" sz="1100">
                    <a:solidFill>
                      <a:schemeClr val="tx2"/>
                    </a:solidFill>
                    <a:latin typeface="Arial" panose="020B0604020202020204" pitchFamily="34" charset="0"/>
                    <a:ea typeface="Roboto" panose="02000000000000000000" pitchFamily="2" charset="0"/>
                    <a:cs typeface="Arial" panose="020B0604020202020204" pitchFamily="34" charset="0"/>
                  </a:rPr>
                  <a:t>Other Genomic Assays</a:t>
                </a:r>
              </a:p>
            </p:txBody>
          </p:sp>
        </p:grpSp>
      </p:grpSp>
      <p:sp>
        <p:nvSpPr>
          <p:cNvPr id="20" name="Rectangle 19">
            <a:extLst>
              <a:ext uri="{FF2B5EF4-FFF2-40B4-BE49-F238E27FC236}">
                <a16:creationId xmlns:a16="http://schemas.microsoft.com/office/drawing/2014/main" id="{65085288-843F-7B66-9710-57D80EBCA783}"/>
              </a:ext>
            </a:extLst>
          </p:cNvPr>
          <p:cNvSpPr/>
          <p:nvPr/>
        </p:nvSpPr>
        <p:spPr bwMode="gray">
          <a:xfrm>
            <a:off x="7377258" y="5184017"/>
            <a:ext cx="3724001" cy="1186481"/>
          </a:xfrm>
          <a:prstGeom prst="rect">
            <a:avLst/>
          </a:prstGeom>
          <a:solidFill>
            <a:schemeClr val="bg1">
              <a:lumMod val="95000"/>
            </a:schemeClr>
          </a:solidFill>
          <a:ln w="25400" cap="flat" cmpd="sng" algn="ctr">
            <a:solidFill>
              <a:schemeClr val="bg1">
                <a:lumMod val="50000"/>
              </a:schemeClr>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2" name="Oval 21">
            <a:extLst>
              <a:ext uri="{FF2B5EF4-FFF2-40B4-BE49-F238E27FC236}">
                <a16:creationId xmlns:a16="http://schemas.microsoft.com/office/drawing/2014/main" id="{A2834025-6AC5-26FC-885A-1DCF41343585}"/>
              </a:ext>
            </a:extLst>
          </p:cNvPr>
          <p:cNvSpPr/>
          <p:nvPr/>
        </p:nvSpPr>
        <p:spPr bwMode="gray">
          <a:xfrm>
            <a:off x="8958307" y="4850880"/>
            <a:ext cx="565512" cy="565512"/>
          </a:xfrm>
          <a:prstGeom prst="ellipse">
            <a:avLst/>
          </a:prstGeom>
          <a:solidFill>
            <a:srgbClr val="002060"/>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5000"/>
              </a:lnSpc>
            </a:pPr>
            <a:endParaRPr lang="en-US" sz="2800" b="1">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7BA872AE-ED06-D66B-E374-DBF6B98265C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76007" y="4968581"/>
            <a:ext cx="330110" cy="330110"/>
          </a:xfrm>
          <a:prstGeom prst="rect">
            <a:avLst/>
          </a:prstGeom>
        </p:spPr>
      </p:pic>
      <p:sp>
        <p:nvSpPr>
          <p:cNvPr id="24" name="TextBox 23">
            <a:extLst>
              <a:ext uri="{FF2B5EF4-FFF2-40B4-BE49-F238E27FC236}">
                <a16:creationId xmlns:a16="http://schemas.microsoft.com/office/drawing/2014/main" id="{45698A62-92A7-0F5A-B7D7-06510F335664}"/>
              </a:ext>
            </a:extLst>
          </p:cNvPr>
          <p:cNvSpPr txBox="1"/>
          <p:nvPr/>
        </p:nvSpPr>
        <p:spPr>
          <a:xfrm>
            <a:off x="7377258" y="5416392"/>
            <a:ext cx="3624396" cy="954107"/>
          </a:xfrm>
          <a:prstGeom prst="rect">
            <a:avLst/>
          </a:prstGeom>
          <a:noFill/>
        </p:spPr>
        <p:txBody>
          <a:bodyPr wrap="square" rtlCol="0">
            <a:spAutoFit/>
          </a:bodyPr>
          <a:lstStyle/>
          <a:p>
            <a:pPr algn="ctr" defTabSz="857250"/>
            <a:r>
              <a:rPr lang="en-US" sz="1400" dirty="0">
                <a:solidFill>
                  <a:schemeClr val="tx1"/>
                </a:solidFill>
                <a:latin typeface="Arial" panose="020B0604020202020204" pitchFamily="34" charset="0"/>
                <a:ea typeface="Roboto" panose="02000000000000000000" pitchFamily="2" charset="0"/>
                <a:cs typeface="Arial" panose="020B0604020202020204" pitchFamily="34" charset="0"/>
              </a:rPr>
              <a:t>The </a:t>
            </a:r>
            <a:r>
              <a:rPr lang="en-US" sz="1400" b="1" dirty="0">
                <a:solidFill>
                  <a:srgbClr val="002060"/>
                </a:solidFill>
                <a:latin typeface="Arial" panose="020B0604020202020204" pitchFamily="34" charset="0"/>
                <a:ea typeface="Roboto" panose="02000000000000000000" pitchFamily="2" charset="0"/>
                <a:cs typeface="Arial" panose="020B0604020202020204" pitchFamily="34" charset="0"/>
              </a:rPr>
              <a:t>Breast Cancer Index</a:t>
            </a:r>
            <a:endParaRPr lang="en-US" altLang="en-US" sz="1400" b="1" dirty="0">
              <a:latin typeface="Arial" panose="020B0604020202020204" pitchFamily="34" charset="0"/>
              <a:cs typeface="Arial" panose="020B0604020202020204" pitchFamily="34" charset="0"/>
            </a:endParaRPr>
          </a:p>
          <a:p>
            <a:pPr algn="ctr" defTabSz="857250" fontAlgn="auto">
              <a:spcBef>
                <a:spcPts val="0"/>
              </a:spcBef>
              <a:spcAft>
                <a:spcPts val="0"/>
              </a:spcAft>
            </a:pPr>
            <a:r>
              <a:rPr lang="en-US" sz="14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1400" dirty="0">
                <a:solidFill>
                  <a:schemeClr val="tx1"/>
                </a:solidFill>
                <a:latin typeface="Arial" panose="020B0604020202020204" pitchFamily="34" charset="0"/>
                <a:ea typeface="Roboto" panose="02000000000000000000" pitchFamily="2" charset="0"/>
                <a:cs typeface="Arial" panose="020B0604020202020204" pitchFamily="34" charset="0"/>
              </a:rPr>
              <a:t>genomic assay is the only guideline-recognized test to </a:t>
            </a:r>
            <a:r>
              <a:rPr lang="en-US" sz="1400" b="1" dirty="0">
                <a:solidFill>
                  <a:srgbClr val="002060"/>
                </a:solidFill>
                <a:latin typeface="Arial" panose="020B0604020202020204" pitchFamily="34" charset="0"/>
                <a:ea typeface="Roboto" panose="02000000000000000000" pitchFamily="2" charset="0"/>
                <a:cs typeface="Arial" panose="020B0604020202020204" pitchFamily="34" charset="0"/>
              </a:rPr>
              <a:t>PREDICT</a:t>
            </a:r>
            <a:r>
              <a:rPr lang="en-US" sz="1400" dirty="0">
                <a:solidFill>
                  <a:schemeClr val="tx1"/>
                </a:solidFill>
                <a:latin typeface="Arial" panose="020B0604020202020204" pitchFamily="34" charset="0"/>
                <a:ea typeface="Roboto" panose="02000000000000000000" pitchFamily="2" charset="0"/>
                <a:cs typeface="Arial" panose="020B0604020202020204" pitchFamily="34" charset="0"/>
              </a:rPr>
              <a:t> who is likely to </a:t>
            </a:r>
            <a:r>
              <a:rPr lang="en-US" sz="1400" dirty="0">
                <a:solidFill>
                  <a:prstClr val="black"/>
                </a:solidFill>
                <a:latin typeface="Arial" panose="020B0604020202020204" pitchFamily="34" charset="0"/>
                <a:ea typeface="Roboto" panose="02000000000000000000" pitchFamily="2" charset="0"/>
                <a:cs typeface="Arial" panose="020B0604020202020204" pitchFamily="34" charset="0"/>
              </a:rPr>
              <a:t>benefit from extended endocrine therapy.</a:t>
            </a:r>
            <a:r>
              <a:rPr lang="en-US" sz="1400" baseline="30000" dirty="0">
                <a:solidFill>
                  <a:prstClr val="black"/>
                </a:solidFill>
                <a:latin typeface="Arial" panose="020B0604020202020204" pitchFamily="34" charset="0"/>
                <a:ea typeface="Roboto" panose="02000000000000000000" pitchFamily="2" charset="0"/>
                <a:cs typeface="Arial" panose="020B0604020202020204" pitchFamily="34" charset="0"/>
              </a:rPr>
              <a:t> 5,6</a:t>
            </a:r>
            <a:endParaRPr lang="en-US" sz="1400" baseline="30000" dirty="0">
              <a:solidFill>
                <a:srgbClr val="E7E6E6">
                  <a:lumMod val="25000"/>
                </a:srgbClr>
              </a:solidFill>
              <a:latin typeface="Arial" panose="020B0604020202020204" pitchFamily="34" charset="0"/>
              <a:ea typeface="Roboto" panose="02000000000000000000" pitchFamily="2" charset="0"/>
              <a:cs typeface="Arial" panose="020B0604020202020204" pitchFamily="34" charset="0"/>
            </a:endParaRPr>
          </a:p>
        </p:txBody>
      </p:sp>
      <p:sp>
        <p:nvSpPr>
          <p:cNvPr id="6" name="Rectangle 5">
            <a:extLst>
              <a:ext uri="{FF2B5EF4-FFF2-40B4-BE49-F238E27FC236}">
                <a16:creationId xmlns:a16="http://schemas.microsoft.com/office/drawing/2014/main" id="{ED90E2FE-D177-15E9-45C4-9B7608CE54FC}"/>
              </a:ext>
            </a:extLst>
          </p:cNvPr>
          <p:cNvSpPr/>
          <p:nvPr/>
        </p:nvSpPr>
        <p:spPr>
          <a:xfrm>
            <a:off x="192405" y="5672203"/>
            <a:ext cx="6206490" cy="1061829"/>
          </a:xfrm>
          <a:prstGeom prst="rect">
            <a:avLst/>
          </a:prstGeom>
        </p:spPr>
        <p:txBody>
          <a:bodyPr wrap="square" lIns="91440" tIns="45720" rIns="91440" bIns="45720" numCol="1" anchor="t">
            <a:spAutoFit/>
          </a:bodyPr>
          <a:lstStyle/>
          <a:p>
            <a:pPr defTabSz="857250"/>
            <a:r>
              <a:rPr lang="en-US" sz="700" dirty="0">
                <a:solidFill>
                  <a:schemeClr val="bg1">
                    <a:lumMod val="85000"/>
                  </a:schemeClr>
                </a:solidFill>
                <a:latin typeface="Arial"/>
                <a:ea typeface="ＭＳ Ｐゴシック"/>
                <a:cs typeface="Arial"/>
              </a:rPr>
              <a:t>1. Davies C, et al. Lancet. 2013;381:805-816. 2. Goss PE, et al. J Natl Cancer Inst. 2005;97:1262-1271. 3. Goss PE, et al. N Engl J Med. 2016;375:209-219. 4. Mamounas EP, et al. S1-05; SABCS. 2016. 5. Referenced with permission from the NCCN Clinical Practice Guidelines in Oncology (NCCN Guidelines®) for Breast Cancer V.2.2026. © National Comprehensive Cancer Network, Inc. 2026. All rights reserved. Accessed April 6, 2026. To view the most recent and complete version of the guideline, go online to NCCN.org. NCCN makes no warranties of any kind whatsoever regarding their content, use or application and disclaims any responsibility for their application or use in any way. 6. Andre F, et al. J Clin Oncol. Published online April 19, 2022. Referenced with permission from the American Society of Clinical Oncology (ASCO®) Clinical Practice Guideline Biomarkers for Adjuvant Endocrine and Chemotherapy in Early-Stage Breast Cancer. © American Society of Clinical Oncology. 2026. All rights reserved. To view the most recent and complete version of the guideline, go online to https://ascopubs.org/jco/special/guidelines[ascopubs.org]. ASCO makes no warranties of any kind whatsoever regarding their content, use of application and disclaims any responsibility for their application or use in any way.</a:t>
            </a:r>
          </a:p>
        </p:txBody>
      </p:sp>
    </p:spTree>
    <p:extLst>
      <p:ext uri="{BB962C8B-B14F-4D97-AF65-F5344CB8AC3E}">
        <p14:creationId xmlns:p14="http://schemas.microsoft.com/office/powerpoint/2010/main" val="573134895"/>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A4978-73A7-2929-45E8-EA659A24510C}"/>
              </a:ext>
            </a:extLst>
          </p:cNvPr>
          <p:cNvSpPr>
            <a:spLocks noGrp="1"/>
          </p:cNvSpPr>
          <p:nvPr>
            <p:ph type="title"/>
          </p:nvPr>
        </p:nvSpPr>
        <p:spPr>
          <a:xfrm>
            <a:off x="1099457" y="2034724"/>
            <a:ext cx="9753702" cy="1077218"/>
          </a:xfrm>
        </p:spPr>
        <p:txBody>
          <a:bodyPr>
            <a:noAutofit/>
          </a:bodyPr>
          <a:lstStyle/>
          <a:p>
            <a:pPr algn="ctr">
              <a:lnSpc>
                <a:spcPct val="100000"/>
              </a:lnSpc>
            </a:pPr>
            <a:r>
              <a:rPr lang="en-US" sz="3200" b="1" dirty="0">
                <a:latin typeface="Arial" panose="020B0604020202020204" pitchFamily="34" charset="0"/>
                <a:ea typeface="Tahoma"/>
                <a:cs typeface="Arial" panose="020B0604020202020204" pitchFamily="34" charset="0"/>
              </a:rPr>
              <a:t>The Breast Cancer Index Test is the established tool for predicting which patients are likely to benefit from extended endocrine therapy</a:t>
            </a:r>
            <a:r>
              <a:rPr lang="en-US" sz="3200" b="1" baseline="30000" dirty="0">
                <a:latin typeface="Arial" panose="020B0604020202020204" pitchFamily="34" charset="0"/>
                <a:ea typeface="Tahoma"/>
                <a:cs typeface="Arial" panose="020B0604020202020204" pitchFamily="34" charset="0"/>
              </a:rPr>
              <a:t>1-7</a:t>
            </a:r>
            <a:endParaRPr lang="en-US" sz="3200" b="1" dirty="0">
              <a:latin typeface="Arial" panose="020B0604020202020204" pitchFamily="34" charset="0"/>
              <a:ea typeface="Tahoma"/>
              <a:cs typeface="Arial" panose="020B0604020202020204" pitchFamily="34" charset="0"/>
            </a:endParaRPr>
          </a:p>
        </p:txBody>
      </p:sp>
      <p:sp>
        <p:nvSpPr>
          <p:cNvPr id="5" name="Rectangle 4">
            <a:extLst>
              <a:ext uri="{FF2B5EF4-FFF2-40B4-BE49-F238E27FC236}">
                <a16:creationId xmlns:a16="http://schemas.microsoft.com/office/drawing/2014/main" id="{5B61508F-856E-8FCD-99E0-5FA40C45DF40}"/>
              </a:ext>
            </a:extLst>
          </p:cNvPr>
          <p:cNvSpPr/>
          <p:nvPr/>
        </p:nvSpPr>
        <p:spPr bwMode="gray">
          <a:xfrm>
            <a:off x="0" y="6270171"/>
            <a:ext cx="12192000" cy="228600"/>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952376BB-C7DD-1BED-2C8C-36CD6B142166}"/>
              </a:ext>
            </a:extLst>
          </p:cNvPr>
          <p:cNvSpPr txBox="1"/>
          <p:nvPr/>
        </p:nvSpPr>
        <p:spPr>
          <a:xfrm>
            <a:off x="647700" y="3746059"/>
            <a:ext cx="10896600" cy="369332"/>
          </a:xfrm>
          <a:prstGeom prst="rect">
            <a:avLst/>
          </a:prstGeom>
          <a:noFill/>
        </p:spPr>
        <p:txBody>
          <a:bodyPr wrap="square" lIns="91440" tIns="45720" rIns="91440" bIns="45720" rtlCol="0" anchor="t" anchorCtr="0">
            <a:spAutoFit/>
          </a:bodyPr>
          <a:lstStyle/>
          <a:p>
            <a:pPr algn="ctr" fontAlgn="base">
              <a:spcBef>
                <a:spcPct val="0"/>
              </a:spcBef>
              <a:spcAft>
                <a:spcPct val="0"/>
              </a:spcAft>
            </a:pPr>
            <a:r>
              <a:rPr lang="en-US" dirty="0">
                <a:latin typeface="Arial" panose="020B0604020202020204" pitchFamily="34" charset="0"/>
                <a:ea typeface="Roboto"/>
                <a:cs typeface="Arial" panose="020B0604020202020204" pitchFamily="34" charset="0"/>
              </a:rPr>
              <a:t>Exclusive guideline recognition</a:t>
            </a:r>
            <a:r>
              <a:rPr lang="en-US" baseline="30000" dirty="0">
                <a:latin typeface="Arial" panose="020B0604020202020204" pitchFamily="34" charset="0"/>
                <a:ea typeface="Roboto"/>
                <a:cs typeface="Arial" panose="020B0604020202020204" pitchFamily="34" charset="0"/>
              </a:rPr>
              <a:t>1,2 </a:t>
            </a:r>
            <a:r>
              <a:rPr lang="en-US" dirty="0">
                <a:latin typeface="Arial" panose="020B0604020202020204" pitchFamily="34" charset="0"/>
                <a:ea typeface="Roboto"/>
                <a:cs typeface="Arial" panose="020B0604020202020204" pitchFamily="34" charset="0"/>
              </a:rPr>
              <a:t>  |   Supported by comprehensive predictive data</a:t>
            </a:r>
            <a:r>
              <a:rPr lang="en-US" baseline="30000" dirty="0">
                <a:latin typeface="Arial" panose="020B0604020202020204" pitchFamily="34" charset="0"/>
                <a:ea typeface="Roboto"/>
                <a:cs typeface="Arial" panose="020B0604020202020204" pitchFamily="34" charset="0"/>
              </a:rPr>
              <a:t>3-7</a:t>
            </a:r>
            <a:endParaRPr lang="en-US" dirty="0">
              <a:latin typeface="Arial" panose="020B0604020202020204" pitchFamily="34" charset="0"/>
              <a:ea typeface="Roboto"/>
              <a:cs typeface="Arial" panose="020B0604020202020204" pitchFamily="34" charset="0"/>
            </a:endParaRPr>
          </a:p>
        </p:txBody>
      </p:sp>
      <p:sp>
        <p:nvSpPr>
          <p:cNvPr id="8" name="object 8">
            <a:extLst>
              <a:ext uri="{FF2B5EF4-FFF2-40B4-BE49-F238E27FC236}">
                <a16:creationId xmlns:a16="http://schemas.microsoft.com/office/drawing/2014/main" id="{576389AA-0F53-C6AC-FFF3-64DD5531622D}"/>
              </a:ext>
            </a:extLst>
          </p:cNvPr>
          <p:cNvSpPr txBox="1"/>
          <p:nvPr/>
        </p:nvSpPr>
        <p:spPr>
          <a:xfrm>
            <a:off x="299228" y="6054893"/>
            <a:ext cx="11354160" cy="551433"/>
          </a:xfrm>
          <a:prstGeom prst="rect">
            <a:avLst/>
          </a:prstGeom>
        </p:spPr>
        <p:txBody>
          <a:bodyPr vert="horz" wrap="square" lIns="0" tIns="12700" rIns="0" bIns="0" rtlCol="0" anchor="t">
            <a:spAutoFit/>
          </a:bodyPr>
          <a:lstStyle/>
          <a:p>
            <a:pPr marL="38100" marR="30480">
              <a:spcBef>
                <a:spcPts val="100"/>
              </a:spcBef>
            </a:pPr>
            <a:r>
              <a:rPr lang="en-US" sz="700" dirty="0">
                <a:solidFill>
                  <a:schemeClr val="bg1">
                    <a:lumMod val="65000"/>
                  </a:schemeClr>
                </a:solidFill>
                <a:latin typeface="Arial"/>
                <a:ea typeface="Roboto"/>
                <a:cs typeface="Arial"/>
              </a:rPr>
              <a:t>1.Referenced with permission from the NCCN Clinical Practice Guidelines in Oncology (NCCN Guidelines®) for Breast Cancer V.2.2026. © National Comprehensive Cancer Network, Inc. 2026. All rights reserved. Accessed April 6, 2026. To view the most recent and complete version of the guideline, go online to NCCN.org. NCCN makes no warranties of any kind whatsoever regarding their content, use or application and disclaims any responsibility for their application or use in any way. </a:t>
            </a:r>
            <a:r>
              <a:rPr sz="700" dirty="0">
                <a:solidFill>
                  <a:schemeClr val="bg1">
                    <a:lumMod val="65000"/>
                  </a:schemeClr>
                </a:solidFill>
                <a:latin typeface="Arial"/>
                <a:ea typeface="Roboto"/>
                <a:cs typeface="Arial"/>
              </a:rPr>
              <a:t>2. </a:t>
            </a:r>
            <a:r>
              <a:rPr lang="en-US" sz="700" dirty="0">
                <a:solidFill>
                  <a:schemeClr val="bg1">
                    <a:lumMod val="65000"/>
                  </a:schemeClr>
                </a:solidFill>
                <a:latin typeface="Arial"/>
                <a:ea typeface="Roboto"/>
                <a:cs typeface="Arial"/>
              </a:rPr>
              <a:t>Andre F, et al. J Clin Oncol. Published online April 19, 2022. Referenced with permission from the American Society of Clinical Oncology (ASCO®) Clinical Practice Guideline Biomarkers for Adjuvant Endocrine and Chemotherapy in Early-Stage Breast Cancer. © American Society of Clinical Oncology. 2026. All rights reserved. To view the most recent and complete version of the guideline, go online tohttps://ascopubs.org/jco/special/guidelines[ascopubs.org]. ASCO makes no warranties of any kind whatsoever regarding their content, use of application and disclaims any responsibility for their application or use in any way. </a:t>
            </a:r>
            <a:r>
              <a:rPr lang="en-US" sz="700" spc="-10" dirty="0">
                <a:solidFill>
                  <a:schemeClr val="bg1">
                    <a:lumMod val="65000"/>
                  </a:schemeClr>
                </a:solidFill>
                <a:latin typeface="Arial"/>
                <a:ea typeface="Roboto"/>
                <a:cs typeface="Arial"/>
              </a:rPr>
              <a:t>3. Zhang Y, et al. Clin Cancer Res. 2013;19(15):4196-4205. 4. Sgroi DC, et al. J Natl Cancer Inst. 2013;105(14):1036-1042. 5. Bartlett JMS, et al. Clin Cancer Res. 2022;28(9):1871-1880. 6. Noordhoek I, et al. Clin Cancer Res. 2021;27(1):311-319. 7. Mamounas EP, et al. Clin Cancer Res. 2024;30(9):1984-1991.</a:t>
            </a:r>
            <a:endParaRPr lang="en-US" sz="700" dirty="0">
              <a:solidFill>
                <a:schemeClr val="bg1">
                  <a:lumMod val="65000"/>
                </a:schemeClr>
              </a:solidFill>
              <a:latin typeface="Arial"/>
              <a:ea typeface="Roboto"/>
              <a:cs typeface="Arial"/>
            </a:endParaRPr>
          </a:p>
        </p:txBody>
      </p:sp>
    </p:spTree>
    <p:extLst>
      <p:ext uri="{BB962C8B-B14F-4D97-AF65-F5344CB8AC3E}">
        <p14:creationId xmlns:p14="http://schemas.microsoft.com/office/powerpoint/2010/main" val="272564482"/>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2">
            <a:extLst>
              <a:ext uri="{FF2B5EF4-FFF2-40B4-BE49-F238E27FC236}">
                <a16:creationId xmlns:a16="http://schemas.microsoft.com/office/drawing/2014/main" id="{CBB937F9-03D2-6899-3824-A2BE2519B001}"/>
              </a:ext>
            </a:extLst>
          </p:cNvPr>
          <p:cNvSpPr txBox="1">
            <a:spLocks/>
          </p:cNvSpPr>
          <p:nvPr/>
        </p:nvSpPr>
        <p:spPr>
          <a:xfrm>
            <a:off x="838199" y="365125"/>
            <a:ext cx="8759283" cy="806137"/>
          </a:xfrm>
          <a:prstGeom prst="rect">
            <a:avLst/>
          </a:prstGeom>
        </p:spPr>
        <p:txBody>
          <a:bodyPr lIns="0" tIns="0" rIns="0" bIns="0"/>
          <a:lstStyle>
            <a:lvl1pPr algn="l" defTabSz="914400" rtl="0" eaLnBrk="1" latinLnBrk="0" hangingPunct="1">
              <a:lnSpc>
                <a:spcPct val="100000"/>
              </a:lnSpc>
              <a:spcBef>
                <a:spcPct val="0"/>
              </a:spcBef>
              <a:buNone/>
              <a:defRPr sz="2800" b="1"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Arial"/>
                <a:ea typeface="+mj-ea"/>
                <a:cs typeface="+mj-cs"/>
              </a:rPr>
              <a:t>The Leading Biomarker for Extended Endocrine Therapy</a:t>
            </a:r>
            <a:endParaRPr kumimoji="0" lang="en-US" sz="2400" b="1" i="0" u="none" strike="noStrike" kern="1200" cap="none" spc="0" normalizeH="0" baseline="0" noProof="0" dirty="0">
              <a:ln>
                <a:noFill/>
              </a:ln>
              <a:solidFill>
                <a:schemeClr val="tx1"/>
              </a:solidFill>
              <a:effectLst/>
              <a:uLnTx/>
              <a:uFillTx/>
              <a:latin typeface="Arial"/>
              <a:ea typeface="+mj-ea"/>
              <a:cs typeface="+mj-cs"/>
            </a:endParaRPr>
          </a:p>
        </p:txBody>
      </p:sp>
      <p:sp>
        <p:nvSpPr>
          <p:cNvPr id="48" name="Text Placeholder 1">
            <a:extLst>
              <a:ext uri="{FF2B5EF4-FFF2-40B4-BE49-F238E27FC236}">
                <a16:creationId xmlns:a16="http://schemas.microsoft.com/office/drawing/2014/main" id="{BDDEA0FD-90C8-2CBF-EBA4-9AAFE78C1914}"/>
              </a:ext>
            </a:extLst>
          </p:cNvPr>
          <p:cNvSpPr txBox="1">
            <a:spLocks noChangeArrowheads="1"/>
          </p:cNvSpPr>
          <p:nvPr/>
        </p:nvSpPr>
        <p:spPr>
          <a:xfrm>
            <a:off x="838199" y="930484"/>
            <a:ext cx="8877300" cy="268613"/>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a:ea typeface="+mn-ea"/>
                <a:cs typeface="+mn-cs"/>
              </a:rPr>
              <a:t>Guideline-recognized.</a:t>
            </a:r>
            <a:r>
              <a:rPr kumimoji="0" lang="en-US" sz="1600" b="0" i="0" u="none" strike="noStrike" kern="1200" cap="none" spc="0" normalizeH="0" baseline="30000" noProof="0" dirty="0">
                <a:ln>
                  <a:noFill/>
                </a:ln>
                <a:solidFill>
                  <a:schemeClr val="tx1"/>
                </a:solidFill>
                <a:effectLst/>
                <a:uLnTx/>
                <a:uFillTx/>
                <a:latin typeface="Arial"/>
                <a:ea typeface="+mn-ea"/>
                <a:cs typeface="+mn-cs"/>
              </a:rPr>
              <a:t>1,2</a:t>
            </a:r>
            <a:r>
              <a:rPr kumimoji="0" lang="en-US" sz="1600" b="0" i="0" u="none" strike="noStrike" kern="1200" cap="none" spc="0" normalizeH="0" baseline="0" noProof="0" dirty="0">
                <a:ln>
                  <a:noFill/>
                </a:ln>
                <a:solidFill>
                  <a:schemeClr val="tx1"/>
                </a:solidFill>
                <a:effectLst/>
                <a:uLnTx/>
                <a:uFillTx/>
                <a:latin typeface="Arial"/>
                <a:ea typeface="+mn-ea"/>
                <a:cs typeface="+mn-cs"/>
              </a:rPr>
              <a:t> Extensively validated.</a:t>
            </a:r>
            <a:r>
              <a:rPr kumimoji="0" lang="en-US" sz="1600" b="0" i="0" u="none" strike="noStrike" kern="1200" cap="none" spc="0" normalizeH="0" baseline="30000" noProof="0" dirty="0">
                <a:ln>
                  <a:noFill/>
                </a:ln>
                <a:solidFill>
                  <a:schemeClr val="tx1"/>
                </a:solidFill>
                <a:effectLst/>
                <a:uLnTx/>
                <a:uFillTx/>
                <a:latin typeface="Arial"/>
                <a:ea typeface="+mn-ea"/>
                <a:cs typeface="+mn-cs"/>
              </a:rPr>
              <a:t>3-7 </a:t>
            </a:r>
            <a:r>
              <a:rPr kumimoji="0" lang="en-US" sz="1600" b="0" i="0" u="none" strike="noStrike" kern="1200" cap="none" spc="0" normalizeH="0" baseline="0" noProof="0" dirty="0">
                <a:ln>
                  <a:noFill/>
                </a:ln>
                <a:solidFill>
                  <a:schemeClr val="tx1"/>
                </a:solidFill>
                <a:effectLst/>
                <a:uLnTx/>
                <a:uFillTx/>
                <a:latin typeface="Arial"/>
                <a:ea typeface="+mn-ea"/>
                <a:cs typeface="+mn-cs"/>
              </a:rPr>
              <a:t>Proven clinical impact.</a:t>
            </a:r>
            <a:r>
              <a:rPr kumimoji="0" lang="en-US" sz="1600" b="0" i="0" u="none" strike="noStrike" kern="1200" cap="none" spc="0" normalizeH="0" baseline="30000" noProof="0" dirty="0">
                <a:ln>
                  <a:noFill/>
                </a:ln>
                <a:solidFill>
                  <a:schemeClr val="tx1"/>
                </a:solidFill>
                <a:effectLst/>
                <a:uLnTx/>
                <a:uFillTx/>
                <a:latin typeface="Arial"/>
                <a:ea typeface="+mn-ea"/>
                <a:cs typeface="+mn-cs"/>
              </a:rPr>
              <a:t>8</a:t>
            </a:r>
          </a:p>
        </p:txBody>
      </p:sp>
      <p:grpSp>
        <p:nvGrpSpPr>
          <p:cNvPr id="49" name="Group 48">
            <a:extLst>
              <a:ext uri="{FF2B5EF4-FFF2-40B4-BE49-F238E27FC236}">
                <a16:creationId xmlns:a16="http://schemas.microsoft.com/office/drawing/2014/main" id="{CC0F291D-0769-6E5F-6FB7-263F0E1D8777}"/>
              </a:ext>
            </a:extLst>
          </p:cNvPr>
          <p:cNvGrpSpPr/>
          <p:nvPr/>
        </p:nvGrpSpPr>
        <p:grpSpPr>
          <a:xfrm>
            <a:off x="2807639" y="1849122"/>
            <a:ext cx="6857754" cy="2406626"/>
            <a:chOff x="2643956" y="1912170"/>
            <a:chExt cx="6857754" cy="2406626"/>
          </a:xfrm>
        </p:grpSpPr>
        <p:sp>
          <p:nvSpPr>
            <p:cNvPr id="50" name="TextBox 8">
              <a:extLst>
                <a:ext uri="{FF2B5EF4-FFF2-40B4-BE49-F238E27FC236}">
                  <a16:creationId xmlns:a16="http://schemas.microsoft.com/office/drawing/2014/main" id="{54E00362-068C-D2FF-C7FD-C9E107D3764B}"/>
                </a:ext>
              </a:extLst>
            </p:cNvPr>
            <p:cNvSpPr txBox="1"/>
            <p:nvPr/>
          </p:nvSpPr>
          <p:spPr>
            <a:xfrm>
              <a:off x="4412544" y="2355073"/>
              <a:ext cx="3237178" cy="971175"/>
            </a:xfrm>
            <a:prstGeom prst="roundRect">
              <a:avLst>
                <a:gd name="adj" fmla="val 8032"/>
              </a:avLst>
            </a:prstGeom>
            <a:solidFill>
              <a:sysClr val="window" lastClr="FFFFFF">
                <a:lumMod val="95000"/>
              </a:sysClr>
            </a:solidFill>
            <a:ln cap="flat">
              <a:solidFill>
                <a:srgbClr val="93328E"/>
              </a:solidFill>
            </a:ln>
          </p:spPr>
          <p:txBody>
            <a:bodyPr lIns="274320" tIns="0" rIns="27432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93328E"/>
                  </a:solidFill>
                  <a:effectLst/>
                  <a:uLnTx/>
                  <a:uFillTx/>
                  <a:latin typeface="Arial" pitchFamily="34"/>
                  <a:ea typeface="Roboto" pitchFamily="2"/>
                  <a:cs typeface="Arial" pitchFamily="34"/>
                </a:rPr>
                <a:t>Personalized Care</a:t>
              </a:r>
            </a:p>
            <a:p>
              <a:pPr marL="0" marR="0" lvl="0" indent="0" algn="ct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a:ln>
                    <a:noFill/>
                  </a:ln>
                  <a:solidFill>
                    <a:srgbClr val="2B2967"/>
                  </a:solidFill>
                  <a:effectLst/>
                  <a:uLnTx/>
                  <a:uFillTx/>
                  <a:latin typeface="Arial" pitchFamily="34"/>
                  <a:ea typeface="Roboto" pitchFamily="2"/>
                  <a:cs typeface="Arial" pitchFamily="34"/>
                </a:rPr>
                <a:t>to treat women based on the individual biology of a tumor</a:t>
              </a:r>
            </a:p>
          </p:txBody>
        </p:sp>
        <p:grpSp>
          <p:nvGrpSpPr>
            <p:cNvPr id="61" name="Group 60">
              <a:extLst>
                <a:ext uri="{FF2B5EF4-FFF2-40B4-BE49-F238E27FC236}">
                  <a16:creationId xmlns:a16="http://schemas.microsoft.com/office/drawing/2014/main" id="{ECF1958E-B5A7-1731-C636-4E98A48EDE64}"/>
                </a:ext>
              </a:extLst>
            </p:cNvPr>
            <p:cNvGrpSpPr/>
            <p:nvPr/>
          </p:nvGrpSpPr>
          <p:grpSpPr>
            <a:xfrm>
              <a:off x="7371285" y="2188371"/>
              <a:ext cx="2130425" cy="2074863"/>
              <a:chOff x="7773138" y="2216152"/>
              <a:chExt cx="2130425" cy="2074863"/>
            </a:xfrm>
          </p:grpSpPr>
          <p:sp>
            <p:nvSpPr>
              <p:cNvPr id="62" name="Round Diagonal Corner Rectangle 32">
                <a:extLst>
                  <a:ext uri="{FF2B5EF4-FFF2-40B4-BE49-F238E27FC236}">
                    <a16:creationId xmlns:a16="http://schemas.microsoft.com/office/drawing/2014/main" id="{70B97A4F-DF1B-5AF5-82E4-B39AA4B37FAE}"/>
                  </a:ext>
                </a:extLst>
              </p:cNvPr>
              <p:cNvSpPr>
                <a:spLocks/>
              </p:cNvSpPr>
              <p:nvPr/>
            </p:nvSpPr>
            <p:spPr bwMode="auto">
              <a:xfrm>
                <a:off x="7773138" y="2216152"/>
                <a:ext cx="2130425" cy="2074863"/>
              </a:xfrm>
              <a:prstGeom prst="teardrop">
                <a:avLst/>
              </a:prstGeom>
              <a:gradFill>
                <a:gsLst>
                  <a:gs pos="25000">
                    <a:srgbClr val="2B2967"/>
                  </a:gs>
                  <a:gs pos="100000">
                    <a:srgbClr val="2B2967">
                      <a:lumMod val="60000"/>
                      <a:lumOff val="40000"/>
                    </a:srgbClr>
                  </a:gs>
                </a:gsLst>
                <a:lin ang="5400000" scaled="1"/>
              </a:gradFill>
              <a:ln>
                <a:noFill/>
              </a:ln>
              <a:effectLst/>
            </p:spPr>
            <p:txBody>
              <a:bodyPr lIns="0" tIns="0" rIns="0" bIns="0" anchor="ctr" anchorCtr="0">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63" name="Content Placeholder 3">
                <a:extLst>
                  <a:ext uri="{FF2B5EF4-FFF2-40B4-BE49-F238E27FC236}">
                    <a16:creationId xmlns:a16="http://schemas.microsoft.com/office/drawing/2014/main" id="{730E0087-FA8E-8B1E-3BB5-B8D7495EEA5B}"/>
                  </a:ext>
                </a:extLst>
              </p:cNvPr>
              <p:cNvSpPr txBox="1"/>
              <p:nvPr/>
            </p:nvSpPr>
            <p:spPr>
              <a:xfrm>
                <a:off x="7994600" y="2619740"/>
                <a:ext cx="1703239" cy="1233233"/>
              </a:xfrm>
              <a:prstGeom prst="rect">
                <a:avLst/>
              </a:prstGeom>
              <a:noFill/>
              <a:ln cap="flat">
                <a:noFill/>
              </a:ln>
            </p:spPr>
            <p:txBody>
              <a:bodyPr lIns="0" tIns="0" rIns="0" bIns="0" anchor="ctr" anchorCtr="0">
                <a:noAutofit/>
              </a:bodyPr>
              <a:lstStyle/>
              <a:p>
                <a:pPr marL="0" marR="0" lvl="0" indent="0" algn="ctr" defTabSz="85725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0" cap="none" spc="0" normalizeH="0" baseline="0" noProof="0">
                    <a:ln>
                      <a:noFill/>
                    </a:ln>
                    <a:solidFill>
                      <a:srgbClr val="FFFFFF"/>
                    </a:solidFill>
                    <a:effectLst/>
                    <a:uLnTx/>
                    <a:uFillTx/>
                    <a:latin typeface="Arial" pitchFamily="34"/>
                    <a:ea typeface="Roboto" pitchFamily="2"/>
                    <a:cs typeface="Arial" pitchFamily="34"/>
                  </a:rPr>
                  <a:t>BCI </a:t>
                </a:r>
                <a:br>
                  <a:rPr kumimoji="0" lang="en-US" sz="1800" b="1" i="0" u="none" strike="noStrike" kern="0" cap="none" spc="0" normalizeH="0" baseline="0" noProof="0">
                    <a:ln>
                      <a:noFill/>
                    </a:ln>
                    <a:solidFill>
                      <a:srgbClr val="FFFFFF"/>
                    </a:solidFill>
                    <a:effectLst/>
                    <a:uLnTx/>
                    <a:uFillTx/>
                    <a:latin typeface="Arial" pitchFamily="34"/>
                    <a:ea typeface="Roboto" pitchFamily="2"/>
                    <a:cs typeface="Arial" pitchFamily="34"/>
                  </a:rPr>
                </a:br>
                <a:r>
                  <a:rPr kumimoji="0" lang="en-US" sz="1800" b="1" i="0" u="none" strike="noStrike" kern="0" cap="none" spc="0" normalizeH="0" baseline="0" noProof="0">
                    <a:ln>
                      <a:noFill/>
                    </a:ln>
                    <a:solidFill>
                      <a:srgbClr val="FFFFFF"/>
                    </a:solidFill>
                    <a:effectLst/>
                    <a:uLnTx/>
                    <a:uFillTx/>
                    <a:latin typeface="Arial" pitchFamily="34"/>
                    <a:ea typeface="Roboto" pitchFamily="2"/>
                    <a:cs typeface="Arial" pitchFamily="34"/>
                  </a:rPr>
                  <a:t>PROGNOSTIC</a:t>
                </a:r>
              </a:p>
              <a:p>
                <a:pPr marL="0" marR="0" lvl="0" indent="0" algn="ctr" defTabSz="85725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FFFFFF"/>
                    </a:solidFill>
                    <a:effectLst/>
                    <a:uLnTx/>
                    <a:uFillTx/>
                    <a:latin typeface="Arial" pitchFamily="34"/>
                    <a:ea typeface="Roboto" pitchFamily="2"/>
                    <a:cs typeface="Arial" pitchFamily="34"/>
                  </a:rPr>
                  <a:t>Assesses individual risk of late distant recurrence</a:t>
                </a:r>
              </a:p>
            </p:txBody>
          </p:sp>
        </p:grpSp>
        <p:grpSp>
          <p:nvGrpSpPr>
            <p:cNvPr id="55" name="Group 54">
              <a:extLst>
                <a:ext uri="{FF2B5EF4-FFF2-40B4-BE49-F238E27FC236}">
                  <a16:creationId xmlns:a16="http://schemas.microsoft.com/office/drawing/2014/main" id="{A22213C9-342F-AA9F-C119-B7CBE03DFD95}"/>
                </a:ext>
              </a:extLst>
            </p:cNvPr>
            <p:cNvGrpSpPr/>
            <p:nvPr/>
          </p:nvGrpSpPr>
          <p:grpSpPr>
            <a:xfrm>
              <a:off x="2643956" y="2188371"/>
              <a:ext cx="2074863" cy="2130425"/>
              <a:chOff x="1619959" y="2188371"/>
              <a:chExt cx="2074863" cy="2130425"/>
            </a:xfrm>
          </p:grpSpPr>
          <p:sp>
            <p:nvSpPr>
              <p:cNvPr id="56" name="Round Diagonal Corner Rectangle 32">
                <a:extLst>
                  <a:ext uri="{FF2B5EF4-FFF2-40B4-BE49-F238E27FC236}">
                    <a16:creationId xmlns:a16="http://schemas.microsoft.com/office/drawing/2014/main" id="{3A6A512C-091A-00EF-656B-8BA621F5468E}"/>
                  </a:ext>
                </a:extLst>
              </p:cNvPr>
              <p:cNvSpPr>
                <a:spLocks/>
              </p:cNvSpPr>
              <p:nvPr/>
            </p:nvSpPr>
            <p:spPr bwMode="auto">
              <a:xfrm rot="16200000">
                <a:off x="1592178" y="2216152"/>
                <a:ext cx="2130425" cy="2074863"/>
              </a:xfrm>
              <a:prstGeom prst="teardrop">
                <a:avLst/>
              </a:prstGeom>
              <a:gradFill flip="none" rotWithShape="1">
                <a:gsLst>
                  <a:gs pos="0">
                    <a:srgbClr val="93328E"/>
                  </a:gs>
                  <a:gs pos="100000">
                    <a:srgbClr val="6F2877">
                      <a:lumMod val="50000"/>
                    </a:srgbClr>
                  </a:gs>
                </a:gsLst>
                <a:lin ang="0" scaled="1"/>
                <a:tileRect/>
              </a:gradFill>
              <a:ln>
                <a:noFill/>
              </a:ln>
              <a:effectLst/>
            </p:spPr>
            <p:txBody>
              <a:bodyPr lIns="0" tIns="0" rIns="0" bIns="0" anchor="ctr" anchorCtr="0">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7" name="Content Placeholder 3">
                <a:extLst>
                  <a:ext uri="{FF2B5EF4-FFF2-40B4-BE49-F238E27FC236}">
                    <a16:creationId xmlns:a16="http://schemas.microsoft.com/office/drawing/2014/main" id="{2517A871-01C7-0FAB-8638-E7CF02F1F3D9}"/>
                  </a:ext>
                </a:extLst>
              </p:cNvPr>
              <p:cNvSpPr txBox="1"/>
              <p:nvPr/>
            </p:nvSpPr>
            <p:spPr>
              <a:xfrm>
                <a:off x="1806360" y="2647172"/>
                <a:ext cx="1702063" cy="1233233"/>
              </a:xfrm>
              <a:prstGeom prst="rect">
                <a:avLst/>
              </a:prstGeom>
              <a:noFill/>
              <a:ln cap="flat">
                <a:noFill/>
              </a:ln>
            </p:spPr>
            <p:txBody>
              <a:bodyPr lIns="0" tIns="0" rIns="0" bIns="0" anchor="ctr" anchorCtr="0">
                <a:noAutofit/>
              </a:bodyPr>
              <a:lstStyle/>
              <a:p>
                <a:pPr marL="0" marR="0" lvl="0" indent="0" algn="ctr" defTabSz="85725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0" cap="none" spc="0" normalizeH="0" baseline="0" noProof="0">
                    <a:ln>
                      <a:noFill/>
                    </a:ln>
                    <a:solidFill>
                      <a:srgbClr val="FFFFFF"/>
                    </a:solidFill>
                    <a:effectLst/>
                    <a:uLnTx/>
                    <a:uFillTx/>
                    <a:latin typeface="Arial"/>
                    <a:ea typeface="Roboto"/>
                    <a:cs typeface="Arial"/>
                  </a:rPr>
                  <a:t>BCI </a:t>
                </a:r>
                <a:br>
                  <a:rPr kumimoji="0" lang="en-US" sz="1800" b="1" i="0" u="none" strike="noStrike" kern="0" cap="none" spc="0" normalizeH="0" baseline="0" noProof="0">
                    <a:ln>
                      <a:noFill/>
                    </a:ln>
                    <a:solidFill>
                      <a:srgbClr val="000000"/>
                    </a:solidFill>
                    <a:effectLst/>
                    <a:uLnTx/>
                    <a:uFillTx/>
                    <a:latin typeface="Arial" pitchFamily="34"/>
                    <a:ea typeface="Roboto" pitchFamily="2"/>
                    <a:cs typeface="Arial" pitchFamily="34"/>
                  </a:rPr>
                </a:br>
                <a:r>
                  <a:rPr kumimoji="0" lang="en-US" sz="1800" b="1" i="0" u="none" strike="noStrike" kern="0" cap="none" spc="0" normalizeH="0" baseline="0" noProof="0">
                    <a:ln>
                      <a:noFill/>
                    </a:ln>
                    <a:solidFill>
                      <a:srgbClr val="FFFFFF"/>
                    </a:solidFill>
                    <a:effectLst/>
                    <a:uLnTx/>
                    <a:uFillTx/>
                    <a:latin typeface="Arial"/>
                    <a:ea typeface="Roboto"/>
                    <a:cs typeface="Arial"/>
                  </a:rPr>
                  <a:t>PREDICTIVE</a:t>
                </a:r>
              </a:p>
              <a:p>
                <a:pPr marL="0" marR="0" lvl="0" indent="0" algn="ctr" defTabSz="85725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FFFFFF"/>
                    </a:solidFill>
                    <a:effectLst/>
                    <a:uLnTx/>
                    <a:uFillTx/>
                    <a:latin typeface="Arial"/>
                    <a:ea typeface="Roboto"/>
                    <a:cs typeface="Arial"/>
                  </a:rPr>
                  <a:t>Predicts which patients are likely to benefit from extended endocrine therapy</a:t>
                </a:r>
              </a:p>
            </p:txBody>
          </p:sp>
        </p:grpSp>
        <p:sp>
          <p:nvSpPr>
            <p:cNvPr id="53" name="TextBox 29">
              <a:extLst>
                <a:ext uri="{FF2B5EF4-FFF2-40B4-BE49-F238E27FC236}">
                  <a16:creationId xmlns:a16="http://schemas.microsoft.com/office/drawing/2014/main" id="{B18A91A1-C46E-D501-2EA1-9FFE9D3648E8}"/>
                </a:ext>
              </a:extLst>
            </p:cNvPr>
            <p:cNvSpPr txBox="1"/>
            <p:nvPr/>
          </p:nvSpPr>
          <p:spPr>
            <a:xfrm>
              <a:off x="4357908" y="1912170"/>
              <a:ext cx="3346450" cy="400050"/>
            </a:xfrm>
            <a:prstGeom prst="rect">
              <a:avLst/>
            </a:prstGeom>
            <a:noFill/>
            <a:ln cap="flat">
              <a:noFill/>
            </a:ln>
          </p:spPr>
          <p:txBody>
            <a:bodyPr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1" i="0" u="none" strike="noStrike" kern="0" cap="none" spc="0" normalizeH="0" baseline="0" noProof="0" dirty="0">
                  <a:ln>
                    <a:noFill/>
                  </a:ln>
                  <a:solidFill>
                    <a:srgbClr val="2B2967"/>
                  </a:solidFill>
                  <a:effectLst/>
                  <a:uLnTx/>
                  <a:uFillTx/>
                  <a:latin typeface="Arial" pitchFamily="34"/>
                  <a:ea typeface="Tahoma"/>
                  <a:cs typeface="Arial" pitchFamily="34"/>
                </a:rPr>
                <a:t>Breast Cancer Index</a:t>
              </a:r>
              <a:r>
                <a:rPr kumimoji="0" lang="en-US" sz="2000" b="1" i="0" u="none" strike="noStrike" kern="0" cap="none" spc="0" normalizeH="0" baseline="30000" noProof="0" dirty="0">
                  <a:ln>
                    <a:noFill/>
                  </a:ln>
                  <a:solidFill>
                    <a:srgbClr val="2B2967"/>
                  </a:solidFill>
                  <a:effectLst/>
                  <a:uLnTx/>
                  <a:uFillTx/>
                  <a:latin typeface="Arial" pitchFamily="34"/>
                  <a:cs typeface="Arial" pitchFamily="34"/>
                </a:rPr>
                <a:t>®</a:t>
              </a:r>
              <a:endParaRPr kumimoji="0" lang="en-US" sz="2000" b="0" i="0" u="none" strike="noStrike" kern="0" cap="none" spc="0" normalizeH="0" baseline="30000" noProof="0" dirty="0">
                <a:ln>
                  <a:noFill/>
                </a:ln>
                <a:solidFill>
                  <a:srgbClr val="2B2967"/>
                </a:solidFill>
                <a:effectLst/>
                <a:uLnTx/>
                <a:uFillTx/>
                <a:latin typeface="Arial" pitchFamily="34"/>
                <a:ea typeface="Tahoma" pitchFamily="34"/>
                <a:cs typeface="Arial" pitchFamily="34"/>
              </a:endParaRPr>
            </a:p>
          </p:txBody>
        </p:sp>
      </p:grpSp>
      <p:sp>
        <p:nvSpPr>
          <p:cNvPr id="66" name="Footer Placeholder 16">
            <a:extLst>
              <a:ext uri="{FF2B5EF4-FFF2-40B4-BE49-F238E27FC236}">
                <a16:creationId xmlns:a16="http://schemas.microsoft.com/office/drawing/2014/main" id="{6E86FE9E-ECEF-0754-60B0-CB871B423FAB}"/>
              </a:ext>
            </a:extLst>
          </p:cNvPr>
          <p:cNvSpPr txBox="1">
            <a:spLocks/>
          </p:cNvSpPr>
          <p:nvPr/>
        </p:nvSpPr>
        <p:spPr>
          <a:xfrm>
            <a:off x="515014" y="5916150"/>
            <a:ext cx="8153498" cy="766990"/>
          </a:xfrm>
          <a:prstGeom prst="rect">
            <a:avLst/>
          </a:prstGeom>
        </p:spPr>
        <p:txBody>
          <a:bodyPr vert="horz" lIns="0" tIns="0" rIns="0" bIns="0" rtlCol="0" anchor="b"/>
          <a:lstStyle>
            <a:defPPr>
              <a:defRPr lang="en-US"/>
            </a:defPPr>
            <a:lvl1pPr algn="l" rtl="0" eaLnBrk="0" fontAlgn="base" hangingPunct="0">
              <a:spcBef>
                <a:spcPct val="0"/>
              </a:spcBef>
              <a:spcAft>
                <a:spcPct val="0"/>
              </a:spcAft>
              <a:defRPr sz="7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marL="182880" marR="0" lvl="0" indent="-182880" algn="l" defTabSz="914400" rtl="0" eaLnBrk="0" fontAlgn="base" latinLnBrk="0" hangingPunct="0">
              <a:lnSpc>
                <a:spcPct val="100000"/>
              </a:lnSpc>
              <a:spcBef>
                <a:spcPct val="0"/>
              </a:spcBef>
              <a:spcAft>
                <a:spcPts val="200"/>
              </a:spcAft>
              <a:buClrTx/>
              <a:buSzTx/>
              <a:buFontTx/>
              <a:buAutoNum type="arabicPeriod"/>
              <a:tabLst/>
              <a:defRPr/>
            </a:pPr>
            <a:r>
              <a:rPr kumimoji="0" lang="en-US" sz="700" b="0" i="0" u="none" strike="noStrike" kern="1200" cap="none" spc="0" normalizeH="0" baseline="0" noProof="0" dirty="0">
                <a:ln>
                  <a:noFill/>
                </a:ln>
                <a:solidFill>
                  <a:srgbClr val="A7A8A9"/>
                </a:solidFill>
                <a:effectLst/>
                <a:uLnTx/>
                <a:uFillTx/>
                <a:latin typeface="Arial" panose="020B0604020202020204" pitchFamily="34" charset="0"/>
                <a:ea typeface="+mn-ea"/>
                <a:cs typeface="+mn-cs"/>
              </a:rPr>
              <a:t>Referenced with permission from the NCCN Clinical Practice Guidelines in Oncology (NCCN Guidelines®) for Breast Cancer V.2.2026. © National Comprehensive Cancer Network, Inc. 2026. All rights reserved. Accessed </a:t>
            </a:r>
            <a:r>
              <a:rPr lang="en-US" dirty="0">
                <a:solidFill>
                  <a:srgbClr val="A7A8A9"/>
                </a:solidFill>
              </a:rPr>
              <a:t>April 6</a:t>
            </a:r>
            <a:r>
              <a:rPr kumimoji="0" lang="en-US" sz="700" b="0" i="0" u="none" strike="noStrike" kern="1200" cap="none" spc="0" normalizeH="0" baseline="0" noProof="0" dirty="0">
                <a:ln>
                  <a:noFill/>
                </a:ln>
                <a:solidFill>
                  <a:srgbClr val="A7A8A9"/>
                </a:solidFill>
                <a:effectLst/>
                <a:uLnTx/>
                <a:uFillTx/>
                <a:latin typeface="Arial" panose="020B0604020202020204" pitchFamily="34" charset="0"/>
                <a:ea typeface="+mn-ea"/>
                <a:cs typeface="+mn-cs"/>
              </a:rPr>
              <a:t>, 2026. To view the most recent and complete version of the guideline, go online to NCCN.org. NCCN makes no warranties of any kind whatsoever regarding their content, use or application and disclaims any responsibility for their application or use in any way.</a:t>
            </a:r>
          </a:p>
          <a:p>
            <a:pPr marL="182880" marR="0" lvl="0" indent="-182880" algn="l" defTabSz="914400" rtl="0" eaLnBrk="0" fontAlgn="base" latinLnBrk="0" hangingPunct="0">
              <a:lnSpc>
                <a:spcPct val="100000"/>
              </a:lnSpc>
              <a:spcBef>
                <a:spcPct val="0"/>
              </a:spcBef>
              <a:spcAft>
                <a:spcPts val="200"/>
              </a:spcAft>
              <a:buClrTx/>
              <a:buSzTx/>
              <a:buFontTx/>
              <a:buAutoNum type="arabicPeriod"/>
              <a:tabLst/>
              <a:defRPr/>
            </a:pPr>
            <a:r>
              <a:rPr kumimoji="0" lang="en-US" sz="700" b="0" i="0" u="none" strike="noStrike" kern="1200" cap="none" spc="0" normalizeH="0" baseline="0" noProof="0" dirty="0">
                <a:ln>
                  <a:noFill/>
                </a:ln>
                <a:solidFill>
                  <a:srgbClr val="A7A8A9"/>
                </a:solidFill>
                <a:effectLst/>
                <a:uLnTx/>
                <a:uFillTx/>
                <a:latin typeface="Arial" panose="020B0604020202020204" pitchFamily="34" charset="0"/>
                <a:ea typeface="+mn-ea"/>
                <a:cs typeface="+mn-cs"/>
              </a:rPr>
              <a:t>Andre F et al. J Clin Oncol. Published online April 19, 2022. Referenced with permission from the American Society of Clinical Oncology (ASCO®) Clinical Practice Guideline Biomarkers for Adjuvant Endocrine and Chemotherapy in Early-Stage Breast Cancer. © American Society of Clinical Oncology. 2026. All rights reserved. To view the most recent and complete version of the guideline, go online to </a:t>
            </a:r>
            <a:r>
              <a:rPr kumimoji="0" lang="en-US" sz="700" b="0" i="0" u="sng" strike="noStrike" kern="1200" cap="none" spc="0" normalizeH="0" baseline="0" noProof="0" dirty="0">
                <a:ln>
                  <a:noFill/>
                </a:ln>
                <a:solidFill>
                  <a:srgbClr val="A7A8A9"/>
                </a:solidFill>
                <a:effectLst/>
                <a:uLnTx/>
                <a:uFillTx/>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rPr>
              <a:t>https://ascopubs.org/jco/special/guidelines[ascopubs.org</a:t>
            </a:r>
            <a:r>
              <a:rPr kumimoji="0" lang="en-US" sz="700" b="0" i="0" u="none" strike="noStrike" kern="1200" cap="none" spc="0" normalizeH="0" baseline="0" noProof="0" dirty="0">
                <a:ln>
                  <a:noFill/>
                </a:ln>
                <a:solidFill>
                  <a:srgbClr val="A7A8A9"/>
                </a:solidFill>
                <a:effectLst/>
                <a:uLnTx/>
                <a:uFillTx/>
                <a:latin typeface="Arial" panose="020B0604020202020204" pitchFamily="34" charset="0"/>
                <a:ea typeface="+mn-ea"/>
                <a:cs typeface="+mn-cs"/>
              </a:rPr>
              <a:t>]. ASCO makes no warranties of any kind whatsoever regarding their content, use of application and disclaims any responsibility for their application or use in any way. </a:t>
            </a:r>
          </a:p>
        </p:txBody>
      </p:sp>
      <p:sp>
        <p:nvSpPr>
          <p:cNvPr id="67" name="Footer Placeholder 16">
            <a:extLst>
              <a:ext uri="{FF2B5EF4-FFF2-40B4-BE49-F238E27FC236}">
                <a16:creationId xmlns:a16="http://schemas.microsoft.com/office/drawing/2014/main" id="{8B74078B-FCFB-EDC5-40A6-82CDDF5C738A}"/>
              </a:ext>
            </a:extLst>
          </p:cNvPr>
          <p:cNvSpPr txBox="1">
            <a:spLocks/>
          </p:cNvSpPr>
          <p:nvPr/>
        </p:nvSpPr>
        <p:spPr>
          <a:xfrm>
            <a:off x="8904429" y="5916151"/>
            <a:ext cx="2881306" cy="766990"/>
          </a:xfrm>
          <a:prstGeom prst="rect">
            <a:avLst/>
          </a:prstGeom>
        </p:spPr>
        <p:txBody>
          <a:bodyPr vert="horz" lIns="0" tIns="0" rIns="0" bIns="0" rtlCol="0" anchor="b"/>
          <a:lstStyle>
            <a:defPPr>
              <a:defRPr lang="en-US"/>
            </a:defPPr>
            <a:lvl1pPr algn="l" rtl="0" eaLnBrk="0" fontAlgn="base" hangingPunct="0">
              <a:spcBef>
                <a:spcPct val="0"/>
              </a:spcBef>
              <a:spcAft>
                <a:spcPct val="0"/>
              </a:spcAft>
              <a:defRPr sz="7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ts val="200"/>
              </a:spcAft>
              <a:buClrTx/>
              <a:buSzTx/>
              <a:buFontTx/>
              <a:buNone/>
              <a:tabLst/>
              <a:defRPr/>
            </a:pPr>
            <a:r>
              <a:rPr kumimoji="0" lang="en-US" sz="700" b="0" i="0" u="none" strike="noStrike" kern="1200" cap="none" spc="0" normalizeH="0" baseline="0" noProof="0">
                <a:ln>
                  <a:noFill/>
                </a:ln>
                <a:solidFill>
                  <a:srgbClr val="A7A8A9"/>
                </a:solidFill>
                <a:effectLst/>
                <a:uLnTx/>
                <a:uFillTx/>
                <a:latin typeface="Arial" panose="020B0604020202020204" pitchFamily="34" charset="0"/>
                <a:ea typeface="+mn-ea"/>
                <a:cs typeface="+mn-cs"/>
              </a:rPr>
              <a:t>3. Zhang Y, et al. Clin Cancer Res. 2013;19(15):4196-4205. </a:t>
            </a:r>
          </a:p>
          <a:p>
            <a:pPr marL="0" marR="0" lvl="0" indent="0" algn="l" defTabSz="914400" rtl="0" eaLnBrk="0" fontAlgn="base" latinLnBrk="0" hangingPunct="0">
              <a:lnSpc>
                <a:spcPct val="100000"/>
              </a:lnSpc>
              <a:spcBef>
                <a:spcPct val="0"/>
              </a:spcBef>
              <a:spcAft>
                <a:spcPts val="200"/>
              </a:spcAft>
              <a:buClrTx/>
              <a:buSzTx/>
              <a:buFontTx/>
              <a:buNone/>
              <a:tabLst/>
              <a:defRPr/>
            </a:pPr>
            <a:r>
              <a:rPr kumimoji="0" lang="en-US" sz="700" b="0" i="0" u="none" strike="noStrike" kern="1200" cap="none" spc="0" normalizeH="0" baseline="0" noProof="0">
                <a:ln>
                  <a:noFill/>
                </a:ln>
                <a:solidFill>
                  <a:srgbClr val="A7A8A9"/>
                </a:solidFill>
                <a:effectLst/>
                <a:uLnTx/>
                <a:uFillTx/>
                <a:latin typeface="Arial" panose="020B0604020202020204" pitchFamily="34" charset="0"/>
                <a:ea typeface="+mn-ea"/>
                <a:cs typeface="+mn-cs"/>
              </a:rPr>
              <a:t>4. Sgroi DC, et al. J Natl Cancer Inst. 2013;105(14):1036-1042. </a:t>
            </a:r>
          </a:p>
          <a:p>
            <a:pPr marL="0" marR="0" lvl="0" indent="0" algn="l" defTabSz="914400" rtl="0" eaLnBrk="0" fontAlgn="base" latinLnBrk="0" hangingPunct="0">
              <a:lnSpc>
                <a:spcPct val="100000"/>
              </a:lnSpc>
              <a:spcBef>
                <a:spcPct val="0"/>
              </a:spcBef>
              <a:spcAft>
                <a:spcPts val="200"/>
              </a:spcAft>
              <a:buClrTx/>
              <a:buSzTx/>
              <a:buFontTx/>
              <a:buNone/>
              <a:tabLst/>
              <a:defRPr/>
            </a:pPr>
            <a:r>
              <a:rPr kumimoji="0" lang="en-US" sz="700" b="0" i="0" u="none" strike="noStrike" kern="1200" cap="none" spc="0" normalizeH="0" baseline="0" noProof="0">
                <a:ln>
                  <a:noFill/>
                </a:ln>
                <a:solidFill>
                  <a:srgbClr val="A7A8A9"/>
                </a:solidFill>
                <a:effectLst/>
                <a:uLnTx/>
                <a:uFillTx/>
                <a:latin typeface="Arial" panose="020B0604020202020204" pitchFamily="34" charset="0"/>
                <a:ea typeface="+mn-ea"/>
                <a:cs typeface="+mn-cs"/>
              </a:rPr>
              <a:t>5. Bartlett JMS, et al. Clin Cancer Res. 2022;28(9):1871-1880. </a:t>
            </a:r>
          </a:p>
          <a:p>
            <a:pPr marL="0" marR="0" lvl="0" indent="0" algn="l" defTabSz="914400" rtl="0" eaLnBrk="0" fontAlgn="base" latinLnBrk="0" hangingPunct="0">
              <a:lnSpc>
                <a:spcPct val="100000"/>
              </a:lnSpc>
              <a:spcBef>
                <a:spcPct val="0"/>
              </a:spcBef>
              <a:spcAft>
                <a:spcPts val="200"/>
              </a:spcAft>
              <a:buClrTx/>
              <a:buSzTx/>
              <a:buFontTx/>
              <a:buNone/>
              <a:tabLst/>
              <a:defRPr/>
            </a:pPr>
            <a:r>
              <a:rPr kumimoji="0" lang="en-US" sz="700" b="0" i="0" u="none" strike="noStrike" kern="1200" cap="none" spc="0" normalizeH="0" baseline="0" noProof="0">
                <a:ln>
                  <a:noFill/>
                </a:ln>
                <a:solidFill>
                  <a:srgbClr val="A7A8A9"/>
                </a:solidFill>
                <a:effectLst/>
                <a:uLnTx/>
                <a:uFillTx/>
                <a:latin typeface="Arial" panose="020B0604020202020204" pitchFamily="34" charset="0"/>
                <a:ea typeface="+mn-ea"/>
                <a:cs typeface="+mn-cs"/>
              </a:rPr>
              <a:t>6. Noordhoek I, et al. Clin Cancer Res. 2021;27(1):311-319. </a:t>
            </a:r>
          </a:p>
          <a:p>
            <a:pPr marL="0" marR="0" lvl="0" indent="0" algn="l" defTabSz="914400" rtl="0" eaLnBrk="0" fontAlgn="base" latinLnBrk="0" hangingPunct="0">
              <a:lnSpc>
                <a:spcPct val="100000"/>
              </a:lnSpc>
              <a:spcBef>
                <a:spcPct val="0"/>
              </a:spcBef>
              <a:spcAft>
                <a:spcPts val="200"/>
              </a:spcAft>
              <a:buClrTx/>
              <a:buSzTx/>
              <a:buFontTx/>
              <a:buNone/>
              <a:tabLst/>
              <a:defRPr/>
            </a:pPr>
            <a:r>
              <a:rPr kumimoji="0" lang="en-US" sz="700" b="0" i="0" u="none" strike="noStrike" kern="1200" cap="none" spc="0" normalizeH="0" baseline="0" noProof="0">
                <a:ln>
                  <a:noFill/>
                </a:ln>
                <a:solidFill>
                  <a:srgbClr val="A7A8A9"/>
                </a:solidFill>
                <a:effectLst/>
                <a:uLnTx/>
                <a:uFillTx/>
                <a:latin typeface="Arial" panose="020B0604020202020204" pitchFamily="34" charset="0"/>
                <a:ea typeface="+mn-ea"/>
                <a:cs typeface="+mn-cs"/>
              </a:rPr>
              <a:t>7. </a:t>
            </a:r>
            <a:r>
              <a:rPr kumimoji="0" lang="en-US" sz="700" b="0" i="0" u="none" strike="noStrike" kern="1200" cap="none" spc="0" normalizeH="0" baseline="0" noProof="0" err="1">
                <a:ln>
                  <a:noFill/>
                </a:ln>
                <a:solidFill>
                  <a:srgbClr val="A7A8A9"/>
                </a:solidFill>
                <a:effectLst/>
                <a:uLnTx/>
                <a:uFillTx/>
                <a:latin typeface="Arial" panose="020B0604020202020204" pitchFamily="34" charset="0"/>
                <a:ea typeface="+mn-ea"/>
                <a:cs typeface="+mn-cs"/>
              </a:rPr>
              <a:t>Mamounas</a:t>
            </a:r>
            <a:r>
              <a:rPr kumimoji="0" lang="en-US" sz="700" b="0" i="0" u="none" strike="noStrike" kern="1200" cap="none" spc="0" normalizeH="0" baseline="0" noProof="0">
                <a:ln>
                  <a:noFill/>
                </a:ln>
                <a:solidFill>
                  <a:srgbClr val="A7A8A9"/>
                </a:solidFill>
                <a:effectLst/>
                <a:uLnTx/>
                <a:uFillTx/>
                <a:latin typeface="Arial" panose="020B0604020202020204" pitchFamily="34" charset="0"/>
                <a:ea typeface="+mn-ea"/>
                <a:cs typeface="+mn-cs"/>
              </a:rPr>
              <a:t> EP, et al. Clin Cancer Res. 2024;30(9):1984-1991.</a:t>
            </a:r>
          </a:p>
          <a:p>
            <a:pPr marL="0" marR="0" lvl="0" indent="0" algn="l" defTabSz="914400" rtl="0" eaLnBrk="0" fontAlgn="base" latinLnBrk="0" hangingPunct="0">
              <a:lnSpc>
                <a:spcPct val="100000"/>
              </a:lnSpc>
              <a:spcBef>
                <a:spcPct val="0"/>
              </a:spcBef>
              <a:spcAft>
                <a:spcPts val="200"/>
              </a:spcAft>
              <a:buClrTx/>
              <a:buSzTx/>
              <a:buFontTx/>
              <a:buNone/>
              <a:tabLst/>
              <a:defRPr/>
            </a:pPr>
            <a:r>
              <a:rPr kumimoji="0" lang="en-US" sz="700" b="0" i="0" u="none" strike="noStrike" kern="1200" cap="none" spc="0" normalizeH="0" baseline="0" noProof="0">
                <a:ln>
                  <a:noFill/>
                </a:ln>
                <a:solidFill>
                  <a:srgbClr val="A7A8A9"/>
                </a:solidFill>
                <a:effectLst/>
                <a:uLnTx/>
                <a:uFillTx/>
                <a:latin typeface="Arial" panose="020B0604020202020204" pitchFamily="34" charset="0"/>
                <a:ea typeface="+mn-ea"/>
                <a:cs typeface="+mn-cs"/>
              </a:rPr>
              <a:t>8. Sanft TB, et al. J Natl </a:t>
            </a:r>
            <a:r>
              <a:rPr kumimoji="0" lang="en-US" sz="700" b="0" i="0" u="none" strike="noStrike" kern="1200" cap="none" spc="0" normalizeH="0" baseline="0" noProof="0" err="1">
                <a:ln>
                  <a:noFill/>
                </a:ln>
                <a:solidFill>
                  <a:srgbClr val="A7A8A9"/>
                </a:solidFill>
                <a:effectLst/>
                <a:uLnTx/>
                <a:uFillTx/>
                <a:latin typeface="Arial" panose="020B0604020202020204" pitchFamily="34" charset="0"/>
                <a:ea typeface="+mn-ea"/>
                <a:cs typeface="+mn-cs"/>
              </a:rPr>
              <a:t>Compr</a:t>
            </a:r>
            <a:r>
              <a:rPr kumimoji="0" lang="en-US" sz="700" b="0" i="0" u="none" strike="noStrike" kern="1200" cap="none" spc="0" normalizeH="0" baseline="0" noProof="0">
                <a:ln>
                  <a:noFill/>
                </a:ln>
                <a:solidFill>
                  <a:srgbClr val="A7A8A9"/>
                </a:solidFill>
                <a:effectLst/>
                <a:uLnTx/>
                <a:uFillTx/>
                <a:latin typeface="Arial" panose="020B0604020202020204" pitchFamily="34" charset="0"/>
                <a:ea typeface="+mn-ea"/>
                <a:cs typeface="+mn-cs"/>
              </a:rPr>
              <a:t> </a:t>
            </a:r>
            <a:r>
              <a:rPr kumimoji="0" lang="en-US" sz="700" b="0" i="0" u="none" strike="noStrike" kern="1200" cap="none" spc="0" normalizeH="0" baseline="0" noProof="0" err="1">
                <a:ln>
                  <a:noFill/>
                </a:ln>
                <a:solidFill>
                  <a:srgbClr val="A7A8A9"/>
                </a:solidFill>
                <a:effectLst/>
                <a:uLnTx/>
                <a:uFillTx/>
                <a:latin typeface="Arial" panose="020B0604020202020204" pitchFamily="34" charset="0"/>
                <a:ea typeface="+mn-ea"/>
                <a:cs typeface="+mn-cs"/>
              </a:rPr>
              <a:t>Canc</a:t>
            </a:r>
            <a:r>
              <a:rPr kumimoji="0" lang="en-US" sz="700" b="0" i="0" u="none" strike="noStrike" kern="1200" cap="none" spc="0" normalizeH="0" baseline="0" noProof="0">
                <a:ln>
                  <a:noFill/>
                </a:ln>
                <a:solidFill>
                  <a:srgbClr val="A7A8A9"/>
                </a:solidFill>
                <a:effectLst/>
                <a:uLnTx/>
                <a:uFillTx/>
                <a:latin typeface="Arial" panose="020B0604020202020204" pitchFamily="34" charset="0"/>
                <a:ea typeface="+mn-ea"/>
                <a:cs typeface="+mn-cs"/>
              </a:rPr>
              <a:t> </a:t>
            </a:r>
            <a:r>
              <a:rPr kumimoji="0" lang="en-US" sz="700" b="0" i="0" u="none" strike="noStrike" kern="1200" cap="none" spc="0" normalizeH="0" baseline="0" noProof="0" err="1">
                <a:ln>
                  <a:noFill/>
                </a:ln>
                <a:solidFill>
                  <a:srgbClr val="A7A8A9"/>
                </a:solidFill>
                <a:effectLst/>
                <a:uLnTx/>
                <a:uFillTx/>
                <a:latin typeface="Arial" panose="020B0604020202020204" pitchFamily="34" charset="0"/>
                <a:ea typeface="+mn-ea"/>
                <a:cs typeface="+mn-cs"/>
              </a:rPr>
              <a:t>Netw</a:t>
            </a:r>
            <a:r>
              <a:rPr kumimoji="0" lang="en-US" sz="700" b="0" i="0" u="none" strike="noStrike" kern="1200" cap="none" spc="0" normalizeH="0" baseline="0" noProof="0">
                <a:ln>
                  <a:noFill/>
                </a:ln>
                <a:solidFill>
                  <a:srgbClr val="A7A8A9"/>
                </a:solidFill>
                <a:effectLst/>
                <a:uLnTx/>
                <a:uFillTx/>
                <a:latin typeface="Arial" panose="020B0604020202020204" pitchFamily="34" charset="0"/>
                <a:ea typeface="+mn-ea"/>
                <a:cs typeface="+mn-cs"/>
              </a:rPr>
              <a:t>. 2024;22(2):99-107.</a:t>
            </a:r>
          </a:p>
        </p:txBody>
      </p:sp>
      <p:sp>
        <p:nvSpPr>
          <p:cNvPr id="68" name="TextBox 14">
            <a:extLst>
              <a:ext uri="{FF2B5EF4-FFF2-40B4-BE49-F238E27FC236}">
                <a16:creationId xmlns:a16="http://schemas.microsoft.com/office/drawing/2014/main" id="{0F94346E-FC5F-4526-6449-E53A8B903955}"/>
              </a:ext>
            </a:extLst>
          </p:cNvPr>
          <p:cNvSpPr txBox="1">
            <a:spLocks noChangeArrowheads="1"/>
          </p:cNvSpPr>
          <p:nvPr/>
        </p:nvSpPr>
        <p:spPr bwMode="auto">
          <a:xfrm>
            <a:off x="7568799" y="4453938"/>
            <a:ext cx="386338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noAutofit/>
          </a:bodyPr>
          <a:lstStyle>
            <a:lvl1pPr marL="342900" indent="-342900" defTabSz="857250">
              <a:defRPr>
                <a:solidFill>
                  <a:schemeClr val="tx1"/>
                </a:solidFill>
                <a:latin typeface="Aptos" panose="020B0004020202020204" pitchFamily="34" charset="0"/>
              </a:defRPr>
            </a:lvl1pPr>
            <a:lvl2pPr defTabSz="857250">
              <a:defRPr>
                <a:solidFill>
                  <a:schemeClr val="tx1"/>
                </a:solidFill>
                <a:latin typeface="Aptos" panose="020B0004020202020204" pitchFamily="34" charset="0"/>
              </a:defRPr>
            </a:lvl2pPr>
            <a:lvl3pPr marL="1143000" indent="-228600" defTabSz="857250">
              <a:defRPr>
                <a:solidFill>
                  <a:schemeClr val="tx1"/>
                </a:solidFill>
                <a:latin typeface="Aptos" panose="020B0004020202020204" pitchFamily="34" charset="0"/>
              </a:defRPr>
            </a:lvl3pPr>
            <a:lvl4pPr marL="1600200" indent="-228600" defTabSz="857250">
              <a:defRPr>
                <a:solidFill>
                  <a:schemeClr val="tx1"/>
                </a:solidFill>
                <a:latin typeface="Aptos" panose="020B0004020202020204" pitchFamily="34" charset="0"/>
              </a:defRPr>
            </a:lvl4pPr>
            <a:lvl5pPr marL="2057400" indent="-228600" defTabSz="857250">
              <a:defRPr>
                <a:solidFill>
                  <a:schemeClr val="tx1"/>
                </a:solidFill>
                <a:latin typeface="Aptos" panose="020B0004020202020204" pitchFamily="34" charset="0"/>
              </a:defRPr>
            </a:lvl5pPr>
            <a:lvl6pPr marL="2514600" indent="-228600" defTabSz="857250" fontAlgn="base">
              <a:spcBef>
                <a:spcPct val="0"/>
              </a:spcBef>
              <a:spcAft>
                <a:spcPct val="0"/>
              </a:spcAft>
              <a:defRPr>
                <a:solidFill>
                  <a:schemeClr val="tx1"/>
                </a:solidFill>
                <a:latin typeface="Aptos" panose="020B0004020202020204" pitchFamily="34" charset="0"/>
              </a:defRPr>
            </a:lvl6pPr>
            <a:lvl7pPr marL="2971800" indent="-228600" defTabSz="857250" fontAlgn="base">
              <a:spcBef>
                <a:spcPct val="0"/>
              </a:spcBef>
              <a:spcAft>
                <a:spcPct val="0"/>
              </a:spcAft>
              <a:defRPr>
                <a:solidFill>
                  <a:schemeClr val="tx1"/>
                </a:solidFill>
                <a:latin typeface="Aptos" panose="020B0004020202020204" pitchFamily="34" charset="0"/>
              </a:defRPr>
            </a:lvl7pPr>
            <a:lvl8pPr marL="3429000" indent="-228600" defTabSz="857250" fontAlgn="base">
              <a:spcBef>
                <a:spcPct val="0"/>
              </a:spcBef>
              <a:spcAft>
                <a:spcPct val="0"/>
              </a:spcAft>
              <a:defRPr>
                <a:solidFill>
                  <a:schemeClr val="tx1"/>
                </a:solidFill>
                <a:latin typeface="Aptos" panose="020B0004020202020204" pitchFamily="34" charset="0"/>
              </a:defRPr>
            </a:lvl8pPr>
            <a:lvl9pPr marL="3886200" indent="-228600" defTabSz="857250" fontAlgn="base">
              <a:spcBef>
                <a:spcPct val="0"/>
              </a:spcBef>
              <a:spcAft>
                <a:spcPct val="0"/>
              </a:spcAft>
              <a:defRPr>
                <a:solidFill>
                  <a:schemeClr val="tx1"/>
                </a:solidFill>
                <a:latin typeface="Aptos" panose="020B0004020202020204" pitchFamily="34" charset="0"/>
              </a:defRPr>
            </a:lvl9pPr>
          </a:lstStyle>
          <a:p>
            <a:pPr marL="0" lvl="1" algn="ctr" fontAlgn="base" hangingPunct="0">
              <a:spcBef>
                <a:spcPts val="563"/>
              </a:spcBef>
              <a:spcAft>
                <a:spcPct val="0"/>
              </a:spcAft>
            </a:pPr>
            <a:r>
              <a:rPr lang="en-US" altLang="en-US" sz="1200" b="1">
                <a:solidFill>
                  <a:srgbClr val="2B2967"/>
                </a:solidFill>
                <a:latin typeface="Arial" panose="020B0604020202020204" pitchFamily="34" charset="0"/>
                <a:ea typeface="Roboto" panose="02000000000000000000" pitchFamily="2" charset="0"/>
                <a:cs typeface="Arial" panose="020B0604020202020204" pitchFamily="34" charset="0"/>
              </a:rPr>
              <a:t>Algorithmic Combination of 11 Genes</a:t>
            </a:r>
          </a:p>
        </p:txBody>
      </p:sp>
      <p:sp>
        <p:nvSpPr>
          <p:cNvPr id="69" name="TextBox 17">
            <a:extLst>
              <a:ext uri="{FF2B5EF4-FFF2-40B4-BE49-F238E27FC236}">
                <a16:creationId xmlns:a16="http://schemas.microsoft.com/office/drawing/2014/main" id="{1A1B93AB-C3C2-6B55-ABF5-F3AE4DF692C1}"/>
              </a:ext>
            </a:extLst>
          </p:cNvPr>
          <p:cNvSpPr txBox="1">
            <a:spLocks noChangeArrowheads="1"/>
          </p:cNvSpPr>
          <p:nvPr/>
        </p:nvSpPr>
        <p:spPr bwMode="auto">
          <a:xfrm>
            <a:off x="1052559" y="4463282"/>
            <a:ext cx="3468137" cy="25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noAutofit/>
          </a:bodyPr>
          <a:lstStyle>
            <a:lvl1pPr marL="342900" indent="-342900" defTabSz="857250">
              <a:defRPr>
                <a:solidFill>
                  <a:schemeClr val="tx1"/>
                </a:solidFill>
                <a:latin typeface="Aptos" panose="020B0004020202020204" pitchFamily="34" charset="0"/>
              </a:defRPr>
            </a:lvl1pPr>
            <a:lvl2pPr defTabSz="857250">
              <a:defRPr>
                <a:solidFill>
                  <a:schemeClr val="tx1"/>
                </a:solidFill>
                <a:latin typeface="Aptos" panose="020B0004020202020204" pitchFamily="34" charset="0"/>
              </a:defRPr>
            </a:lvl2pPr>
            <a:lvl3pPr marL="1143000" indent="-228600" defTabSz="857250">
              <a:defRPr>
                <a:solidFill>
                  <a:schemeClr val="tx1"/>
                </a:solidFill>
                <a:latin typeface="Aptos" panose="020B0004020202020204" pitchFamily="34" charset="0"/>
              </a:defRPr>
            </a:lvl3pPr>
            <a:lvl4pPr marL="1600200" indent="-228600" defTabSz="857250">
              <a:defRPr>
                <a:solidFill>
                  <a:schemeClr val="tx1"/>
                </a:solidFill>
                <a:latin typeface="Aptos" panose="020B0004020202020204" pitchFamily="34" charset="0"/>
              </a:defRPr>
            </a:lvl4pPr>
            <a:lvl5pPr marL="2057400" indent="-228600" defTabSz="857250">
              <a:defRPr>
                <a:solidFill>
                  <a:schemeClr val="tx1"/>
                </a:solidFill>
                <a:latin typeface="Aptos" panose="020B0004020202020204" pitchFamily="34" charset="0"/>
              </a:defRPr>
            </a:lvl5pPr>
            <a:lvl6pPr marL="2514600" indent="-228600" defTabSz="857250" fontAlgn="base">
              <a:spcBef>
                <a:spcPct val="0"/>
              </a:spcBef>
              <a:spcAft>
                <a:spcPct val="0"/>
              </a:spcAft>
              <a:defRPr>
                <a:solidFill>
                  <a:schemeClr val="tx1"/>
                </a:solidFill>
                <a:latin typeface="Aptos" panose="020B0004020202020204" pitchFamily="34" charset="0"/>
              </a:defRPr>
            </a:lvl6pPr>
            <a:lvl7pPr marL="2971800" indent="-228600" defTabSz="857250" fontAlgn="base">
              <a:spcBef>
                <a:spcPct val="0"/>
              </a:spcBef>
              <a:spcAft>
                <a:spcPct val="0"/>
              </a:spcAft>
              <a:defRPr>
                <a:solidFill>
                  <a:schemeClr val="tx1"/>
                </a:solidFill>
                <a:latin typeface="Aptos" panose="020B0004020202020204" pitchFamily="34" charset="0"/>
              </a:defRPr>
            </a:lvl7pPr>
            <a:lvl8pPr marL="3429000" indent="-228600" defTabSz="857250" fontAlgn="base">
              <a:spcBef>
                <a:spcPct val="0"/>
              </a:spcBef>
              <a:spcAft>
                <a:spcPct val="0"/>
              </a:spcAft>
              <a:defRPr>
                <a:solidFill>
                  <a:schemeClr val="tx1"/>
                </a:solidFill>
                <a:latin typeface="Aptos" panose="020B0004020202020204" pitchFamily="34" charset="0"/>
              </a:defRPr>
            </a:lvl8pPr>
            <a:lvl9pPr marL="3886200" indent="-228600" defTabSz="857250" fontAlgn="base">
              <a:spcBef>
                <a:spcPct val="0"/>
              </a:spcBef>
              <a:spcAft>
                <a:spcPct val="0"/>
              </a:spcAft>
              <a:defRPr>
                <a:solidFill>
                  <a:schemeClr val="tx1"/>
                </a:solidFill>
                <a:latin typeface="Aptos" panose="020B0004020202020204" pitchFamily="34" charset="0"/>
              </a:defRPr>
            </a:lvl9pPr>
          </a:lstStyle>
          <a:p>
            <a:pPr marL="0" lvl="1" algn="ctr" fontAlgn="base" hangingPunct="0">
              <a:spcBef>
                <a:spcPts val="563"/>
              </a:spcBef>
              <a:spcAft>
                <a:spcPct val="0"/>
              </a:spcAft>
            </a:pPr>
            <a:r>
              <a:rPr lang="en-US" altLang="en-US" sz="1200" b="1">
                <a:latin typeface="Arial" panose="020B0604020202020204" pitchFamily="34" charset="0"/>
                <a:ea typeface="Roboto" panose="02000000000000000000" pitchFamily="2" charset="0"/>
                <a:cs typeface="Arial" panose="020B0604020202020204" pitchFamily="34" charset="0"/>
              </a:rPr>
              <a:t>A Separate Algorithm Based on H/I Biomarker</a:t>
            </a:r>
          </a:p>
        </p:txBody>
      </p:sp>
      <p:cxnSp>
        <p:nvCxnSpPr>
          <p:cNvPr id="70" name="Straight Connector 21">
            <a:extLst>
              <a:ext uri="{FF2B5EF4-FFF2-40B4-BE49-F238E27FC236}">
                <a16:creationId xmlns:a16="http://schemas.microsoft.com/office/drawing/2014/main" id="{A8BBC91D-25EB-B7D4-6749-5D3AB7081EC4}"/>
              </a:ext>
            </a:extLst>
          </p:cNvPr>
          <p:cNvCxnSpPr>
            <a:cxnSpLocks noChangeShapeType="1"/>
          </p:cNvCxnSpPr>
          <p:nvPr/>
        </p:nvCxnSpPr>
        <p:spPr bwMode="auto">
          <a:xfrm>
            <a:off x="4601237" y="4980233"/>
            <a:ext cx="2973222" cy="0"/>
          </a:xfrm>
          <a:prstGeom prst="straightConnector1">
            <a:avLst/>
          </a:prstGeom>
          <a:noFill/>
          <a:ln w="25400" cap="rnd">
            <a:solidFill>
              <a:srgbClr val="008AAD"/>
            </a:solidFill>
            <a:prstDash val="sysDot"/>
            <a:round/>
            <a:headEnd/>
            <a:tailEnd/>
          </a:ln>
          <a:extLst>
            <a:ext uri="{909E8E84-426E-40DD-AFC4-6F175D3DCCD1}">
              <a14:hiddenFill xmlns:a14="http://schemas.microsoft.com/office/drawing/2010/main">
                <a:noFill/>
              </a14:hiddenFill>
            </a:ext>
          </a:extLst>
        </p:spPr>
      </p:cxnSp>
      <p:sp>
        <p:nvSpPr>
          <p:cNvPr id="71" name="TextBox 28">
            <a:extLst>
              <a:ext uri="{FF2B5EF4-FFF2-40B4-BE49-F238E27FC236}">
                <a16:creationId xmlns:a16="http://schemas.microsoft.com/office/drawing/2014/main" id="{0B80CD89-E3A1-B20C-F6F8-0A9BEB8C1CDE}"/>
              </a:ext>
            </a:extLst>
          </p:cNvPr>
          <p:cNvSpPr txBox="1"/>
          <p:nvPr/>
        </p:nvSpPr>
        <p:spPr>
          <a:xfrm>
            <a:off x="7568799" y="5264313"/>
            <a:ext cx="3863380" cy="300037"/>
          </a:xfrm>
          <a:prstGeom prst="rect">
            <a:avLst/>
          </a:prstGeom>
          <a:noFill/>
          <a:ln cap="flat">
            <a:noFill/>
          </a:ln>
        </p:spPr>
        <p:txBody>
          <a:bodyPr lIns="0" tIns="0" rIns="0" bIns="0" anchor="ctr" anchorCtr="0">
            <a:noAutofit/>
          </a:bodyPr>
          <a:lstStyle/>
          <a:p>
            <a:pPr algn="ctr">
              <a:lnSpc>
                <a:spcPct val="110000"/>
              </a:lnSpc>
              <a:defRPr sz="1800" b="0" i="0" u="none" strike="noStrike" kern="0" cap="none" spc="0" baseline="0">
                <a:solidFill>
                  <a:srgbClr val="000000"/>
                </a:solidFill>
                <a:uFillTx/>
              </a:defRPr>
            </a:pPr>
            <a:r>
              <a:rPr lang="en-US" sz="1200" kern="0">
                <a:solidFill>
                  <a:srgbClr val="2B2967"/>
                </a:solidFill>
                <a:latin typeface="Arial" pitchFamily="34"/>
                <a:ea typeface="Roboto" pitchFamily="2"/>
                <a:cs typeface="Arial" pitchFamily="34"/>
              </a:rPr>
              <a:t>Algorithm for N+ incorporates tumor size and grade</a:t>
            </a:r>
          </a:p>
        </p:txBody>
      </p:sp>
      <p:sp>
        <p:nvSpPr>
          <p:cNvPr id="72" name="TextBox 24">
            <a:extLst>
              <a:ext uri="{FF2B5EF4-FFF2-40B4-BE49-F238E27FC236}">
                <a16:creationId xmlns:a16="http://schemas.microsoft.com/office/drawing/2014/main" id="{C254ADE5-C40A-6A2F-16B8-5C4F66D0E4A1}"/>
              </a:ext>
            </a:extLst>
          </p:cNvPr>
          <p:cNvSpPr txBox="1"/>
          <p:nvPr/>
        </p:nvSpPr>
        <p:spPr>
          <a:xfrm>
            <a:off x="973606" y="4736679"/>
            <a:ext cx="3626043" cy="399423"/>
          </a:xfrm>
          <a:prstGeom prst="roundRect">
            <a:avLst/>
          </a:prstGeom>
          <a:solidFill>
            <a:srgbClr val="93328E">
              <a:lumMod val="20000"/>
              <a:lumOff val="80000"/>
            </a:srgbClr>
          </a:solidFill>
          <a:ln w="12700" cap="flat">
            <a:solidFill>
              <a:srgbClr val="93328E"/>
            </a:solidFill>
          </a:ln>
        </p:spPr>
        <p:txBody>
          <a:bodyPr lIns="0" tIns="0" rIns="0" bIns="0" anchor="ctr" anchorCtr="0">
            <a:noAutofit/>
          </a:bodyPr>
          <a:lstStyle/>
          <a:p>
            <a:pPr marL="0" marR="0" lvl="0" indent="0" algn="ctr" defTabSz="91440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US" sz="1050" b="1" i="0" u="none" strike="noStrike" kern="0" cap="none" spc="0" normalizeH="0" baseline="0" noProof="0" dirty="0">
                <a:ln>
                  <a:noFill/>
                </a:ln>
                <a:effectLst/>
                <a:uLnTx/>
                <a:uFillTx/>
                <a:latin typeface="Arial" pitchFamily="34"/>
                <a:ea typeface="Roboto" pitchFamily="2"/>
                <a:cs typeface="Arial" pitchFamily="34"/>
              </a:rPr>
              <a:t>Estrogen Signaling: HOXB13/IL17BR</a:t>
            </a:r>
          </a:p>
        </p:txBody>
      </p:sp>
      <p:grpSp>
        <p:nvGrpSpPr>
          <p:cNvPr id="73" name="Group 72">
            <a:extLst>
              <a:ext uri="{FF2B5EF4-FFF2-40B4-BE49-F238E27FC236}">
                <a16:creationId xmlns:a16="http://schemas.microsoft.com/office/drawing/2014/main" id="{17D58EFD-3E57-1EA9-5606-53AE2259CDD0}"/>
              </a:ext>
            </a:extLst>
          </p:cNvPr>
          <p:cNvGrpSpPr/>
          <p:nvPr/>
        </p:nvGrpSpPr>
        <p:grpSpPr>
          <a:xfrm>
            <a:off x="7563138" y="4736679"/>
            <a:ext cx="3874702" cy="459866"/>
            <a:chOff x="7462554" y="4525407"/>
            <a:chExt cx="3874702" cy="459866"/>
          </a:xfrm>
        </p:grpSpPr>
        <p:sp>
          <p:nvSpPr>
            <p:cNvPr id="74" name="TextBox 12">
              <a:extLst>
                <a:ext uri="{FF2B5EF4-FFF2-40B4-BE49-F238E27FC236}">
                  <a16:creationId xmlns:a16="http://schemas.microsoft.com/office/drawing/2014/main" id="{B7D149F2-23FC-4F12-698C-35919871BE9F}"/>
                </a:ext>
              </a:extLst>
            </p:cNvPr>
            <p:cNvSpPr txBox="1"/>
            <p:nvPr/>
          </p:nvSpPr>
          <p:spPr bwMode="auto">
            <a:xfrm>
              <a:off x="7462554" y="4525407"/>
              <a:ext cx="1660525" cy="459866"/>
            </a:xfrm>
            <a:prstGeom prst="roundRect">
              <a:avLst/>
            </a:prstGeom>
            <a:solidFill>
              <a:srgbClr val="2B2967">
                <a:lumMod val="20000"/>
                <a:lumOff val="80000"/>
              </a:srgbClr>
            </a:solidFill>
            <a:ln w="12700" cap="flat">
              <a:solidFill>
                <a:srgbClr val="2B2967"/>
              </a:solidFill>
            </a:ln>
          </p:spPr>
          <p:txBody>
            <a:bodyPr lIns="0" tIns="0" rIns="0" bIns="0" anchor="ctr" anchorCtr="0">
              <a:noAutofit/>
            </a:bodyPr>
            <a:lstStyle/>
            <a:p>
              <a:pPr marL="0" marR="0" lvl="0" indent="0" algn="ctr" defTabSz="91440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0" cap="none" spc="0" normalizeH="0" baseline="0" noProof="0">
                  <a:ln>
                    <a:noFill/>
                  </a:ln>
                  <a:solidFill>
                    <a:srgbClr val="2B2967"/>
                  </a:solidFill>
                  <a:effectLst/>
                  <a:uLnTx/>
                  <a:uFillTx/>
                  <a:latin typeface="Arial" pitchFamily="34"/>
                  <a:ea typeface="Roboto" pitchFamily="2"/>
                  <a:cs typeface="Arial" pitchFamily="34"/>
                </a:rPr>
                <a:t>BUB1B, CENPA, NEK2, RACGAP1, RRM2</a:t>
              </a:r>
            </a:p>
          </p:txBody>
        </p:sp>
        <p:sp>
          <p:nvSpPr>
            <p:cNvPr id="75" name="TextBox 13">
              <a:extLst>
                <a:ext uri="{FF2B5EF4-FFF2-40B4-BE49-F238E27FC236}">
                  <a16:creationId xmlns:a16="http://schemas.microsoft.com/office/drawing/2014/main" id="{4CF9736B-FE53-5B17-858C-B740843D68E8}"/>
                </a:ext>
              </a:extLst>
            </p:cNvPr>
            <p:cNvSpPr txBox="1"/>
            <p:nvPr/>
          </p:nvSpPr>
          <p:spPr bwMode="auto">
            <a:xfrm>
              <a:off x="9676731" y="4525407"/>
              <a:ext cx="1660525" cy="459866"/>
            </a:xfrm>
            <a:prstGeom prst="roundRect">
              <a:avLst/>
            </a:prstGeom>
            <a:solidFill>
              <a:srgbClr val="2B2967">
                <a:lumMod val="20000"/>
                <a:lumOff val="80000"/>
              </a:srgbClr>
            </a:solidFill>
            <a:ln w="12700" cap="flat">
              <a:solidFill>
                <a:srgbClr val="2B2967"/>
              </a:solidFill>
            </a:ln>
          </p:spPr>
          <p:txBody>
            <a:bodyPr lIns="0" tIns="0" rIns="0" bIns="0" anchor="ctr" anchorCtr="0">
              <a:noAutofit/>
            </a:bodyPr>
            <a:lstStyle/>
            <a:p>
              <a:pPr marL="0" marR="0" lvl="0" indent="0" algn="ctr" defTabSz="91440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0" cap="none" spc="0" normalizeH="0" baseline="0" noProof="0">
                  <a:ln>
                    <a:noFill/>
                  </a:ln>
                  <a:solidFill>
                    <a:srgbClr val="2B2967"/>
                  </a:solidFill>
                  <a:effectLst/>
                  <a:uLnTx/>
                  <a:uFillTx/>
                  <a:latin typeface="Arial" pitchFamily="34"/>
                  <a:ea typeface="Roboto" pitchFamily="2"/>
                  <a:cs typeface="Arial" pitchFamily="34"/>
                </a:rPr>
                <a:t>HOXB13/IL17BR</a:t>
              </a:r>
            </a:p>
          </p:txBody>
        </p:sp>
        <p:sp>
          <p:nvSpPr>
            <p:cNvPr id="76" name="Plus Sign 5">
              <a:extLst>
                <a:ext uri="{FF2B5EF4-FFF2-40B4-BE49-F238E27FC236}">
                  <a16:creationId xmlns:a16="http://schemas.microsoft.com/office/drawing/2014/main" id="{2BC20A72-6143-392B-BAC1-DE9DCD965C78}"/>
                </a:ext>
              </a:extLst>
            </p:cNvPr>
            <p:cNvSpPr>
              <a:spLocks/>
            </p:cNvSpPr>
            <p:nvPr/>
          </p:nvSpPr>
          <p:spPr bwMode="auto">
            <a:xfrm>
              <a:off x="9174494" y="4525407"/>
              <a:ext cx="450821" cy="448246"/>
            </a:xfrm>
            <a:custGeom>
              <a:avLst/>
              <a:gdLst>
                <a:gd name="T0" fmla="*/ 138381 w 276761"/>
                <a:gd name="T1" fmla="*/ 0 h 276761"/>
                <a:gd name="T2" fmla="*/ 276761 w 276761"/>
                <a:gd name="T3" fmla="*/ 138381 h 276761"/>
                <a:gd name="T4" fmla="*/ 138381 w 276761"/>
                <a:gd name="T5" fmla="*/ 276761 h 276761"/>
                <a:gd name="T6" fmla="*/ 0 w 276761"/>
                <a:gd name="T7" fmla="*/ 138381 h 276761"/>
                <a:gd name="T8" fmla="*/ 240076 w 276761"/>
                <a:gd name="T9" fmla="*/ 138381 h 276761"/>
                <a:gd name="T10" fmla="*/ 138381 w 276761"/>
                <a:gd name="T11" fmla="*/ 240076 h 276761"/>
                <a:gd name="T12" fmla="*/ 36685 w 276761"/>
                <a:gd name="T13" fmla="*/ 138381 h 276761"/>
                <a:gd name="T14" fmla="*/ 138381 w 276761"/>
                <a:gd name="T15" fmla="*/ 36685 h 276761"/>
                <a:gd name="T16" fmla="*/ 17694720 60000 65536"/>
                <a:gd name="T17" fmla="*/ 0 60000 65536"/>
                <a:gd name="T18" fmla="*/ 5898240 60000 65536"/>
                <a:gd name="T19" fmla="*/ 11796480 60000 65536"/>
                <a:gd name="T20" fmla="*/ 0 60000 65536"/>
                <a:gd name="T21" fmla="*/ 5898240 60000 65536"/>
                <a:gd name="T22" fmla="*/ 11796480 60000 65536"/>
                <a:gd name="T23" fmla="*/ 17694720 60000 65536"/>
                <a:gd name="T24" fmla="*/ 36685 w 276761"/>
                <a:gd name="T25" fmla="*/ 105833 h 276761"/>
                <a:gd name="T26" fmla="*/ 240076 w 276761"/>
                <a:gd name="T27" fmla="*/ 170928 h 2767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6761" h="276761">
                  <a:moveTo>
                    <a:pt x="36685" y="105833"/>
                  </a:moveTo>
                  <a:lnTo>
                    <a:pt x="105833" y="105833"/>
                  </a:lnTo>
                  <a:lnTo>
                    <a:pt x="105833" y="36685"/>
                  </a:lnTo>
                  <a:lnTo>
                    <a:pt x="170928" y="36685"/>
                  </a:lnTo>
                  <a:lnTo>
                    <a:pt x="170928" y="105833"/>
                  </a:lnTo>
                  <a:lnTo>
                    <a:pt x="240076" y="105833"/>
                  </a:lnTo>
                  <a:lnTo>
                    <a:pt x="240076" y="170928"/>
                  </a:lnTo>
                  <a:lnTo>
                    <a:pt x="170928" y="170928"/>
                  </a:lnTo>
                  <a:lnTo>
                    <a:pt x="170928" y="240076"/>
                  </a:lnTo>
                  <a:lnTo>
                    <a:pt x="105833" y="240076"/>
                  </a:lnTo>
                  <a:lnTo>
                    <a:pt x="105833" y="170928"/>
                  </a:lnTo>
                  <a:lnTo>
                    <a:pt x="36685" y="170928"/>
                  </a:lnTo>
                  <a:lnTo>
                    <a:pt x="36685" y="105833"/>
                  </a:lnTo>
                  <a:close/>
                </a:path>
              </a:pathLst>
            </a:custGeom>
            <a:solidFill>
              <a:srgbClr val="2B2967">
                <a:lumMod val="40000"/>
                <a:lumOff val="60000"/>
              </a:srgbClr>
            </a:solidFill>
            <a:ln>
              <a:noFill/>
            </a:ln>
          </p:spPr>
          <p:txBody>
            <a:bodyPr lIns="0" tIns="0" rIns="0" bIns="0" anchor="ctr" anchorCtr="0">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nvGrpSpPr>
          <p:cNvPr id="77" name="Group 76">
            <a:extLst>
              <a:ext uri="{FF2B5EF4-FFF2-40B4-BE49-F238E27FC236}">
                <a16:creationId xmlns:a16="http://schemas.microsoft.com/office/drawing/2014/main" id="{BFB1716D-3CD0-A84E-9C1F-78B0E866E9E5}"/>
              </a:ext>
            </a:extLst>
          </p:cNvPr>
          <p:cNvGrpSpPr/>
          <p:nvPr/>
        </p:nvGrpSpPr>
        <p:grpSpPr>
          <a:xfrm>
            <a:off x="5350232" y="4242617"/>
            <a:ext cx="1475233" cy="1475233"/>
            <a:chOff x="5350232" y="4242617"/>
            <a:chExt cx="1475233" cy="1475233"/>
          </a:xfrm>
        </p:grpSpPr>
        <p:sp>
          <p:nvSpPr>
            <p:cNvPr id="78" name="Oval 77">
              <a:extLst>
                <a:ext uri="{FF2B5EF4-FFF2-40B4-BE49-F238E27FC236}">
                  <a16:creationId xmlns:a16="http://schemas.microsoft.com/office/drawing/2014/main" id="{315D3138-4E97-1E59-6EEF-F8A4221DA83B}"/>
                </a:ext>
              </a:extLst>
            </p:cNvPr>
            <p:cNvSpPr/>
            <p:nvPr/>
          </p:nvSpPr>
          <p:spPr>
            <a:xfrm>
              <a:off x="5350232" y="4242617"/>
              <a:ext cx="1475233" cy="1475233"/>
            </a:xfrm>
            <a:prstGeom prst="ellipse">
              <a:avLst/>
            </a:prstGeom>
            <a:solidFill>
              <a:srgbClr val="008AAD">
                <a:lumMod val="20000"/>
                <a:lumOff val="80000"/>
              </a:srgbClr>
            </a:solidFill>
            <a:ln w="38100" cap="flat" cmpd="sng" algn="ctr">
              <a:solidFill>
                <a:srgbClr val="008AAD"/>
              </a:solidFill>
              <a:prstDash val="solid"/>
              <a:miter lim="800000"/>
            </a:ln>
            <a:effectLst/>
          </p:spPr>
          <p:txBody>
            <a:bodyPr lIns="0" tIns="0" rIns="0" bIns="182880" rtlCol="0" anchor="b" anchorCtr="0"/>
            <a:lstStyle/>
            <a:p>
              <a:pPr marL="0" marR="0" lvl="0" indent="0" algn="ctr" defTabSz="914400" eaLnBrk="0" fontAlgn="base" latinLnBrk="0" hangingPunct="0">
                <a:lnSpc>
                  <a:spcPct val="100000"/>
                </a:lnSpc>
                <a:spcBef>
                  <a:spcPts val="100"/>
                </a:spcBef>
                <a:spcAft>
                  <a:spcPct val="0"/>
                </a:spcAft>
                <a:buClrTx/>
                <a:buSzTx/>
                <a:buFontTx/>
                <a:buNone/>
                <a:tabLst/>
                <a:defRPr/>
              </a:pPr>
              <a:r>
                <a:rPr kumimoji="0" lang="en-US" altLang="en-US" sz="1200" b="1" i="0" u="none" strike="noStrike" kern="0" cap="none" spc="0" normalizeH="0" baseline="0" noProof="0">
                  <a:ln>
                    <a:noFill/>
                  </a:ln>
                  <a:solidFill>
                    <a:srgbClr val="008AAD"/>
                  </a:solidFill>
                  <a:effectLst/>
                  <a:uLnTx/>
                  <a:uFillTx/>
                  <a:latin typeface="Arial" panose="020B0604020202020204" pitchFamily="34" charset="0"/>
                  <a:ea typeface="+mn-ea"/>
                  <a:cs typeface="Arial" panose="020B0604020202020204" pitchFamily="34" charset="0"/>
                </a:rPr>
                <a:t>BIOMARKERS</a:t>
              </a:r>
            </a:p>
          </p:txBody>
        </p:sp>
        <p:grpSp>
          <p:nvGrpSpPr>
            <p:cNvPr id="79" name="Group 78">
              <a:extLst>
                <a:ext uri="{FF2B5EF4-FFF2-40B4-BE49-F238E27FC236}">
                  <a16:creationId xmlns:a16="http://schemas.microsoft.com/office/drawing/2014/main" id="{88D8E975-638E-C238-06E1-92AE2B30D998}"/>
                </a:ext>
              </a:extLst>
            </p:cNvPr>
            <p:cNvGrpSpPr/>
            <p:nvPr/>
          </p:nvGrpSpPr>
          <p:grpSpPr>
            <a:xfrm>
              <a:off x="5549536" y="4777432"/>
              <a:ext cx="1092925" cy="232745"/>
              <a:chOff x="4630738" y="3922713"/>
              <a:chExt cx="2132012" cy="454025"/>
            </a:xfrm>
            <a:solidFill>
              <a:srgbClr val="008AAD"/>
            </a:solidFill>
          </p:grpSpPr>
          <p:sp>
            <p:nvSpPr>
              <p:cNvPr id="80" name="Freeform 5">
                <a:extLst>
                  <a:ext uri="{FF2B5EF4-FFF2-40B4-BE49-F238E27FC236}">
                    <a16:creationId xmlns:a16="http://schemas.microsoft.com/office/drawing/2014/main" id="{9AAAC957-9F13-6693-3926-E9DC406DB606}"/>
                  </a:ext>
                </a:extLst>
              </p:cNvPr>
              <p:cNvSpPr>
                <a:spLocks noEditPoints="1"/>
              </p:cNvSpPr>
              <p:nvPr/>
            </p:nvSpPr>
            <p:spPr bwMode="auto">
              <a:xfrm>
                <a:off x="4630738" y="3922713"/>
                <a:ext cx="2132012" cy="454025"/>
              </a:xfrm>
              <a:custGeom>
                <a:avLst/>
                <a:gdLst>
                  <a:gd name="T0" fmla="*/ 23 w 1343"/>
                  <a:gd name="T1" fmla="*/ 275 h 286"/>
                  <a:gd name="T2" fmla="*/ 32 w 1343"/>
                  <a:gd name="T3" fmla="*/ 252 h 286"/>
                  <a:gd name="T4" fmla="*/ 160 w 1343"/>
                  <a:gd name="T5" fmla="*/ 203 h 286"/>
                  <a:gd name="T6" fmla="*/ 215 w 1343"/>
                  <a:gd name="T7" fmla="*/ 144 h 286"/>
                  <a:gd name="T8" fmla="*/ 139 w 1343"/>
                  <a:gd name="T9" fmla="*/ 74 h 286"/>
                  <a:gd name="T10" fmla="*/ 14 w 1343"/>
                  <a:gd name="T11" fmla="*/ 32 h 286"/>
                  <a:gd name="T12" fmla="*/ 2 w 1343"/>
                  <a:gd name="T13" fmla="*/ 11 h 286"/>
                  <a:gd name="T14" fmla="*/ 50 w 1343"/>
                  <a:gd name="T15" fmla="*/ 4 h 286"/>
                  <a:gd name="T16" fmla="*/ 214 w 1343"/>
                  <a:gd name="T17" fmla="*/ 91 h 286"/>
                  <a:gd name="T18" fmla="*/ 317 w 1343"/>
                  <a:gd name="T19" fmla="*/ 42 h 286"/>
                  <a:gd name="T20" fmla="*/ 412 w 1343"/>
                  <a:gd name="T21" fmla="*/ 2 h 286"/>
                  <a:gd name="T22" fmla="*/ 505 w 1343"/>
                  <a:gd name="T23" fmla="*/ 10 h 286"/>
                  <a:gd name="T24" fmla="*/ 617 w 1343"/>
                  <a:gd name="T25" fmla="*/ 71 h 286"/>
                  <a:gd name="T26" fmla="*/ 710 w 1343"/>
                  <a:gd name="T27" fmla="*/ 67 h 286"/>
                  <a:gd name="T28" fmla="*/ 807 w 1343"/>
                  <a:gd name="T29" fmla="*/ 11 h 286"/>
                  <a:gd name="T30" fmla="*/ 904 w 1343"/>
                  <a:gd name="T31" fmla="*/ 1 h 286"/>
                  <a:gd name="T32" fmla="*/ 1008 w 1343"/>
                  <a:gd name="T33" fmla="*/ 36 h 286"/>
                  <a:gd name="T34" fmla="*/ 1128 w 1343"/>
                  <a:gd name="T35" fmla="*/ 92 h 286"/>
                  <a:gd name="T36" fmla="*/ 1248 w 1343"/>
                  <a:gd name="T37" fmla="*/ 13 h 286"/>
                  <a:gd name="T38" fmla="*/ 1308 w 1343"/>
                  <a:gd name="T39" fmla="*/ 1 h 286"/>
                  <a:gd name="T40" fmla="*/ 1319 w 1343"/>
                  <a:gd name="T41" fmla="*/ 26 h 286"/>
                  <a:gd name="T42" fmla="*/ 1210 w 1343"/>
                  <a:gd name="T43" fmla="*/ 71 h 286"/>
                  <a:gd name="T44" fmla="*/ 1133 w 1343"/>
                  <a:gd name="T45" fmla="*/ 144 h 286"/>
                  <a:gd name="T46" fmla="*/ 1301 w 1343"/>
                  <a:gd name="T47" fmla="*/ 248 h 286"/>
                  <a:gd name="T48" fmla="*/ 1343 w 1343"/>
                  <a:gd name="T49" fmla="*/ 270 h 286"/>
                  <a:gd name="T50" fmla="*/ 1326 w 1343"/>
                  <a:gd name="T51" fmla="*/ 286 h 286"/>
                  <a:gd name="T52" fmla="*/ 1239 w 1343"/>
                  <a:gd name="T53" fmla="*/ 262 h 286"/>
                  <a:gd name="T54" fmla="*/ 1104 w 1343"/>
                  <a:gd name="T55" fmla="*/ 184 h 286"/>
                  <a:gd name="T56" fmla="*/ 1014 w 1343"/>
                  <a:gd name="T57" fmla="*/ 256 h 286"/>
                  <a:gd name="T58" fmla="*/ 905 w 1343"/>
                  <a:gd name="T59" fmla="*/ 285 h 286"/>
                  <a:gd name="T60" fmla="*/ 811 w 1343"/>
                  <a:gd name="T61" fmla="*/ 269 h 286"/>
                  <a:gd name="T62" fmla="*/ 693 w 1343"/>
                  <a:gd name="T63" fmla="*/ 194 h 286"/>
                  <a:gd name="T64" fmla="*/ 577 w 1343"/>
                  <a:gd name="T65" fmla="*/ 251 h 286"/>
                  <a:gd name="T66" fmla="*/ 479 w 1343"/>
                  <a:gd name="T67" fmla="*/ 285 h 286"/>
                  <a:gd name="T68" fmla="*/ 385 w 1343"/>
                  <a:gd name="T69" fmla="*/ 269 h 286"/>
                  <a:gd name="T70" fmla="*/ 242 w 1343"/>
                  <a:gd name="T71" fmla="*/ 171 h 286"/>
                  <a:gd name="T72" fmla="*/ 179 w 1343"/>
                  <a:gd name="T73" fmla="*/ 235 h 286"/>
                  <a:gd name="T74" fmla="*/ 86 w 1343"/>
                  <a:gd name="T75" fmla="*/ 278 h 286"/>
                  <a:gd name="T76" fmla="*/ 910 w 1343"/>
                  <a:gd name="T77" fmla="*/ 250 h 286"/>
                  <a:gd name="T78" fmla="*/ 1005 w 1343"/>
                  <a:gd name="T79" fmla="*/ 221 h 286"/>
                  <a:gd name="T80" fmla="*/ 1080 w 1343"/>
                  <a:gd name="T81" fmla="*/ 154 h 286"/>
                  <a:gd name="T82" fmla="*/ 1007 w 1343"/>
                  <a:gd name="T83" fmla="*/ 73 h 286"/>
                  <a:gd name="T84" fmla="*/ 910 w 1343"/>
                  <a:gd name="T85" fmla="*/ 37 h 286"/>
                  <a:gd name="T86" fmla="*/ 823 w 1343"/>
                  <a:gd name="T87" fmla="*/ 43 h 286"/>
                  <a:gd name="T88" fmla="*/ 738 w 1343"/>
                  <a:gd name="T89" fmla="*/ 89 h 286"/>
                  <a:gd name="T90" fmla="*/ 710 w 1343"/>
                  <a:gd name="T91" fmla="*/ 164 h 286"/>
                  <a:gd name="T92" fmla="*/ 806 w 1343"/>
                  <a:gd name="T93" fmla="*/ 231 h 286"/>
                  <a:gd name="T94" fmla="*/ 894 w 1343"/>
                  <a:gd name="T95" fmla="*/ 250 h 286"/>
                  <a:gd name="T96" fmla="*/ 527 w 1343"/>
                  <a:gd name="T97" fmla="*/ 237 h 286"/>
                  <a:gd name="T98" fmla="*/ 627 w 1343"/>
                  <a:gd name="T99" fmla="*/ 164 h 286"/>
                  <a:gd name="T100" fmla="*/ 544 w 1343"/>
                  <a:gd name="T101" fmla="*/ 62 h 286"/>
                  <a:gd name="T102" fmla="*/ 449 w 1343"/>
                  <a:gd name="T103" fmla="*/ 36 h 286"/>
                  <a:gd name="T104" fmla="*/ 368 w 1343"/>
                  <a:gd name="T105" fmla="*/ 54 h 286"/>
                  <a:gd name="T106" fmla="*/ 262 w 1343"/>
                  <a:gd name="T107" fmla="*/ 142 h 286"/>
                  <a:gd name="T108" fmla="*/ 376 w 1343"/>
                  <a:gd name="T109" fmla="*/ 230 h 286"/>
                  <a:gd name="T110" fmla="*/ 460 w 1343"/>
                  <a:gd name="T111" fmla="*/ 2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43" h="286">
                    <a:moveTo>
                      <a:pt x="42" y="285"/>
                    </a:moveTo>
                    <a:lnTo>
                      <a:pt x="42" y="285"/>
                    </a:lnTo>
                    <a:lnTo>
                      <a:pt x="37" y="285"/>
                    </a:lnTo>
                    <a:lnTo>
                      <a:pt x="32" y="282"/>
                    </a:lnTo>
                    <a:lnTo>
                      <a:pt x="26" y="279"/>
                    </a:lnTo>
                    <a:lnTo>
                      <a:pt x="23" y="275"/>
                    </a:lnTo>
                    <a:lnTo>
                      <a:pt x="23" y="275"/>
                    </a:lnTo>
                    <a:lnTo>
                      <a:pt x="21" y="274"/>
                    </a:lnTo>
                    <a:lnTo>
                      <a:pt x="21" y="270"/>
                    </a:lnTo>
                    <a:lnTo>
                      <a:pt x="23" y="262"/>
                    </a:lnTo>
                    <a:lnTo>
                      <a:pt x="27" y="256"/>
                    </a:lnTo>
                    <a:lnTo>
                      <a:pt x="30" y="254"/>
                    </a:lnTo>
                    <a:lnTo>
                      <a:pt x="32" y="252"/>
                    </a:lnTo>
                    <a:lnTo>
                      <a:pt x="32" y="252"/>
                    </a:lnTo>
                    <a:lnTo>
                      <a:pt x="60" y="248"/>
                    </a:lnTo>
                    <a:lnTo>
                      <a:pt x="86" y="241"/>
                    </a:lnTo>
                    <a:lnTo>
                      <a:pt x="112" y="231"/>
                    </a:lnTo>
                    <a:lnTo>
                      <a:pt x="124" y="225"/>
                    </a:lnTo>
                    <a:lnTo>
                      <a:pt x="137" y="219"/>
                    </a:lnTo>
                    <a:lnTo>
                      <a:pt x="149" y="212"/>
                    </a:lnTo>
                    <a:lnTo>
                      <a:pt x="160" y="203"/>
                    </a:lnTo>
                    <a:lnTo>
                      <a:pt x="170" y="195"/>
                    </a:lnTo>
                    <a:lnTo>
                      <a:pt x="181" y="187"/>
                    </a:lnTo>
                    <a:lnTo>
                      <a:pt x="190" y="177"/>
                    </a:lnTo>
                    <a:lnTo>
                      <a:pt x="200" y="166"/>
                    </a:lnTo>
                    <a:lnTo>
                      <a:pt x="208" y="156"/>
                    </a:lnTo>
                    <a:lnTo>
                      <a:pt x="215" y="144"/>
                    </a:lnTo>
                    <a:lnTo>
                      <a:pt x="215" y="144"/>
                    </a:lnTo>
                    <a:lnTo>
                      <a:pt x="207" y="132"/>
                    </a:lnTo>
                    <a:lnTo>
                      <a:pt x="198" y="121"/>
                    </a:lnTo>
                    <a:lnTo>
                      <a:pt x="187" y="110"/>
                    </a:lnTo>
                    <a:lnTo>
                      <a:pt x="176" y="101"/>
                    </a:lnTo>
                    <a:lnTo>
                      <a:pt x="164" y="91"/>
                    </a:lnTo>
                    <a:lnTo>
                      <a:pt x="151" y="83"/>
                    </a:lnTo>
                    <a:lnTo>
                      <a:pt x="139" y="74"/>
                    </a:lnTo>
                    <a:lnTo>
                      <a:pt x="126" y="67"/>
                    </a:lnTo>
                    <a:lnTo>
                      <a:pt x="99" y="55"/>
                    </a:lnTo>
                    <a:lnTo>
                      <a:pt x="71" y="45"/>
                    </a:lnTo>
                    <a:lnTo>
                      <a:pt x="44" y="38"/>
                    </a:lnTo>
                    <a:lnTo>
                      <a:pt x="17" y="32"/>
                    </a:lnTo>
                    <a:lnTo>
                      <a:pt x="17" y="32"/>
                    </a:lnTo>
                    <a:lnTo>
                      <a:pt x="14" y="32"/>
                    </a:lnTo>
                    <a:lnTo>
                      <a:pt x="11" y="30"/>
                    </a:lnTo>
                    <a:lnTo>
                      <a:pt x="6" y="25"/>
                    </a:lnTo>
                    <a:lnTo>
                      <a:pt x="2" y="20"/>
                    </a:lnTo>
                    <a:lnTo>
                      <a:pt x="0" y="16"/>
                    </a:lnTo>
                    <a:lnTo>
                      <a:pt x="0" y="16"/>
                    </a:lnTo>
                    <a:lnTo>
                      <a:pt x="1" y="13"/>
                    </a:lnTo>
                    <a:lnTo>
                      <a:pt x="2" y="11"/>
                    </a:lnTo>
                    <a:lnTo>
                      <a:pt x="7" y="5"/>
                    </a:lnTo>
                    <a:lnTo>
                      <a:pt x="14" y="1"/>
                    </a:lnTo>
                    <a:lnTo>
                      <a:pt x="18" y="0"/>
                    </a:lnTo>
                    <a:lnTo>
                      <a:pt x="21" y="0"/>
                    </a:lnTo>
                    <a:lnTo>
                      <a:pt x="21" y="0"/>
                    </a:lnTo>
                    <a:lnTo>
                      <a:pt x="36" y="1"/>
                    </a:lnTo>
                    <a:lnTo>
                      <a:pt x="50" y="4"/>
                    </a:lnTo>
                    <a:lnTo>
                      <a:pt x="64" y="7"/>
                    </a:lnTo>
                    <a:lnTo>
                      <a:pt x="79" y="12"/>
                    </a:lnTo>
                    <a:lnTo>
                      <a:pt x="107" y="22"/>
                    </a:lnTo>
                    <a:lnTo>
                      <a:pt x="136" y="36"/>
                    </a:lnTo>
                    <a:lnTo>
                      <a:pt x="163" y="51"/>
                    </a:lnTo>
                    <a:lnTo>
                      <a:pt x="189" y="71"/>
                    </a:lnTo>
                    <a:lnTo>
                      <a:pt x="214" y="91"/>
                    </a:lnTo>
                    <a:lnTo>
                      <a:pt x="226" y="102"/>
                    </a:lnTo>
                    <a:lnTo>
                      <a:pt x="237" y="114"/>
                    </a:lnTo>
                    <a:lnTo>
                      <a:pt x="237" y="114"/>
                    </a:lnTo>
                    <a:lnTo>
                      <a:pt x="258" y="91"/>
                    </a:lnTo>
                    <a:lnTo>
                      <a:pt x="281" y="69"/>
                    </a:lnTo>
                    <a:lnTo>
                      <a:pt x="304" y="50"/>
                    </a:lnTo>
                    <a:lnTo>
                      <a:pt x="317" y="42"/>
                    </a:lnTo>
                    <a:lnTo>
                      <a:pt x="329" y="34"/>
                    </a:lnTo>
                    <a:lnTo>
                      <a:pt x="342" y="26"/>
                    </a:lnTo>
                    <a:lnTo>
                      <a:pt x="355" y="19"/>
                    </a:lnTo>
                    <a:lnTo>
                      <a:pt x="369" y="14"/>
                    </a:lnTo>
                    <a:lnTo>
                      <a:pt x="382" y="10"/>
                    </a:lnTo>
                    <a:lnTo>
                      <a:pt x="396" y="5"/>
                    </a:lnTo>
                    <a:lnTo>
                      <a:pt x="412" y="2"/>
                    </a:lnTo>
                    <a:lnTo>
                      <a:pt x="426" y="1"/>
                    </a:lnTo>
                    <a:lnTo>
                      <a:pt x="442" y="0"/>
                    </a:lnTo>
                    <a:lnTo>
                      <a:pt x="442" y="0"/>
                    </a:lnTo>
                    <a:lnTo>
                      <a:pt x="458" y="1"/>
                    </a:lnTo>
                    <a:lnTo>
                      <a:pt x="474" y="2"/>
                    </a:lnTo>
                    <a:lnTo>
                      <a:pt x="489" y="6"/>
                    </a:lnTo>
                    <a:lnTo>
                      <a:pt x="505" y="10"/>
                    </a:lnTo>
                    <a:lnTo>
                      <a:pt x="520" y="14"/>
                    </a:lnTo>
                    <a:lnTo>
                      <a:pt x="535" y="20"/>
                    </a:lnTo>
                    <a:lnTo>
                      <a:pt x="549" y="28"/>
                    </a:lnTo>
                    <a:lnTo>
                      <a:pt x="563" y="35"/>
                    </a:lnTo>
                    <a:lnTo>
                      <a:pt x="577" y="43"/>
                    </a:lnTo>
                    <a:lnTo>
                      <a:pt x="591" y="51"/>
                    </a:lnTo>
                    <a:lnTo>
                      <a:pt x="617" y="71"/>
                    </a:lnTo>
                    <a:lnTo>
                      <a:pt x="642" y="92"/>
                    </a:lnTo>
                    <a:lnTo>
                      <a:pt x="666" y="115"/>
                    </a:lnTo>
                    <a:lnTo>
                      <a:pt x="666" y="115"/>
                    </a:lnTo>
                    <a:lnTo>
                      <a:pt x="675" y="102"/>
                    </a:lnTo>
                    <a:lnTo>
                      <a:pt x="687" y="90"/>
                    </a:lnTo>
                    <a:lnTo>
                      <a:pt x="698" y="78"/>
                    </a:lnTo>
                    <a:lnTo>
                      <a:pt x="710" y="67"/>
                    </a:lnTo>
                    <a:lnTo>
                      <a:pt x="723" y="56"/>
                    </a:lnTo>
                    <a:lnTo>
                      <a:pt x="736" y="47"/>
                    </a:lnTo>
                    <a:lnTo>
                      <a:pt x="749" y="37"/>
                    </a:lnTo>
                    <a:lnTo>
                      <a:pt x="763" y="30"/>
                    </a:lnTo>
                    <a:lnTo>
                      <a:pt x="777" y="23"/>
                    </a:lnTo>
                    <a:lnTo>
                      <a:pt x="792" y="17"/>
                    </a:lnTo>
                    <a:lnTo>
                      <a:pt x="807" y="11"/>
                    </a:lnTo>
                    <a:lnTo>
                      <a:pt x="823" y="7"/>
                    </a:lnTo>
                    <a:lnTo>
                      <a:pt x="838" y="4"/>
                    </a:lnTo>
                    <a:lnTo>
                      <a:pt x="855" y="1"/>
                    </a:lnTo>
                    <a:lnTo>
                      <a:pt x="870" y="0"/>
                    </a:lnTo>
                    <a:lnTo>
                      <a:pt x="887" y="0"/>
                    </a:lnTo>
                    <a:lnTo>
                      <a:pt x="887" y="0"/>
                    </a:lnTo>
                    <a:lnTo>
                      <a:pt x="904" y="1"/>
                    </a:lnTo>
                    <a:lnTo>
                      <a:pt x="919" y="4"/>
                    </a:lnTo>
                    <a:lnTo>
                      <a:pt x="936" y="7"/>
                    </a:lnTo>
                    <a:lnTo>
                      <a:pt x="951" y="11"/>
                    </a:lnTo>
                    <a:lnTo>
                      <a:pt x="966" y="16"/>
                    </a:lnTo>
                    <a:lnTo>
                      <a:pt x="981" y="22"/>
                    </a:lnTo>
                    <a:lnTo>
                      <a:pt x="995" y="28"/>
                    </a:lnTo>
                    <a:lnTo>
                      <a:pt x="1008" y="36"/>
                    </a:lnTo>
                    <a:lnTo>
                      <a:pt x="1023" y="43"/>
                    </a:lnTo>
                    <a:lnTo>
                      <a:pt x="1036" y="51"/>
                    </a:lnTo>
                    <a:lnTo>
                      <a:pt x="1062" y="71"/>
                    </a:lnTo>
                    <a:lnTo>
                      <a:pt x="1086" y="92"/>
                    </a:lnTo>
                    <a:lnTo>
                      <a:pt x="1110" y="115"/>
                    </a:lnTo>
                    <a:lnTo>
                      <a:pt x="1110" y="115"/>
                    </a:lnTo>
                    <a:lnTo>
                      <a:pt x="1128" y="92"/>
                    </a:lnTo>
                    <a:lnTo>
                      <a:pt x="1149" y="72"/>
                    </a:lnTo>
                    <a:lnTo>
                      <a:pt x="1172" y="53"/>
                    </a:lnTo>
                    <a:lnTo>
                      <a:pt x="1195" y="37"/>
                    </a:lnTo>
                    <a:lnTo>
                      <a:pt x="1208" y="30"/>
                    </a:lnTo>
                    <a:lnTo>
                      <a:pt x="1220" y="24"/>
                    </a:lnTo>
                    <a:lnTo>
                      <a:pt x="1233" y="18"/>
                    </a:lnTo>
                    <a:lnTo>
                      <a:pt x="1248" y="13"/>
                    </a:lnTo>
                    <a:lnTo>
                      <a:pt x="1261" y="8"/>
                    </a:lnTo>
                    <a:lnTo>
                      <a:pt x="1274" y="5"/>
                    </a:lnTo>
                    <a:lnTo>
                      <a:pt x="1288" y="2"/>
                    </a:lnTo>
                    <a:lnTo>
                      <a:pt x="1301" y="0"/>
                    </a:lnTo>
                    <a:lnTo>
                      <a:pt x="1301" y="0"/>
                    </a:lnTo>
                    <a:lnTo>
                      <a:pt x="1305" y="0"/>
                    </a:lnTo>
                    <a:lnTo>
                      <a:pt x="1308" y="1"/>
                    </a:lnTo>
                    <a:lnTo>
                      <a:pt x="1314" y="6"/>
                    </a:lnTo>
                    <a:lnTo>
                      <a:pt x="1320" y="11"/>
                    </a:lnTo>
                    <a:lnTo>
                      <a:pt x="1323" y="16"/>
                    </a:lnTo>
                    <a:lnTo>
                      <a:pt x="1323" y="16"/>
                    </a:lnTo>
                    <a:lnTo>
                      <a:pt x="1323" y="18"/>
                    </a:lnTo>
                    <a:lnTo>
                      <a:pt x="1322" y="20"/>
                    </a:lnTo>
                    <a:lnTo>
                      <a:pt x="1319" y="26"/>
                    </a:lnTo>
                    <a:lnTo>
                      <a:pt x="1313" y="31"/>
                    </a:lnTo>
                    <a:lnTo>
                      <a:pt x="1308" y="34"/>
                    </a:lnTo>
                    <a:lnTo>
                      <a:pt x="1308" y="34"/>
                    </a:lnTo>
                    <a:lnTo>
                      <a:pt x="1282" y="38"/>
                    </a:lnTo>
                    <a:lnTo>
                      <a:pt x="1257" y="47"/>
                    </a:lnTo>
                    <a:lnTo>
                      <a:pt x="1233" y="57"/>
                    </a:lnTo>
                    <a:lnTo>
                      <a:pt x="1210" y="71"/>
                    </a:lnTo>
                    <a:lnTo>
                      <a:pt x="1188" y="85"/>
                    </a:lnTo>
                    <a:lnTo>
                      <a:pt x="1168" y="103"/>
                    </a:lnTo>
                    <a:lnTo>
                      <a:pt x="1158" y="112"/>
                    </a:lnTo>
                    <a:lnTo>
                      <a:pt x="1150" y="122"/>
                    </a:lnTo>
                    <a:lnTo>
                      <a:pt x="1142" y="133"/>
                    </a:lnTo>
                    <a:lnTo>
                      <a:pt x="1133" y="144"/>
                    </a:lnTo>
                    <a:lnTo>
                      <a:pt x="1133" y="144"/>
                    </a:lnTo>
                    <a:lnTo>
                      <a:pt x="1154" y="164"/>
                    </a:lnTo>
                    <a:lnTo>
                      <a:pt x="1175" y="183"/>
                    </a:lnTo>
                    <a:lnTo>
                      <a:pt x="1198" y="201"/>
                    </a:lnTo>
                    <a:lnTo>
                      <a:pt x="1223" y="217"/>
                    </a:lnTo>
                    <a:lnTo>
                      <a:pt x="1248" y="229"/>
                    </a:lnTo>
                    <a:lnTo>
                      <a:pt x="1274" y="239"/>
                    </a:lnTo>
                    <a:lnTo>
                      <a:pt x="1301" y="248"/>
                    </a:lnTo>
                    <a:lnTo>
                      <a:pt x="1329" y="252"/>
                    </a:lnTo>
                    <a:lnTo>
                      <a:pt x="1329" y="252"/>
                    </a:lnTo>
                    <a:lnTo>
                      <a:pt x="1331" y="254"/>
                    </a:lnTo>
                    <a:lnTo>
                      <a:pt x="1333" y="255"/>
                    </a:lnTo>
                    <a:lnTo>
                      <a:pt x="1338" y="260"/>
                    </a:lnTo>
                    <a:lnTo>
                      <a:pt x="1341" y="266"/>
                    </a:lnTo>
                    <a:lnTo>
                      <a:pt x="1343" y="270"/>
                    </a:lnTo>
                    <a:lnTo>
                      <a:pt x="1343" y="270"/>
                    </a:lnTo>
                    <a:lnTo>
                      <a:pt x="1343" y="272"/>
                    </a:lnTo>
                    <a:lnTo>
                      <a:pt x="1342" y="275"/>
                    </a:lnTo>
                    <a:lnTo>
                      <a:pt x="1337" y="280"/>
                    </a:lnTo>
                    <a:lnTo>
                      <a:pt x="1332" y="285"/>
                    </a:lnTo>
                    <a:lnTo>
                      <a:pt x="1329" y="286"/>
                    </a:lnTo>
                    <a:lnTo>
                      <a:pt x="1326" y="286"/>
                    </a:lnTo>
                    <a:lnTo>
                      <a:pt x="1326" y="286"/>
                    </a:lnTo>
                    <a:lnTo>
                      <a:pt x="1312" y="285"/>
                    </a:lnTo>
                    <a:lnTo>
                      <a:pt x="1297" y="281"/>
                    </a:lnTo>
                    <a:lnTo>
                      <a:pt x="1282" y="278"/>
                    </a:lnTo>
                    <a:lnTo>
                      <a:pt x="1268" y="274"/>
                    </a:lnTo>
                    <a:lnTo>
                      <a:pt x="1254" y="268"/>
                    </a:lnTo>
                    <a:lnTo>
                      <a:pt x="1239" y="262"/>
                    </a:lnTo>
                    <a:lnTo>
                      <a:pt x="1212" y="249"/>
                    </a:lnTo>
                    <a:lnTo>
                      <a:pt x="1186" y="232"/>
                    </a:lnTo>
                    <a:lnTo>
                      <a:pt x="1160" y="214"/>
                    </a:lnTo>
                    <a:lnTo>
                      <a:pt x="1136" y="194"/>
                    </a:lnTo>
                    <a:lnTo>
                      <a:pt x="1114" y="171"/>
                    </a:lnTo>
                    <a:lnTo>
                      <a:pt x="1114" y="171"/>
                    </a:lnTo>
                    <a:lnTo>
                      <a:pt x="1104" y="184"/>
                    </a:lnTo>
                    <a:lnTo>
                      <a:pt x="1092" y="197"/>
                    </a:lnTo>
                    <a:lnTo>
                      <a:pt x="1080" y="208"/>
                    </a:lnTo>
                    <a:lnTo>
                      <a:pt x="1068" y="220"/>
                    </a:lnTo>
                    <a:lnTo>
                      <a:pt x="1055" y="230"/>
                    </a:lnTo>
                    <a:lnTo>
                      <a:pt x="1042" y="239"/>
                    </a:lnTo>
                    <a:lnTo>
                      <a:pt x="1029" y="249"/>
                    </a:lnTo>
                    <a:lnTo>
                      <a:pt x="1014" y="256"/>
                    </a:lnTo>
                    <a:lnTo>
                      <a:pt x="1000" y="263"/>
                    </a:lnTo>
                    <a:lnTo>
                      <a:pt x="985" y="270"/>
                    </a:lnTo>
                    <a:lnTo>
                      <a:pt x="969" y="275"/>
                    </a:lnTo>
                    <a:lnTo>
                      <a:pt x="954" y="279"/>
                    </a:lnTo>
                    <a:lnTo>
                      <a:pt x="938" y="282"/>
                    </a:lnTo>
                    <a:lnTo>
                      <a:pt x="922" y="285"/>
                    </a:lnTo>
                    <a:lnTo>
                      <a:pt x="905" y="285"/>
                    </a:lnTo>
                    <a:lnTo>
                      <a:pt x="888" y="285"/>
                    </a:lnTo>
                    <a:lnTo>
                      <a:pt x="888" y="285"/>
                    </a:lnTo>
                    <a:lnTo>
                      <a:pt x="873" y="284"/>
                    </a:lnTo>
                    <a:lnTo>
                      <a:pt x="856" y="281"/>
                    </a:lnTo>
                    <a:lnTo>
                      <a:pt x="841" y="278"/>
                    </a:lnTo>
                    <a:lnTo>
                      <a:pt x="826" y="274"/>
                    </a:lnTo>
                    <a:lnTo>
                      <a:pt x="811" y="269"/>
                    </a:lnTo>
                    <a:lnTo>
                      <a:pt x="797" y="263"/>
                    </a:lnTo>
                    <a:lnTo>
                      <a:pt x="782" y="257"/>
                    </a:lnTo>
                    <a:lnTo>
                      <a:pt x="769" y="250"/>
                    </a:lnTo>
                    <a:lnTo>
                      <a:pt x="755" y="242"/>
                    </a:lnTo>
                    <a:lnTo>
                      <a:pt x="742" y="233"/>
                    </a:lnTo>
                    <a:lnTo>
                      <a:pt x="717" y="214"/>
                    </a:lnTo>
                    <a:lnTo>
                      <a:pt x="693" y="194"/>
                    </a:lnTo>
                    <a:lnTo>
                      <a:pt x="670" y="171"/>
                    </a:lnTo>
                    <a:lnTo>
                      <a:pt x="670" y="171"/>
                    </a:lnTo>
                    <a:lnTo>
                      <a:pt x="649" y="194"/>
                    </a:lnTo>
                    <a:lnTo>
                      <a:pt x="627" y="215"/>
                    </a:lnTo>
                    <a:lnTo>
                      <a:pt x="604" y="235"/>
                    </a:lnTo>
                    <a:lnTo>
                      <a:pt x="591" y="244"/>
                    </a:lnTo>
                    <a:lnTo>
                      <a:pt x="577" y="251"/>
                    </a:lnTo>
                    <a:lnTo>
                      <a:pt x="564" y="260"/>
                    </a:lnTo>
                    <a:lnTo>
                      <a:pt x="551" y="266"/>
                    </a:lnTo>
                    <a:lnTo>
                      <a:pt x="537" y="272"/>
                    </a:lnTo>
                    <a:lnTo>
                      <a:pt x="523" y="276"/>
                    </a:lnTo>
                    <a:lnTo>
                      <a:pt x="508" y="280"/>
                    </a:lnTo>
                    <a:lnTo>
                      <a:pt x="494" y="284"/>
                    </a:lnTo>
                    <a:lnTo>
                      <a:pt x="479" y="285"/>
                    </a:lnTo>
                    <a:lnTo>
                      <a:pt x="462" y="285"/>
                    </a:lnTo>
                    <a:lnTo>
                      <a:pt x="462" y="285"/>
                    </a:lnTo>
                    <a:lnTo>
                      <a:pt x="446" y="284"/>
                    </a:lnTo>
                    <a:lnTo>
                      <a:pt x="430" y="282"/>
                    </a:lnTo>
                    <a:lnTo>
                      <a:pt x="414" y="279"/>
                    </a:lnTo>
                    <a:lnTo>
                      <a:pt x="399" y="275"/>
                    </a:lnTo>
                    <a:lnTo>
                      <a:pt x="385" y="269"/>
                    </a:lnTo>
                    <a:lnTo>
                      <a:pt x="370" y="263"/>
                    </a:lnTo>
                    <a:lnTo>
                      <a:pt x="356" y="257"/>
                    </a:lnTo>
                    <a:lnTo>
                      <a:pt x="342" y="250"/>
                    </a:lnTo>
                    <a:lnTo>
                      <a:pt x="316" y="232"/>
                    </a:lnTo>
                    <a:lnTo>
                      <a:pt x="289" y="214"/>
                    </a:lnTo>
                    <a:lnTo>
                      <a:pt x="264" y="193"/>
                    </a:lnTo>
                    <a:lnTo>
                      <a:pt x="242" y="171"/>
                    </a:lnTo>
                    <a:lnTo>
                      <a:pt x="242" y="171"/>
                    </a:lnTo>
                    <a:lnTo>
                      <a:pt x="232" y="183"/>
                    </a:lnTo>
                    <a:lnTo>
                      <a:pt x="223" y="195"/>
                    </a:lnTo>
                    <a:lnTo>
                      <a:pt x="212" y="206"/>
                    </a:lnTo>
                    <a:lnTo>
                      <a:pt x="201" y="215"/>
                    </a:lnTo>
                    <a:lnTo>
                      <a:pt x="190" y="225"/>
                    </a:lnTo>
                    <a:lnTo>
                      <a:pt x="179" y="235"/>
                    </a:lnTo>
                    <a:lnTo>
                      <a:pt x="165" y="243"/>
                    </a:lnTo>
                    <a:lnTo>
                      <a:pt x="154" y="250"/>
                    </a:lnTo>
                    <a:lnTo>
                      <a:pt x="140" y="257"/>
                    </a:lnTo>
                    <a:lnTo>
                      <a:pt x="127" y="263"/>
                    </a:lnTo>
                    <a:lnTo>
                      <a:pt x="114" y="269"/>
                    </a:lnTo>
                    <a:lnTo>
                      <a:pt x="100" y="274"/>
                    </a:lnTo>
                    <a:lnTo>
                      <a:pt x="86" y="278"/>
                    </a:lnTo>
                    <a:lnTo>
                      <a:pt x="71" y="281"/>
                    </a:lnTo>
                    <a:lnTo>
                      <a:pt x="57" y="284"/>
                    </a:lnTo>
                    <a:lnTo>
                      <a:pt x="42" y="285"/>
                    </a:lnTo>
                    <a:lnTo>
                      <a:pt x="42" y="285"/>
                    </a:lnTo>
                    <a:close/>
                    <a:moveTo>
                      <a:pt x="894" y="250"/>
                    </a:moveTo>
                    <a:lnTo>
                      <a:pt x="894" y="250"/>
                    </a:lnTo>
                    <a:lnTo>
                      <a:pt x="910" y="250"/>
                    </a:lnTo>
                    <a:lnTo>
                      <a:pt x="924" y="249"/>
                    </a:lnTo>
                    <a:lnTo>
                      <a:pt x="938" y="247"/>
                    </a:lnTo>
                    <a:lnTo>
                      <a:pt x="952" y="243"/>
                    </a:lnTo>
                    <a:lnTo>
                      <a:pt x="967" y="239"/>
                    </a:lnTo>
                    <a:lnTo>
                      <a:pt x="980" y="233"/>
                    </a:lnTo>
                    <a:lnTo>
                      <a:pt x="993" y="227"/>
                    </a:lnTo>
                    <a:lnTo>
                      <a:pt x="1005" y="221"/>
                    </a:lnTo>
                    <a:lnTo>
                      <a:pt x="1018" y="213"/>
                    </a:lnTo>
                    <a:lnTo>
                      <a:pt x="1029" y="205"/>
                    </a:lnTo>
                    <a:lnTo>
                      <a:pt x="1041" y="196"/>
                    </a:lnTo>
                    <a:lnTo>
                      <a:pt x="1051" y="187"/>
                    </a:lnTo>
                    <a:lnTo>
                      <a:pt x="1061" y="176"/>
                    </a:lnTo>
                    <a:lnTo>
                      <a:pt x="1070" y="166"/>
                    </a:lnTo>
                    <a:lnTo>
                      <a:pt x="1080" y="154"/>
                    </a:lnTo>
                    <a:lnTo>
                      <a:pt x="1088" y="142"/>
                    </a:lnTo>
                    <a:lnTo>
                      <a:pt x="1088" y="142"/>
                    </a:lnTo>
                    <a:lnTo>
                      <a:pt x="1068" y="121"/>
                    </a:lnTo>
                    <a:lnTo>
                      <a:pt x="1045" y="99"/>
                    </a:lnTo>
                    <a:lnTo>
                      <a:pt x="1032" y="90"/>
                    </a:lnTo>
                    <a:lnTo>
                      <a:pt x="1020" y="81"/>
                    </a:lnTo>
                    <a:lnTo>
                      <a:pt x="1007" y="73"/>
                    </a:lnTo>
                    <a:lnTo>
                      <a:pt x="994" y="66"/>
                    </a:lnTo>
                    <a:lnTo>
                      <a:pt x="981" y="59"/>
                    </a:lnTo>
                    <a:lnTo>
                      <a:pt x="967" y="53"/>
                    </a:lnTo>
                    <a:lnTo>
                      <a:pt x="954" y="48"/>
                    </a:lnTo>
                    <a:lnTo>
                      <a:pt x="939" y="43"/>
                    </a:lnTo>
                    <a:lnTo>
                      <a:pt x="924" y="39"/>
                    </a:lnTo>
                    <a:lnTo>
                      <a:pt x="910" y="37"/>
                    </a:lnTo>
                    <a:lnTo>
                      <a:pt x="894" y="36"/>
                    </a:lnTo>
                    <a:lnTo>
                      <a:pt x="879" y="36"/>
                    </a:lnTo>
                    <a:lnTo>
                      <a:pt x="879" y="36"/>
                    </a:lnTo>
                    <a:lnTo>
                      <a:pt x="864" y="36"/>
                    </a:lnTo>
                    <a:lnTo>
                      <a:pt x="850" y="38"/>
                    </a:lnTo>
                    <a:lnTo>
                      <a:pt x="837" y="41"/>
                    </a:lnTo>
                    <a:lnTo>
                      <a:pt x="823" y="43"/>
                    </a:lnTo>
                    <a:lnTo>
                      <a:pt x="810" y="48"/>
                    </a:lnTo>
                    <a:lnTo>
                      <a:pt x="797" y="53"/>
                    </a:lnTo>
                    <a:lnTo>
                      <a:pt x="785" y="59"/>
                    </a:lnTo>
                    <a:lnTo>
                      <a:pt x="773" y="65"/>
                    </a:lnTo>
                    <a:lnTo>
                      <a:pt x="761" y="72"/>
                    </a:lnTo>
                    <a:lnTo>
                      <a:pt x="749" y="80"/>
                    </a:lnTo>
                    <a:lnTo>
                      <a:pt x="738" y="89"/>
                    </a:lnTo>
                    <a:lnTo>
                      <a:pt x="727" y="98"/>
                    </a:lnTo>
                    <a:lnTo>
                      <a:pt x="718" y="109"/>
                    </a:lnTo>
                    <a:lnTo>
                      <a:pt x="708" y="120"/>
                    </a:lnTo>
                    <a:lnTo>
                      <a:pt x="699" y="130"/>
                    </a:lnTo>
                    <a:lnTo>
                      <a:pt x="691" y="142"/>
                    </a:lnTo>
                    <a:lnTo>
                      <a:pt x="691" y="142"/>
                    </a:lnTo>
                    <a:lnTo>
                      <a:pt x="710" y="164"/>
                    </a:lnTo>
                    <a:lnTo>
                      <a:pt x="731" y="184"/>
                    </a:lnTo>
                    <a:lnTo>
                      <a:pt x="743" y="194"/>
                    </a:lnTo>
                    <a:lnTo>
                      <a:pt x="755" y="202"/>
                    </a:lnTo>
                    <a:lnTo>
                      <a:pt x="767" y="211"/>
                    </a:lnTo>
                    <a:lnTo>
                      <a:pt x="780" y="218"/>
                    </a:lnTo>
                    <a:lnTo>
                      <a:pt x="793" y="225"/>
                    </a:lnTo>
                    <a:lnTo>
                      <a:pt x="806" y="231"/>
                    </a:lnTo>
                    <a:lnTo>
                      <a:pt x="820" y="236"/>
                    </a:lnTo>
                    <a:lnTo>
                      <a:pt x="835" y="241"/>
                    </a:lnTo>
                    <a:lnTo>
                      <a:pt x="849" y="244"/>
                    </a:lnTo>
                    <a:lnTo>
                      <a:pt x="864" y="248"/>
                    </a:lnTo>
                    <a:lnTo>
                      <a:pt x="879" y="249"/>
                    </a:lnTo>
                    <a:lnTo>
                      <a:pt x="894" y="250"/>
                    </a:lnTo>
                    <a:lnTo>
                      <a:pt x="894" y="250"/>
                    </a:lnTo>
                    <a:close/>
                    <a:moveTo>
                      <a:pt x="460" y="250"/>
                    </a:moveTo>
                    <a:lnTo>
                      <a:pt x="460" y="250"/>
                    </a:lnTo>
                    <a:lnTo>
                      <a:pt x="474" y="249"/>
                    </a:lnTo>
                    <a:lnTo>
                      <a:pt x="488" y="248"/>
                    </a:lnTo>
                    <a:lnTo>
                      <a:pt x="501" y="245"/>
                    </a:lnTo>
                    <a:lnTo>
                      <a:pt x="516" y="242"/>
                    </a:lnTo>
                    <a:lnTo>
                      <a:pt x="527" y="237"/>
                    </a:lnTo>
                    <a:lnTo>
                      <a:pt x="541" y="232"/>
                    </a:lnTo>
                    <a:lnTo>
                      <a:pt x="552" y="225"/>
                    </a:lnTo>
                    <a:lnTo>
                      <a:pt x="564" y="219"/>
                    </a:lnTo>
                    <a:lnTo>
                      <a:pt x="576" y="211"/>
                    </a:lnTo>
                    <a:lnTo>
                      <a:pt x="587" y="202"/>
                    </a:lnTo>
                    <a:lnTo>
                      <a:pt x="608" y="184"/>
                    </a:lnTo>
                    <a:lnTo>
                      <a:pt x="627" y="164"/>
                    </a:lnTo>
                    <a:lnTo>
                      <a:pt x="645" y="142"/>
                    </a:lnTo>
                    <a:lnTo>
                      <a:pt x="645" y="142"/>
                    </a:lnTo>
                    <a:lnTo>
                      <a:pt x="625" y="122"/>
                    </a:lnTo>
                    <a:lnTo>
                      <a:pt x="604" y="103"/>
                    </a:lnTo>
                    <a:lnTo>
                      <a:pt x="581" y="85"/>
                    </a:lnTo>
                    <a:lnTo>
                      <a:pt x="557" y="69"/>
                    </a:lnTo>
                    <a:lnTo>
                      <a:pt x="544" y="62"/>
                    </a:lnTo>
                    <a:lnTo>
                      <a:pt x="532" y="56"/>
                    </a:lnTo>
                    <a:lnTo>
                      <a:pt x="519" y="50"/>
                    </a:lnTo>
                    <a:lnTo>
                      <a:pt x="505" y="45"/>
                    </a:lnTo>
                    <a:lnTo>
                      <a:pt x="492" y="42"/>
                    </a:lnTo>
                    <a:lnTo>
                      <a:pt x="477" y="38"/>
                    </a:lnTo>
                    <a:lnTo>
                      <a:pt x="463" y="37"/>
                    </a:lnTo>
                    <a:lnTo>
                      <a:pt x="449" y="36"/>
                    </a:lnTo>
                    <a:lnTo>
                      <a:pt x="449" y="36"/>
                    </a:lnTo>
                    <a:lnTo>
                      <a:pt x="435" y="36"/>
                    </a:lnTo>
                    <a:lnTo>
                      <a:pt x="420" y="37"/>
                    </a:lnTo>
                    <a:lnTo>
                      <a:pt x="407" y="39"/>
                    </a:lnTo>
                    <a:lnTo>
                      <a:pt x="393" y="43"/>
                    </a:lnTo>
                    <a:lnTo>
                      <a:pt x="380" y="48"/>
                    </a:lnTo>
                    <a:lnTo>
                      <a:pt x="368" y="54"/>
                    </a:lnTo>
                    <a:lnTo>
                      <a:pt x="355" y="60"/>
                    </a:lnTo>
                    <a:lnTo>
                      <a:pt x="343" y="67"/>
                    </a:lnTo>
                    <a:lnTo>
                      <a:pt x="331" y="74"/>
                    </a:lnTo>
                    <a:lnTo>
                      <a:pt x="320" y="83"/>
                    </a:lnTo>
                    <a:lnTo>
                      <a:pt x="299" y="101"/>
                    </a:lnTo>
                    <a:lnTo>
                      <a:pt x="280" y="121"/>
                    </a:lnTo>
                    <a:lnTo>
                      <a:pt x="262" y="142"/>
                    </a:lnTo>
                    <a:lnTo>
                      <a:pt x="262" y="142"/>
                    </a:lnTo>
                    <a:lnTo>
                      <a:pt x="283" y="163"/>
                    </a:lnTo>
                    <a:lnTo>
                      <a:pt x="305" y="183"/>
                    </a:lnTo>
                    <a:lnTo>
                      <a:pt x="327" y="201"/>
                    </a:lnTo>
                    <a:lnTo>
                      <a:pt x="351" y="217"/>
                    </a:lnTo>
                    <a:lnTo>
                      <a:pt x="363" y="224"/>
                    </a:lnTo>
                    <a:lnTo>
                      <a:pt x="376" y="230"/>
                    </a:lnTo>
                    <a:lnTo>
                      <a:pt x="389" y="236"/>
                    </a:lnTo>
                    <a:lnTo>
                      <a:pt x="402" y="241"/>
                    </a:lnTo>
                    <a:lnTo>
                      <a:pt x="417" y="244"/>
                    </a:lnTo>
                    <a:lnTo>
                      <a:pt x="431" y="247"/>
                    </a:lnTo>
                    <a:lnTo>
                      <a:pt x="445" y="249"/>
                    </a:lnTo>
                    <a:lnTo>
                      <a:pt x="460" y="250"/>
                    </a:lnTo>
                    <a:lnTo>
                      <a:pt x="460"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Freeform 6">
                <a:extLst>
                  <a:ext uri="{FF2B5EF4-FFF2-40B4-BE49-F238E27FC236}">
                    <a16:creationId xmlns:a16="http://schemas.microsoft.com/office/drawing/2014/main" id="{8B61411B-7DF2-E80D-D7D4-7EA2DC7B533A}"/>
                  </a:ext>
                </a:extLst>
              </p:cNvPr>
              <p:cNvSpPr>
                <a:spLocks/>
              </p:cNvSpPr>
              <p:nvPr/>
            </p:nvSpPr>
            <p:spPr bwMode="auto">
              <a:xfrm>
                <a:off x="4751388" y="4064001"/>
                <a:ext cx="65087" cy="174625"/>
              </a:xfrm>
              <a:custGeom>
                <a:avLst/>
                <a:gdLst>
                  <a:gd name="T0" fmla="*/ 41 w 41"/>
                  <a:gd name="T1" fmla="*/ 93 h 110"/>
                  <a:gd name="T2" fmla="*/ 41 w 41"/>
                  <a:gd name="T3" fmla="*/ 93 h 110"/>
                  <a:gd name="T4" fmla="*/ 41 w 41"/>
                  <a:gd name="T5" fmla="*/ 95 h 110"/>
                  <a:gd name="T6" fmla="*/ 37 w 41"/>
                  <a:gd name="T7" fmla="*/ 99 h 110"/>
                  <a:gd name="T8" fmla="*/ 32 w 41"/>
                  <a:gd name="T9" fmla="*/ 102 h 110"/>
                  <a:gd name="T10" fmla="*/ 28 w 41"/>
                  <a:gd name="T11" fmla="*/ 105 h 110"/>
                  <a:gd name="T12" fmla="*/ 17 w 41"/>
                  <a:gd name="T13" fmla="*/ 108 h 110"/>
                  <a:gd name="T14" fmla="*/ 12 w 41"/>
                  <a:gd name="T15" fmla="*/ 110 h 110"/>
                  <a:gd name="T16" fmla="*/ 9 w 41"/>
                  <a:gd name="T17" fmla="*/ 110 h 110"/>
                  <a:gd name="T18" fmla="*/ 0 w 41"/>
                  <a:gd name="T19" fmla="*/ 1 h 110"/>
                  <a:gd name="T20" fmla="*/ 0 w 41"/>
                  <a:gd name="T21" fmla="*/ 1 h 110"/>
                  <a:gd name="T22" fmla="*/ 4 w 41"/>
                  <a:gd name="T23" fmla="*/ 0 h 110"/>
                  <a:gd name="T24" fmla="*/ 10 w 41"/>
                  <a:gd name="T25" fmla="*/ 0 h 110"/>
                  <a:gd name="T26" fmla="*/ 16 w 41"/>
                  <a:gd name="T27" fmla="*/ 1 h 110"/>
                  <a:gd name="T28" fmla="*/ 22 w 41"/>
                  <a:gd name="T29" fmla="*/ 3 h 110"/>
                  <a:gd name="T30" fmla="*/ 26 w 41"/>
                  <a:gd name="T31" fmla="*/ 6 h 110"/>
                  <a:gd name="T32" fmla="*/ 31 w 41"/>
                  <a:gd name="T33" fmla="*/ 9 h 110"/>
                  <a:gd name="T34" fmla="*/ 35 w 41"/>
                  <a:gd name="T35" fmla="*/ 13 h 110"/>
                  <a:gd name="T36" fmla="*/ 36 w 41"/>
                  <a:gd name="T37" fmla="*/ 18 h 110"/>
                  <a:gd name="T38" fmla="*/ 41 w 41"/>
                  <a:gd name="T39"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110">
                    <a:moveTo>
                      <a:pt x="41" y="93"/>
                    </a:moveTo>
                    <a:lnTo>
                      <a:pt x="41" y="93"/>
                    </a:lnTo>
                    <a:lnTo>
                      <a:pt x="41" y="95"/>
                    </a:lnTo>
                    <a:lnTo>
                      <a:pt x="37" y="99"/>
                    </a:lnTo>
                    <a:lnTo>
                      <a:pt x="32" y="102"/>
                    </a:lnTo>
                    <a:lnTo>
                      <a:pt x="28" y="105"/>
                    </a:lnTo>
                    <a:lnTo>
                      <a:pt x="17" y="108"/>
                    </a:lnTo>
                    <a:lnTo>
                      <a:pt x="12" y="110"/>
                    </a:lnTo>
                    <a:lnTo>
                      <a:pt x="9" y="110"/>
                    </a:lnTo>
                    <a:lnTo>
                      <a:pt x="0" y="1"/>
                    </a:lnTo>
                    <a:lnTo>
                      <a:pt x="0" y="1"/>
                    </a:lnTo>
                    <a:lnTo>
                      <a:pt x="4" y="0"/>
                    </a:lnTo>
                    <a:lnTo>
                      <a:pt x="10" y="0"/>
                    </a:lnTo>
                    <a:lnTo>
                      <a:pt x="16" y="1"/>
                    </a:lnTo>
                    <a:lnTo>
                      <a:pt x="22" y="3"/>
                    </a:lnTo>
                    <a:lnTo>
                      <a:pt x="26" y="6"/>
                    </a:lnTo>
                    <a:lnTo>
                      <a:pt x="31" y="9"/>
                    </a:lnTo>
                    <a:lnTo>
                      <a:pt x="35" y="13"/>
                    </a:lnTo>
                    <a:lnTo>
                      <a:pt x="36" y="18"/>
                    </a:lnTo>
                    <a:lnTo>
                      <a:pt x="41"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2" name="Freeform 7">
                <a:extLst>
                  <a:ext uri="{FF2B5EF4-FFF2-40B4-BE49-F238E27FC236}">
                    <a16:creationId xmlns:a16="http://schemas.microsoft.com/office/drawing/2014/main" id="{99396F5B-CDC6-469E-058C-E345D19A6CA9}"/>
                  </a:ext>
                </a:extLst>
              </p:cNvPr>
              <p:cNvSpPr>
                <a:spLocks/>
              </p:cNvSpPr>
              <p:nvPr/>
            </p:nvSpPr>
            <p:spPr bwMode="auto">
              <a:xfrm>
                <a:off x="6584950" y="4057651"/>
                <a:ext cx="68262" cy="180975"/>
              </a:xfrm>
              <a:custGeom>
                <a:avLst/>
                <a:gdLst>
                  <a:gd name="T0" fmla="*/ 8 w 43"/>
                  <a:gd name="T1" fmla="*/ 97 h 114"/>
                  <a:gd name="T2" fmla="*/ 0 w 43"/>
                  <a:gd name="T3" fmla="*/ 18 h 114"/>
                  <a:gd name="T4" fmla="*/ 0 w 43"/>
                  <a:gd name="T5" fmla="*/ 18 h 114"/>
                  <a:gd name="T6" fmla="*/ 16 w 43"/>
                  <a:gd name="T7" fmla="*/ 8 h 114"/>
                  <a:gd name="T8" fmla="*/ 33 w 43"/>
                  <a:gd name="T9" fmla="*/ 0 h 114"/>
                  <a:gd name="T10" fmla="*/ 43 w 43"/>
                  <a:gd name="T11" fmla="*/ 114 h 114"/>
                  <a:gd name="T12" fmla="*/ 43 w 43"/>
                  <a:gd name="T13" fmla="*/ 114 h 114"/>
                  <a:gd name="T14" fmla="*/ 39 w 43"/>
                  <a:gd name="T15" fmla="*/ 114 h 114"/>
                  <a:gd name="T16" fmla="*/ 35 w 43"/>
                  <a:gd name="T17" fmla="*/ 112 h 114"/>
                  <a:gd name="T18" fmla="*/ 23 w 43"/>
                  <a:gd name="T19" fmla="*/ 109 h 114"/>
                  <a:gd name="T20" fmla="*/ 18 w 43"/>
                  <a:gd name="T21" fmla="*/ 106 h 114"/>
                  <a:gd name="T22" fmla="*/ 13 w 43"/>
                  <a:gd name="T23" fmla="*/ 103 h 114"/>
                  <a:gd name="T24" fmla="*/ 10 w 43"/>
                  <a:gd name="T25" fmla="*/ 100 h 114"/>
                  <a:gd name="T26" fmla="*/ 8 w 43"/>
                  <a:gd name="T27" fmla="*/ 97 h 114"/>
                  <a:gd name="T28" fmla="*/ 8 w 43"/>
                  <a:gd name="T29" fmla="*/ 9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114">
                    <a:moveTo>
                      <a:pt x="8" y="97"/>
                    </a:moveTo>
                    <a:lnTo>
                      <a:pt x="0" y="18"/>
                    </a:lnTo>
                    <a:lnTo>
                      <a:pt x="0" y="18"/>
                    </a:lnTo>
                    <a:lnTo>
                      <a:pt x="16" y="8"/>
                    </a:lnTo>
                    <a:lnTo>
                      <a:pt x="33" y="0"/>
                    </a:lnTo>
                    <a:lnTo>
                      <a:pt x="43" y="114"/>
                    </a:lnTo>
                    <a:lnTo>
                      <a:pt x="43" y="114"/>
                    </a:lnTo>
                    <a:lnTo>
                      <a:pt x="39" y="114"/>
                    </a:lnTo>
                    <a:lnTo>
                      <a:pt x="35" y="112"/>
                    </a:lnTo>
                    <a:lnTo>
                      <a:pt x="23" y="109"/>
                    </a:lnTo>
                    <a:lnTo>
                      <a:pt x="18" y="106"/>
                    </a:lnTo>
                    <a:lnTo>
                      <a:pt x="13" y="103"/>
                    </a:lnTo>
                    <a:lnTo>
                      <a:pt x="10" y="100"/>
                    </a:lnTo>
                    <a:lnTo>
                      <a:pt x="8" y="97"/>
                    </a:lnTo>
                    <a:lnTo>
                      <a:pt x="8"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3" name="Freeform 8">
                <a:extLst>
                  <a:ext uri="{FF2B5EF4-FFF2-40B4-BE49-F238E27FC236}">
                    <a16:creationId xmlns:a16="http://schemas.microsoft.com/office/drawing/2014/main" id="{2E7AB121-9A27-D813-18EC-CD2694EF6623}"/>
                  </a:ext>
                </a:extLst>
              </p:cNvPr>
              <p:cNvSpPr>
                <a:spLocks/>
              </p:cNvSpPr>
              <p:nvPr/>
            </p:nvSpPr>
            <p:spPr bwMode="auto">
              <a:xfrm>
                <a:off x="6005513" y="4035426"/>
                <a:ext cx="71437" cy="228600"/>
              </a:xfrm>
              <a:custGeom>
                <a:avLst/>
                <a:gdLst>
                  <a:gd name="T0" fmla="*/ 10 w 45"/>
                  <a:gd name="T1" fmla="*/ 138 h 144"/>
                  <a:gd name="T2" fmla="*/ 0 w 45"/>
                  <a:gd name="T3" fmla="*/ 3 h 144"/>
                  <a:gd name="T4" fmla="*/ 0 w 45"/>
                  <a:gd name="T5" fmla="*/ 3 h 144"/>
                  <a:gd name="T6" fmla="*/ 8 w 45"/>
                  <a:gd name="T7" fmla="*/ 1 h 144"/>
                  <a:gd name="T8" fmla="*/ 16 w 45"/>
                  <a:gd name="T9" fmla="*/ 0 h 144"/>
                  <a:gd name="T10" fmla="*/ 26 w 45"/>
                  <a:gd name="T11" fmla="*/ 0 h 144"/>
                  <a:gd name="T12" fmla="*/ 34 w 45"/>
                  <a:gd name="T13" fmla="*/ 0 h 144"/>
                  <a:gd name="T14" fmla="*/ 45 w 45"/>
                  <a:gd name="T15" fmla="*/ 138 h 144"/>
                  <a:gd name="T16" fmla="*/ 45 w 45"/>
                  <a:gd name="T17" fmla="*/ 138 h 144"/>
                  <a:gd name="T18" fmla="*/ 44 w 45"/>
                  <a:gd name="T19" fmla="*/ 140 h 144"/>
                  <a:gd name="T20" fmla="*/ 44 w 45"/>
                  <a:gd name="T21" fmla="*/ 141 h 144"/>
                  <a:gd name="T22" fmla="*/ 39 w 45"/>
                  <a:gd name="T23" fmla="*/ 143 h 144"/>
                  <a:gd name="T24" fmla="*/ 34 w 45"/>
                  <a:gd name="T25" fmla="*/ 144 h 144"/>
                  <a:gd name="T26" fmla="*/ 28 w 45"/>
                  <a:gd name="T27" fmla="*/ 144 h 144"/>
                  <a:gd name="T28" fmla="*/ 21 w 45"/>
                  <a:gd name="T29" fmla="*/ 144 h 144"/>
                  <a:gd name="T30" fmla="*/ 16 w 45"/>
                  <a:gd name="T31" fmla="*/ 143 h 144"/>
                  <a:gd name="T32" fmla="*/ 11 w 45"/>
                  <a:gd name="T33" fmla="*/ 141 h 144"/>
                  <a:gd name="T34" fmla="*/ 10 w 45"/>
                  <a:gd name="T35" fmla="*/ 140 h 144"/>
                  <a:gd name="T36" fmla="*/ 10 w 45"/>
                  <a:gd name="T37" fmla="*/ 138 h 144"/>
                  <a:gd name="T38" fmla="*/ 10 w 45"/>
                  <a:gd name="T39" fmla="*/ 1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144">
                    <a:moveTo>
                      <a:pt x="10" y="138"/>
                    </a:moveTo>
                    <a:lnTo>
                      <a:pt x="0" y="3"/>
                    </a:lnTo>
                    <a:lnTo>
                      <a:pt x="0" y="3"/>
                    </a:lnTo>
                    <a:lnTo>
                      <a:pt x="8" y="1"/>
                    </a:lnTo>
                    <a:lnTo>
                      <a:pt x="16" y="0"/>
                    </a:lnTo>
                    <a:lnTo>
                      <a:pt x="26" y="0"/>
                    </a:lnTo>
                    <a:lnTo>
                      <a:pt x="34" y="0"/>
                    </a:lnTo>
                    <a:lnTo>
                      <a:pt x="45" y="138"/>
                    </a:lnTo>
                    <a:lnTo>
                      <a:pt x="45" y="138"/>
                    </a:lnTo>
                    <a:lnTo>
                      <a:pt x="44" y="140"/>
                    </a:lnTo>
                    <a:lnTo>
                      <a:pt x="44" y="141"/>
                    </a:lnTo>
                    <a:lnTo>
                      <a:pt x="39" y="143"/>
                    </a:lnTo>
                    <a:lnTo>
                      <a:pt x="34" y="144"/>
                    </a:lnTo>
                    <a:lnTo>
                      <a:pt x="28" y="144"/>
                    </a:lnTo>
                    <a:lnTo>
                      <a:pt x="21" y="144"/>
                    </a:lnTo>
                    <a:lnTo>
                      <a:pt x="16" y="143"/>
                    </a:lnTo>
                    <a:lnTo>
                      <a:pt x="11" y="141"/>
                    </a:lnTo>
                    <a:lnTo>
                      <a:pt x="10" y="140"/>
                    </a:lnTo>
                    <a:lnTo>
                      <a:pt x="10" y="138"/>
                    </a:lnTo>
                    <a:lnTo>
                      <a:pt x="1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4" name="Freeform 9">
                <a:extLst>
                  <a:ext uri="{FF2B5EF4-FFF2-40B4-BE49-F238E27FC236}">
                    <a16:creationId xmlns:a16="http://schemas.microsoft.com/office/drawing/2014/main" id="{F74DE9E1-1478-2E36-D188-4051B626CE64}"/>
                  </a:ext>
                </a:extLst>
              </p:cNvPr>
              <p:cNvSpPr>
                <a:spLocks/>
              </p:cNvSpPr>
              <p:nvPr/>
            </p:nvSpPr>
            <p:spPr bwMode="auto">
              <a:xfrm>
                <a:off x="6118225" y="4057651"/>
                <a:ext cx="66675" cy="185738"/>
              </a:xfrm>
              <a:custGeom>
                <a:avLst/>
                <a:gdLst>
                  <a:gd name="T0" fmla="*/ 42 w 42"/>
                  <a:gd name="T1" fmla="*/ 100 h 117"/>
                  <a:gd name="T2" fmla="*/ 42 w 42"/>
                  <a:gd name="T3" fmla="*/ 100 h 117"/>
                  <a:gd name="T4" fmla="*/ 40 w 42"/>
                  <a:gd name="T5" fmla="*/ 104 h 117"/>
                  <a:gd name="T6" fmla="*/ 38 w 42"/>
                  <a:gd name="T7" fmla="*/ 108 h 117"/>
                  <a:gd name="T8" fmla="*/ 33 w 42"/>
                  <a:gd name="T9" fmla="*/ 111 h 117"/>
                  <a:gd name="T10" fmla="*/ 29 w 42"/>
                  <a:gd name="T11" fmla="*/ 114 h 117"/>
                  <a:gd name="T12" fmla="*/ 23 w 42"/>
                  <a:gd name="T13" fmla="*/ 116 h 117"/>
                  <a:gd name="T14" fmla="*/ 17 w 42"/>
                  <a:gd name="T15" fmla="*/ 117 h 117"/>
                  <a:gd name="T16" fmla="*/ 12 w 42"/>
                  <a:gd name="T17" fmla="*/ 117 h 117"/>
                  <a:gd name="T18" fmla="*/ 8 w 42"/>
                  <a:gd name="T19" fmla="*/ 116 h 117"/>
                  <a:gd name="T20" fmla="*/ 0 w 42"/>
                  <a:gd name="T21" fmla="*/ 1 h 117"/>
                  <a:gd name="T22" fmla="*/ 0 w 42"/>
                  <a:gd name="T23" fmla="*/ 1 h 117"/>
                  <a:gd name="T24" fmla="*/ 2 w 42"/>
                  <a:gd name="T25" fmla="*/ 0 h 117"/>
                  <a:gd name="T26" fmla="*/ 7 w 42"/>
                  <a:gd name="T27" fmla="*/ 0 h 117"/>
                  <a:gd name="T28" fmla="*/ 13 w 42"/>
                  <a:gd name="T29" fmla="*/ 0 h 117"/>
                  <a:gd name="T30" fmla="*/ 19 w 42"/>
                  <a:gd name="T31" fmla="*/ 2 h 117"/>
                  <a:gd name="T32" fmla="*/ 25 w 42"/>
                  <a:gd name="T33" fmla="*/ 5 h 117"/>
                  <a:gd name="T34" fmla="*/ 30 w 42"/>
                  <a:gd name="T35" fmla="*/ 8 h 117"/>
                  <a:gd name="T36" fmla="*/ 33 w 42"/>
                  <a:gd name="T37" fmla="*/ 12 h 117"/>
                  <a:gd name="T38" fmla="*/ 35 w 42"/>
                  <a:gd name="T39" fmla="*/ 16 h 117"/>
                  <a:gd name="T40" fmla="*/ 42 w 42"/>
                  <a:gd name="T41" fmla="*/ 10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2" y="100"/>
                    </a:moveTo>
                    <a:lnTo>
                      <a:pt x="42" y="100"/>
                    </a:lnTo>
                    <a:lnTo>
                      <a:pt x="40" y="104"/>
                    </a:lnTo>
                    <a:lnTo>
                      <a:pt x="38" y="108"/>
                    </a:lnTo>
                    <a:lnTo>
                      <a:pt x="33" y="111"/>
                    </a:lnTo>
                    <a:lnTo>
                      <a:pt x="29" y="114"/>
                    </a:lnTo>
                    <a:lnTo>
                      <a:pt x="23" y="116"/>
                    </a:lnTo>
                    <a:lnTo>
                      <a:pt x="17" y="117"/>
                    </a:lnTo>
                    <a:lnTo>
                      <a:pt x="12" y="117"/>
                    </a:lnTo>
                    <a:lnTo>
                      <a:pt x="8" y="116"/>
                    </a:lnTo>
                    <a:lnTo>
                      <a:pt x="0" y="1"/>
                    </a:lnTo>
                    <a:lnTo>
                      <a:pt x="0" y="1"/>
                    </a:lnTo>
                    <a:lnTo>
                      <a:pt x="2" y="0"/>
                    </a:lnTo>
                    <a:lnTo>
                      <a:pt x="7" y="0"/>
                    </a:lnTo>
                    <a:lnTo>
                      <a:pt x="13" y="0"/>
                    </a:lnTo>
                    <a:lnTo>
                      <a:pt x="19" y="2"/>
                    </a:lnTo>
                    <a:lnTo>
                      <a:pt x="25" y="5"/>
                    </a:lnTo>
                    <a:lnTo>
                      <a:pt x="30" y="8"/>
                    </a:lnTo>
                    <a:lnTo>
                      <a:pt x="33" y="12"/>
                    </a:lnTo>
                    <a:lnTo>
                      <a:pt x="35" y="16"/>
                    </a:lnTo>
                    <a:lnTo>
                      <a:pt x="4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5" name="Freeform 10">
                <a:extLst>
                  <a:ext uri="{FF2B5EF4-FFF2-40B4-BE49-F238E27FC236}">
                    <a16:creationId xmlns:a16="http://schemas.microsoft.com/office/drawing/2014/main" id="{DD092187-CF2C-F25E-14B4-374A313CC847}"/>
                  </a:ext>
                </a:extLst>
              </p:cNvPr>
              <p:cNvSpPr>
                <a:spLocks/>
              </p:cNvSpPr>
              <p:nvPr/>
            </p:nvSpPr>
            <p:spPr bwMode="auto">
              <a:xfrm>
                <a:off x="5899150" y="4056063"/>
                <a:ext cx="66675" cy="188913"/>
              </a:xfrm>
              <a:custGeom>
                <a:avLst/>
                <a:gdLst>
                  <a:gd name="T0" fmla="*/ 42 w 42"/>
                  <a:gd name="T1" fmla="*/ 119 h 119"/>
                  <a:gd name="T2" fmla="*/ 42 w 42"/>
                  <a:gd name="T3" fmla="*/ 119 h 119"/>
                  <a:gd name="T4" fmla="*/ 33 w 42"/>
                  <a:gd name="T5" fmla="*/ 119 h 119"/>
                  <a:gd name="T6" fmla="*/ 26 w 42"/>
                  <a:gd name="T7" fmla="*/ 118 h 119"/>
                  <a:gd name="T8" fmla="*/ 20 w 42"/>
                  <a:gd name="T9" fmla="*/ 116 h 119"/>
                  <a:gd name="T10" fmla="*/ 15 w 42"/>
                  <a:gd name="T11" fmla="*/ 111 h 119"/>
                  <a:gd name="T12" fmla="*/ 12 w 42"/>
                  <a:gd name="T13" fmla="*/ 106 h 119"/>
                  <a:gd name="T14" fmla="*/ 8 w 42"/>
                  <a:gd name="T15" fmla="*/ 99 h 119"/>
                  <a:gd name="T16" fmla="*/ 6 w 42"/>
                  <a:gd name="T17" fmla="*/ 92 h 119"/>
                  <a:gd name="T18" fmla="*/ 3 w 42"/>
                  <a:gd name="T19" fmla="*/ 85 h 119"/>
                  <a:gd name="T20" fmla="*/ 1 w 42"/>
                  <a:gd name="T21" fmla="*/ 67 h 119"/>
                  <a:gd name="T22" fmla="*/ 0 w 42"/>
                  <a:gd name="T23" fmla="*/ 49 h 119"/>
                  <a:gd name="T24" fmla="*/ 0 w 42"/>
                  <a:gd name="T25" fmla="*/ 14 h 119"/>
                  <a:gd name="T26" fmla="*/ 0 w 42"/>
                  <a:gd name="T27" fmla="*/ 14 h 119"/>
                  <a:gd name="T28" fmla="*/ 1 w 42"/>
                  <a:gd name="T29" fmla="*/ 12 h 119"/>
                  <a:gd name="T30" fmla="*/ 3 w 42"/>
                  <a:gd name="T31" fmla="*/ 9 h 119"/>
                  <a:gd name="T32" fmla="*/ 12 w 42"/>
                  <a:gd name="T33" fmla="*/ 5 h 119"/>
                  <a:gd name="T34" fmla="*/ 23 w 42"/>
                  <a:gd name="T35" fmla="*/ 1 h 119"/>
                  <a:gd name="T36" fmla="*/ 32 w 42"/>
                  <a:gd name="T37" fmla="*/ 0 h 119"/>
                  <a:gd name="T38" fmla="*/ 42 w 42"/>
                  <a:gd name="T3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119">
                    <a:moveTo>
                      <a:pt x="42" y="119"/>
                    </a:moveTo>
                    <a:lnTo>
                      <a:pt x="42" y="119"/>
                    </a:lnTo>
                    <a:lnTo>
                      <a:pt x="33" y="119"/>
                    </a:lnTo>
                    <a:lnTo>
                      <a:pt x="26" y="118"/>
                    </a:lnTo>
                    <a:lnTo>
                      <a:pt x="20" y="116"/>
                    </a:lnTo>
                    <a:lnTo>
                      <a:pt x="15" y="111"/>
                    </a:lnTo>
                    <a:lnTo>
                      <a:pt x="12" y="106"/>
                    </a:lnTo>
                    <a:lnTo>
                      <a:pt x="8" y="99"/>
                    </a:lnTo>
                    <a:lnTo>
                      <a:pt x="6" y="92"/>
                    </a:lnTo>
                    <a:lnTo>
                      <a:pt x="3" y="85"/>
                    </a:lnTo>
                    <a:lnTo>
                      <a:pt x="1" y="67"/>
                    </a:lnTo>
                    <a:lnTo>
                      <a:pt x="0" y="49"/>
                    </a:lnTo>
                    <a:lnTo>
                      <a:pt x="0" y="14"/>
                    </a:lnTo>
                    <a:lnTo>
                      <a:pt x="0" y="14"/>
                    </a:lnTo>
                    <a:lnTo>
                      <a:pt x="1" y="12"/>
                    </a:lnTo>
                    <a:lnTo>
                      <a:pt x="3" y="9"/>
                    </a:lnTo>
                    <a:lnTo>
                      <a:pt x="12" y="5"/>
                    </a:lnTo>
                    <a:lnTo>
                      <a:pt x="23" y="1"/>
                    </a:lnTo>
                    <a:lnTo>
                      <a:pt x="32" y="0"/>
                    </a:lnTo>
                    <a:lnTo>
                      <a:pt x="42"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6" name="Freeform 11">
                <a:extLst>
                  <a:ext uri="{FF2B5EF4-FFF2-40B4-BE49-F238E27FC236}">
                    <a16:creationId xmlns:a16="http://schemas.microsoft.com/office/drawing/2014/main" id="{0DAC2D0E-1158-4085-E9FF-2DB4D41ABC11}"/>
                  </a:ext>
                </a:extLst>
              </p:cNvPr>
              <p:cNvSpPr>
                <a:spLocks/>
              </p:cNvSpPr>
              <p:nvPr/>
            </p:nvSpPr>
            <p:spPr bwMode="auto">
              <a:xfrm>
                <a:off x="5305425" y="4035426"/>
                <a:ext cx="71437" cy="227013"/>
              </a:xfrm>
              <a:custGeom>
                <a:avLst/>
                <a:gdLst>
                  <a:gd name="T0" fmla="*/ 45 w 45"/>
                  <a:gd name="T1" fmla="*/ 141 h 143"/>
                  <a:gd name="T2" fmla="*/ 45 w 45"/>
                  <a:gd name="T3" fmla="*/ 141 h 143"/>
                  <a:gd name="T4" fmla="*/ 43 w 45"/>
                  <a:gd name="T5" fmla="*/ 143 h 143"/>
                  <a:gd name="T6" fmla="*/ 39 w 45"/>
                  <a:gd name="T7" fmla="*/ 143 h 143"/>
                  <a:gd name="T8" fmla="*/ 29 w 45"/>
                  <a:gd name="T9" fmla="*/ 143 h 143"/>
                  <a:gd name="T10" fmla="*/ 18 w 45"/>
                  <a:gd name="T11" fmla="*/ 142 h 143"/>
                  <a:gd name="T12" fmla="*/ 13 w 45"/>
                  <a:gd name="T13" fmla="*/ 140 h 143"/>
                  <a:gd name="T14" fmla="*/ 11 w 45"/>
                  <a:gd name="T15" fmla="*/ 137 h 143"/>
                  <a:gd name="T16" fmla="*/ 0 w 45"/>
                  <a:gd name="T17" fmla="*/ 7 h 143"/>
                  <a:gd name="T18" fmla="*/ 0 w 45"/>
                  <a:gd name="T19" fmla="*/ 7 h 143"/>
                  <a:gd name="T20" fmla="*/ 1 w 45"/>
                  <a:gd name="T21" fmla="*/ 6 h 143"/>
                  <a:gd name="T22" fmla="*/ 1 w 45"/>
                  <a:gd name="T23" fmla="*/ 4 h 143"/>
                  <a:gd name="T24" fmla="*/ 5 w 45"/>
                  <a:gd name="T25" fmla="*/ 2 h 143"/>
                  <a:gd name="T26" fmla="*/ 11 w 45"/>
                  <a:gd name="T27" fmla="*/ 0 h 143"/>
                  <a:gd name="T28" fmla="*/ 17 w 45"/>
                  <a:gd name="T29" fmla="*/ 0 h 143"/>
                  <a:gd name="T30" fmla="*/ 23 w 45"/>
                  <a:gd name="T31" fmla="*/ 0 h 143"/>
                  <a:gd name="T32" fmla="*/ 29 w 45"/>
                  <a:gd name="T33" fmla="*/ 1 h 143"/>
                  <a:gd name="T34" fmla="*/ 32 w 45"/>
                  <a:gd name="T35" fmla="*/ 2 h 143"/>
                  <a:gd name="T36" fmla="*/ 33 w 45"/>
                  <a:gd name="T37" fmla="*/ 3 h 143"/>
                  <a:gd name="T38" fmla="*/ 35 w 45"/>
                  <a:gd name="T39" fmla="*/ 4 h 143"/>
                  <a:gd name="T40" fmla="*/ 45 w 45"/>
                  <a:gd name="T41" fmla="*/ 14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143">
                    <a:moveTo>
                      <a:pt x="45" y="141"/>
                    </a:moveTo>
                    <a:lnTo>
                      <a:pt x="45" y="141"/>
                    </a:lnTo>
                    <a:lnTo>
                      <a:pt x="43" y="143"/>
                    </a:lnTo>
                    <a:lnTo>
                      <a:pt x="39" y="143"/>
                    </a:lnTo>
                    <a:lnTo>
                      <a:pt x="29" y="143"/>
                    </a:lnTo>
                    <a:lnTo>
                      <a:pt x="18" y="142"/>
                    </a:lnTo>
                    <a:lnTo>
                      <a:pt x="13" y="140"/>
                    </a:lnTo>
                    <a:lnTo>
                      <a:pt x="11" y="137"/>
                    </a:lnTo>
                    <a:lnTo>
                      <a:pt x="0" y="7"/>
                    </a:lnTo>
                    <a:lnTo>
                      <a:pt x="0" y="7"/>
                    </a:lnTo>
                    <a:lnTo>
                      <a:pt x="1" y="6"/>
                    </a:lnTo>
                    <a:lnTo>
                      <a:pt x="1" y="4"/>
                    </a:lnTo>
                    <a:lnTo>
                      <a:pt x="5" y="2"/>
                    </a:lnTo>
                    <a:lnTo>
                      <a:pt x="11" y="0"/>
                    </a:lnTo>
                    <a:lnTo>
                      <a:pt x="17" y="0"/>
                    </a:lnTo>
                    <a:lnTo>
                      <a:pt x="23" y="0"/>
                    </a:lnTo>
                    <a:lnTo>
                      <a:pt x="29" y="1"/>
                    </a:lnTo>
                    <a:lnTo>
                      <a:pt x="32" y="2"/>
                    </a:lnTo>
                    <a:lnTo>
                      <a:pt x="33" y="3"/>
                    </a:lnTo>
                    <a:lnTo>
                      <a:pt x="35" y="4"/>
                    </a:lnTo>
                    <a:lnTo>
                      <a:pt x="45"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7" name="Freeform 12">
                <a:extLst>
                  <a:ext uri="{FF2B5EF4-FFF2-40B4-BE49-F238E27FC236}">
                    <a16:creationId xmlns:a16="http://schemas.microsoft.com/office/drawing/2014/main" id="{2994E3A9-4E78-BF1F-055A-27F8B48D5A06}"/>
                  </a:ext>
                </a:extLst>
              </p:cNvPr>
              <p:cNvSpPr>
                <a:spLocks/>
              </p:cNvSpPr>
              <p:nvPr/>
            </p:nvSpPr>
            <p:spPr bwMode="auto">
              <a:xfrm>
                <a:off x="5418138" y="4057651"/>
                <a:ext cx="66675" cy="184150"/>
              </a:xfrm>
              <a:custGeom>
                <a:avLst/>
                <a:gdLst>
                  <a:gd name="T0" fmla="*/ 42 w 42"/>
                  <a:gd name="T1" fmla="*/ 86 h 116"/>
                  <a:gd name="T2" fmla="*/ 42 w 42"/>
                  <a:gd name="T3" fmla="*/ 86 h 116"/>
                  <a:gd name="T4" fmla="*/ 42 w 42"/>
                  <a:gd name="T5" fmla="*/ 93 h 116"/>
                  <a:gd name="T6" fmla="*/ 40 w 42"/>
                  <a:gd name="T7" fmla="*/ 99 h 116"/>
                  <a:gd name="T8" fmla="*/ 37 w 42"/>
                  <a:gd name="T9" fmla="*/ 104 h 116"/>
                  <a:gd name="T10" fmla="*/ 34 w 42"/>
                  <a:gd name="T11" fmla="*/ 109 h 116"/>
                  <a:gd name="T12" fmla="*/ 29 w 42"/>
                  <a:gd name="T13" fmla="*/ 112 h 116"/>
                  <a:gd name="T14" fmla="*/ 23 w 42"/>
                  <a:gd name="T15" fmla="*/ 115 h 116"/>
                  <a:gd name="T16" fmla="*/ 16 w 42"/>
                  <a:gd name="T17" fmla="*/ 116 h 116"/>
                  <a:gd name="T18" fmla="*/ 9 w 42"/>
                  <a:gd name="T19" fmla="*/ 116 h 116"/>
                  <a:gd name="T20" fmla="*/ 0 w 42"/>
                  <a:gd name="T21" fmla="*/ 0 h 116"/>
                  <a:gd name="T22" fmla="*/ 0 w 42"/>
                  <a:gd name="T23" fmla="*/ 0 h 116"/>
                  <a:gd name="T24" fmla="*/ 11 w 42"/>
                  <a:gd name="T25" fmla="*/ 1 h 116"/>
                  <a:gd name="T26" fmla="*/ 22 w 42"/>
                  <a:gd name="T27" fmla="*/ 5 h 116"/>
                  <a:gd name="T28" fmla="*/ 27 w 42"/>
                  <a:gd name="T29" fmla="*/ 7 h 116"/>
                  <a:gd name="T30" fmla="*/ 31 w 42"/>
                  <a:gd name="T31" fmla="*/ 10 h 116"/>
                  <a:gd name="T32" fmla="*/ 34 w 42"/>
                  <a:gd name="T33" fmla="*/ 12 h 116"/>
                  <a:gd name="T34" fmla="*/ 35 w 42"/>
                  <a:gd name="T35" fmla="*/ 14 h 116"/>
                  <a:gd name="T36" fmla="*/ 42 w 42"/>
                  <a:gd name="T37" fmla="*/ 8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116">
                    <a:moveTo>
                      <a:pt x="42" y="86"/>
                    </a:moveTo>
                    <a:lnTo>
                      <a:pt x="42" y="86"/>
                    </a:lnTo>
                    <a:lnTo>
                      <a:pt x="42" y="93"/>
                    </a:lnTo>
                    <a:lnTo>
                      <a:pt x="40" y="99"/>
                    </a:lnTo>
                    <a:lnTo>
                      <a:pt x="37" y="104"/>
                    </a:lnTo>
                    <a:lnTo>
                      <a:pt x="34" y="109"/>
                    </a:lnTo>
                    <a:lnTo>
                      <a:pt x="29" y="112"/>
                    </a:lnTo>
                    <a:lnTo>
                      <a:pt x="23" y="115"/>
                    </a:lnTo>
                    <a:lnTo>
                      <a:pt x="16" y="116"/>
                    </a:lnTo>
                    <a:lnTo>
                      <a:pt x="9" y="116"/>
                    </a:lnTo>
                    <a:lnTo>
                      <a:pt x="0" y="0"/>
                    </a:lnTo>
                    <a:lnTo>
                      <a:pt x="0" y="0"/>
                    </a:lnTo>
                    <a:lnTo>
                      <a:pt x="11" y="1"/>
                    </a:lnTo>
                    <a:lnTo>
                      <a:pt x="22" y="5"/>
                    </a:lnTo>
                    <a:lnTo>
                      <a:pt x="27" y="7"/>
                    </a:lnTo>
                    <a:lnTo>
                      <a:pt x="31" y="10"/>
                    </a:lnTo>
                    <a:lnTo>
                      <a:pt x="34" y="12"/>
                    </a:lnTo>
                    <a:lnTo>
                      <a:pt x="35" y="14"/>
                    </a:lnTo>
                    <a:lnTo>
                      <a:pt x="4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8" name="Freeform 13">
                <a:extLst>
                  <a:ext uri="{FF2B5EF4-FFF2-40B4-BE49-F238E27FC236}">
                    <a16:creationId xmlns:a16="http://schemas.microsoft.com/office/drawing/2014/main" id="{8086D084-32DF-42D2-107E-B4D35C63A70E}"/>
                  </a:ext>
                </a:extLst>
              </p:cNvPr>
              <p:cNvSpPr>
                <a:spLocks/>
              </p:cNvSpPr>
              <p:nvPr/>
            </p:nvSpPr>
            <p:spPr bwMode="auto">
              <a:xfrm>
                <a:off x="5197475" y="4059238"/>
                <a:ext cx="66675" cy="174625"/>
              </a:xfrm>
              <a:custGeom>
                <a:avLst/>
                <a:gdLst>
                  <a:gd name="T0" fmla="*/ 6 w 42"/>
                  <a:gd name="T1" fmla="*/ 98 h 110"/>
                  <a:gd name="T2" fmla="*/ 0 w 42"/>
                  <a:gd name="T3" fmla="*/ 17 h 110"/>
                  <a:gd name="T4" fmla="*/ 32 w 42"/>
                  <a:gd name="T5" fmla="*/ 0 h 110"/>
                  <a:gd name="T6" fmla="*/ 42 w 42"/>
                  <a:gd name="T7" fmla="*/ 110 h 110"/>
                  <a:gd name="T8" fmla="*/ 6 w 42"/>
                  <a:gd name="T9" fmla="*/ 98 h 110"/>
                </a:gdLst>
                <a:ahLst/>
                <a:cxnLst>
                  <a:cxn ang="0">
                    <a:pos x="T0" y="T1"/>
                  </a:cxn>
                  <a:cxn ang="0">
                    <a:pos x="T2" y="T3"/>
                  </a:cxn>
                  <a:cxn ang="0">
                    <a:pos x="T4" y="T5"/>
                  </a:cxn>
                  <a:cxn ang="0">
                    <a:pos x="T6" y="T7"/>
                  </a:cxn>
                  <a:cxn ang="0">
                    <a:pos x="T8" y="T9"/>
                  </a:cxn>
                </a:cxnLst>
                <a:rect l="0" t="0" r="r" b="b"/>
                <a:pathLst>
                  <a:path w="42" h="110">
                    <a:moveTo>
                      <a:pt x="6" y="98"/>
                    </a:moveTo>
                    <a:lnTo>
                      <a:pt x="0" y="17"/>
                    </a:lnTo>
                    <a:lnTo>
                      <a:pt x="32" y="0"/>
                    </a:lnTo>
                    <a:lnTo>
                      <a:pt x="42" y="110"/>
                    </a:lnTo>
                    <a:lnTo>
                      <a:pt x="6"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spTree>
    <p:extLst>
      <p:ext uri="{BB962C8B-B14F-4D97-AF65-F5344CB8AC3E}">
        <p14:creationId xmlns:p14="http://schemas.microsoft.com/office/powerpoint/2010/main" val="1658511216"/>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280E130-F5F0-D29E-6CD8-6033D60CC6F4}"/>
              </a:ext>
            </a:extLst>
          </p:cNvPr>
          <p:cNvCxnSpPr>
            <a:cxnSpLocks/>
          </p:cNvCxnSpPr>
          <p:nvPr/>
        </p:nvCxnSpPr>
        <p:spPr bwMode="auto">
          <a:xfrm>
            <a:off x="6141717" y="1818200"/>
            <a:ext cx="0" cy="3676955"/>
          </a:xfrm>
          <a:prstGeom prst="line">
            <a:avLst/>
          </a:prstGeom>
          <a:noFill/>
          <a:ln w="19050" cap="flat" cmpd="sng" algn="ctr">
            <a:solidFill>
              <a:schemeClr val="bg2"/>
            </a:solidFill>
            <a:prstDash val="solid"/>
            <a:miter lim="800000"/>
            <a:headEnd type="none" w="med" len="med"/>
            <a:tailEnd type="none" w="med" len="med"/>
          </a:ln>
          <a:effectLst/>
        </p:spPr>
      </p:cxnSp>
      <p:sp>
        <p:nvSpPr>
          <p:cNvPr id="7" name="Title 9">
            <a:extLst>
              <a:ext uri="{FF2B5EF4-FFF2-40B4-BE49-F238E27FC236}">
                <a16:creationId xmlns:a16="http://schemas.microsoft.com/office/drawing/2014/main" id="{DD94DDDF-FA8A-ABA8-61D2-14F6EDCC83CF}"/>
              </a:ext>
            </a:extLst>
          </p:cNvPr>
          <p:cNvSpPr txBox="1">
            <a:spLocks/>
          </p:cNvSpPr>
          <p:nvPr/>
        </p:nvSpPr>
        <p:spPr bwMode="black">
          <a:xfrm>
            <a:off x="448585" y="434260"/>
            <a:ext cx="11176519" cy="4247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2800" b="0" i="0" cap="none" spc="0" baseline="0">
                <a:solidFill>
                  <a:schemeClr val="tx1"/>
                </a:solidFill>
                <a:effectLst/>
                <a:latin typeface="Georgia" panose="02040502050405020303" pitchFamily="18" charset="0"/>
                <a:ea typeface="Tahoma" panose="020B0604030504040204" pitchFamily="34" charset="0"/>
                <a:cs typeface="Tahoma" panose="020B0604030504040204" pitchFamily="34" charset="0"/>
              </a:defRPr>
            </a:lvl1pPr>
            <a:lvl2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5pPr>
            <a:lvl6pPr marL="609585" algn="l" rtl="0" fontAlgn="base">
              <a:lnSpc>
                <a:spcPct val="95000"/>
              </a:lnSpc>
              <a:spcBef>
                <a:spcPct val="0"/>
              </a:spcBef>
              <a:spcAft>
                <a:spcPct val="0"/>
              </a:spcAft>
              <a:defRPr sz="2933">
                <a:solidFill>
                  <a:schemeClr val="bg1"/>
                </a:solidFill>
                <a:latin typeface="Arial" pitchFamily="23" charset="0"/>
              </a:defRPr>
            </a:lvl6pPr>
            <a:lvl7pPr marL="1219170" algn="l" rtl="0" fontAlgn="base">
              <a:lnSpc>
                <a:spcPct val="95000"/>
              </a:lnSpc>
              <a:spcBef>
                <a:spcPct val="0"/>
              </a:spcBef>
              <a:spcAft>
                <a:spcPct val="0"/>
              </a:spcAft>
              <a:defRPr sz="2933">
                <a:solidFill>
                  <a:schemeClr val="bg1"/>
                </a:solidFill>
                <a:latin typeface="Arial" pitchFamily="23" charset="0"/>
              </a:defRPr>
            </a:lvl7pPr>
            <a:lvl8pPr marL="1828754" algn="l" rtl="0" fontAlgn="base">
              <a:lnSpc>
                <a:spcPct val="95000"/>
              </a:lnSpc>
              <a:spcBef>
                <a:spcPct val="0"/>
              </a:spcBef>
              <a:spcAft>
                <a:spcPct val="0"/>
              </a:spcAft>
              <a:defRPr sz="2933">
                <a:solidFill>
                  <a:schemeClr val="bg1"/>
                </a:solidFill>
                <a:latin typeface="Arial" pitchFamily="23" charset="0"/>
              </a:defRPr>
            </a:lvl8pPr>
            <a:lvl9pPr marL="2438339" algn="l" rtl="0" fontAlgn="base">
              <a:lnSpc>
                <a:spcPct val="95000"/>
              </a:lnSpc>
              <a:spcBef>
                <a:spcPct val="0"/>
              </a:spcBef>
              <a:spcAft>
                <a:spcPct val="0"/>
              </a:spcAft>
              <a:defRPr sz="2933">
                <a:solidFill>
                  <a:schemeClr val="bg1"/>
                </a:solidFill>
                <a:latin typeface="Arial" pitchFamily="23" charset="0"/>
              </a:defRPr>
            </a:lvl9pPr>
          </a:lstStyle>
          <a:p>
            <a:r>
              <a:rPr lang="en-US" sz="2400" b="1" kern="0" dirty="0">
                <a:latin typeface="Arial" panose="020B0604020202020204" pitchFamily="34" charset="0"/>
                <a:cs typeface="Arial" panose="020B0604020202020204" pitchFamily="34" charset="0"/>
              </a:rPr>
              <a:t>Guideline Recognition</a:t>
            </a:r>
            <a:endParaRPr lang="en-US" sz="2400" b="1" kern="0" baseline="30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36573E-4CE6-F00B-1111-282951B08089}"/>
              </a:ext>
            </a:extLst>
          </p:cNvPr>
          <p:cNvSpPr/>
          <p:nvPr/>
        </p:nvSpPr>
        <p:spPr bwMode="gray">
          <a:xfrm>
            <a:off x="0" y="6270171"/>
            <a:ext cx="12192000" cy="228600"/>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lnSpc>
                <a:spcPct val="95000"/>
              </a:lnSpc>
            </a:pPr>
            <a:endParaRPr lang="en-US" sz="1400" err="1">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1" name="Title 9">
            <a:extLst>
              <a:ext uri="{FF2B5EF4-FFF2-40B4-BE49-F238E27FC236}">
                <a16:creationId xmlns:a16="http://schemas.microsoft.com/office/drawing/2014/main" id="{B937C37E-A41A-7D78-3C68-354B42FF2E2E}"/>
              </a:ext>
            </a:extLst>
          </p:cNvPr>
          <p:cNvSpPr>
            <a:spLocks noGrp="1"/>
          </p:cNvSpPr>
          <p:nvPr>
            <p:ph type="title"/>
          </p:nvPr>
        </p:nvSpPr>
        <p:spPr>
          <a:xfrm>
            <a:off x="472814" y="1128169"/>
            <a:ext cx="11176519" cy="590931"/>
          </a:xfrm>
          <a:solidFill>
            <a:schemeClr val="tx2">
              <a:lumMod val="90000"/>
              <a:lumOff val="10000"/>
            </a:schemeClr>
          </a:solidFill>
          <a:ln>
            <a:noFill/>
          </a:ln>
        </p:spPr>
        <p:txBody>
          <a:bodyPr/>
          <a:lstStyle/>
          <a:p>
            <a:r>
              <a:rPr lang="en-US" sz="1800" dirty="0">
                <a:solidFill>
                  <a:schemeClr val="bg1"/>
                </a:solidFill>
                <a:latin typeface="Arial" panose="020B0604020202020204" pitchFamily="34" charset="0"/>
                <a:ea typeface="Roboto" panose="02000000000000000000" pitchFamily="2" charset="0"/>
                <a:cs typeface="Arial" panose="020B0604020202020204" pitchFamily="34" charset="0"/>
              </a:rPr>
              <a:t>NCCN Clinical Practice Guidelines in Oncology</a:t>
            </a:r>
            <a:br>
              <a:rPr lang="en-US" sz="18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800" dirty="0">
                <a:solidFill>
                  <a:schemeClr val="bg1"/>
                </a:solidFill>
                <a:latin typeface="Arial" panose="020B0604020202020204" pitchFamily="34" charset="0"/>
                <a:ea typeface="Roboto" panose="02000000000000000000" pitchFamily="2" charset="0"/>
                <a:cs typeface="Arial" panose="020B0604020202020204" pitchFamily="34" charset="0"/>
              </a:rPr>
              <a:t>(NCCN Guidelines</a:t>
            </a:r>
            <a:r>
              <a:rPr lang="en-US" sz="1800" baseline="30000"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sz="1800"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sz="1800" baseline="30000" dirty="0">
                <a:solidFill>
                  <a:schemeClr val="bg1"/>
                </a:solidFill>
                <a:latin typeface="Arial" panose="020B0604020202020204" pitchFamily="34" charset="0"/>
                <a:ea typeface="Roboto" panose="02000000000000000000" pitchFamily="2" charset="0"/>
                <a:cs typeface="Arial" panose="020B0604020202020204" pitchFamily="34" charset="0"/>
              </a:rPr>
              <a:t>1</a:t>
            </a:r>
          </a:p>
        </p:txBody>
      </p:sp>
      <p:sp>
        <p:nvSpPr>
          <p:cNvPr id="22" name="Title 9">
            <a:extLst>
              <a:ext uri="{FF2B5EF4-FFF2-40B4-BE49-F238E27FC236}">
                <a16:creationId xmlns:a16="http://schemas.microsoft.com/office/drawing/2014/main" id="{298652D2-9667-F8AE-9365-8763B35C015B}"/>
              </a:ext>
            </a:extLst>
          </p:cNvPr>
          <p:cNvSpPr txBox="1">
            <a:spLocks/>
          </p:cNvSpPr>
          <p:nvPr/>
        </p:nvSpPr>
        <p:spPr bwMode="black">
          <a:xfrm>
            <a:off x="6304353" y="1157563"/>
            <a:ext cx="5715923" cy="3416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2800" b="0" i="0" cap="none" spc="0" baseline="0">
                <a:solidFill>
                  <a:schemeClr val="tx1"/>
                </a:solidFill>
                <a:effectLst/>
                <a:latin typeface="Georgia" panose="02040502050405020303" pitchFamily="18" charset="0"/>
                <a:ea typeface="Tahoma" panose="020B0604030504040204" pitchFamily="34" charset="0"/>
                <a:cs typeface="Tahoma" panose="020B0604030504040204" pitchFamily="34" charset="0"/>
              </a:defRPr>
            </a:lvl1pPr>
            <a:lvl2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5pPr>
            <a:lvl6pPr marL="609585" algn="l" rtl="0" fontAlgn="base">
              <a:lnSpc>
                <a:spcPct val="95000"/>
              </a:lnSpc>
              <a:spcBef>
                <a:spcPct val="0"/>
              </a:spcBef>
              <a:spcAft>
                <a:spcPct val="0"/>
              </a:spcAft>
              <a:defRPr sz="2933">
                <a:solidFill>
                  <a:schemeClr val="bg1"/>
                </a:solidFill>
                <a:latin typeface="Arial" pitchFamily="23" charset="0"/>
              </a:defRPr>
            </a:lvl6pPr>
            <a:lvl7pPr marL="1219170" algn="l" rtl="0" fontAlgn="base">
              <a:lnSpc>
                <a:spcPct val="95000"/>
              </a:lnSpc>
              <a:spcBef>
                <a:spcPct val="0"/>
              </a:spcBef>
              <a:spcAft>
                <a:spcPct val="0"/>
              </a:spcAft>
              <a:defRPr sz="2933">
                <a:solidFill>
                  <a:schemeClr val="bg1"/>
                </a:solidFill>
                <a:latin typeface="Arial" pitchFamily="23" charset="0"/>
              </a:defRPr>
            </a:lvl7pPr>
            <a:lvl8pPr marL="1828754" algn="l" rtl="0" fontAlgn="base">
              <a:lnSpc>
                <a:spcPct val="95000"/>
              </a:lnSpc>
              <a:spcBef>
                <a:spcPct val="0"/>
              </a:spcBef>
              <a:spcAft>
                <a:spcPct val="0"/>
              </a:spcAft>
              <a:defRPr sz="2933">
                <a:solidFill>
                  <a:schemeClr val="bg1"/>
                </a:solidFill>
                <a:latin typeface="Arial" pitchFamily="23" charset="0"/>
              </a:defRPr>
            </a:lvl8pPr>
            <a:lvl9pPr marL="2438339" algn="l" rtl="0" fontAlgn="base">
              <a:lnSpc>
                <a:spcPct val="95000"/>
              </a:lnSpc>
              <a:spcBef>
                <a:spcPct val="0"/>
              </a:spcBef>
              <a:spcAft>
                <a:spcPct val="0"/>
              </a:spcAft>
              <a:defRPr sz="2933">
                <a:solidFill>
                  <a:schemeClr val="bg1"/>
                </a:solidFill>
                <a:latin typeface="Arial" pitchFamily="23" charset="0"/>
              </a:defRPr>
            </a:lvl9pPr>
          </a:lstStyle>
          <a:p>
            <a:r>
              <a:rPr lang="en-US" sz="1800" kern="0">
                <a:solidFill>
                  <a:schemeClr val="bg1"/>
                </a:solidFill>
                <a:latin typeface="Arial" panose="020B0604020202020204" pitchFamily="34" charset="0"/>
                <a:ea typeface="Roboto" panose="02000000000000000000" pitchFamily="2" charset="0"/>
                <a:cs typeface="Arial" panose="020B0604020202020204" pitchFamily="34" charset="0"/>
              </a:rPr>
              <a:t>ASCO</a:t>
            </a:r>
            <a:r>
              <a:rPr lang="en-US" sz="1800" kern="0" baseline="30000">
                <a:solidFill>
                  <a:schemeClr val="bg1"/>
                </a:solidFill>
                <a:latin typeface="Arial" panose="020B0604020202020204" pitchFamily="34" charset="0"/>
                <a:ea typeface="Roboto" panose="02000000000000000000" pitchFamily="2" charset="0"/>
                <a:cs typeface="Arial" panose="020B0604020202020204" pitchFamily="34" charset="0"/>
              </a:rPr>
              <a:t>®</a:t>
            </a:r>
            <a:r>
              <a:rPr lang="en-US" sz="1800" kern="0">
                <a:solidFill>
                  <a:schemeClr val="bg1"/>
                </a:solidFill>
                <a:latin typeface="Arial" panose="020B0604020202020204" pitchFamily="34" charset="0"/>
                <a:ea typeface="Roboto" panose="02000000000000000000" pitchFamily="2" charset="0"/>
                <a:cs typeface="Arial" panose="020B0604020202020204" pitchFamily="34" charset="0"/>
              </a:rPr>
              <a:t> Clinical Practice Guideline</a:t>
            </a:r>
            <a:r>
              <a:rPr lang="en-US" sz="1800" kern="0" baseline="30000">
                <a:solidFill>
                  <a:schemeClr val="bg1"/>
                </a:solidFill>
                <a:latin typeface="Arial" panose="020B0604020202020204" pitchFamily="34" charset="0"/>
                <a:ea typeface="Roboto" panose="02000000000000000000" pitchFamily="2" charset="0"/>
                <a:cs typeface="Arial" panose="020B0604020202020204" pitchFamily="34" charset="0"/>
              </a:rPr>
              <a:t>2</a:t>
            </a:r>
          </a:p>
        </p:txBody>
      </p:sp>
      <p:sp>
        <p:nvSpPr>
          <p:cNvPr id="23" name="TextBox 22">
            <a:extLst>
              <a:ext uri="{FF2B5EF4-FFF2-40B4-BE49-F238E27FC236}">
                <a16:creationId xmlns:a16="http://schemas.microsoft.com/office/drawing/2014/main" id="{DA7290EE-6695-59F8-E458-B0247E4B3ED8}"/>
              </a:ext>
            </a:extLst>
          </p:cNvPr>
          <p:cNvSpPr txBox="1"/>
          <p:nvPr/>
        </p:nvSpPr>
        <p:spPr>
          <a:xfrm>
            <a:off x="472814" y="1748494"/>
            <a:ext cx="5564031" cy="4247317"/>
          </a:xfrm>
          <a:prstGeom prst="rect">
            <a:avLst/>
          </a:prstGeom>
          <a:noFill/>
        </p:spPr>
        <p:txBody>
          <a:bodyPr wrap="square" lIns="91440" tIns="45720" rIns="91440" bIns="45720" rtlCol="0" anchor="t" anchorCtr="0">
            <a:spAutoFit/>
          </a:bodyPr>
          <a:lstStyle/>
          <a:p>
            <a:pPr fontAlgn="base"/>
            <a:r>
              <a:rPr lang="en-US" sz="1500" b="1" kern="0" dirty="0">
                <a:solidFill>
                  <a:schemeClr val="accent1"/>
                </a:solidFill>
                <a:latin typeface="Arial" panose="020B0604020202020204" pitchFamily="34" charset="0"/>
                <a:ea typeface="Roboto" panose="02000000000000000000" pitchFamily="2" charset="0"/>
                <a:cs typeface="Arial" panose="020B0604020202020204" pitchFamily="34" charset="0"/>
              </a:rPr>
              <a:t>BINV-N (4 of 5):</a:t>
            </a:r>
          </a:p>
          <a:p>
            <a:pPr fontAlgn="base">
              <a:spcBef>
                <a:spcPct val="0"/>
              </a:spcBef>
              <a:spcAft>
                <a:spcPct val="0"/>
              </a:spcAft>
            </a:pPr>
            <a:r>
              <a:rPr lang="en-US" sz="1500" b="1" dirty="0">
                <a:solidFill>
                  <a:srgbClr val="D2D2D2">
                    <a:lumMod val="25000"/>
                  </a:srgbClr>
                </a:solidFill>
                <a:latin typeface="Arial" panose="020B0604020202020204" pitchFamily="34" charset="0"/>
                <a:ea typeface="Roboto"/>
                <a:cs typeface="Arial" panose="020B0604020202020204" pitchFamily="34" charset="0"/>
              </a:rPr>
              <a:t>Treatment Implications of the Breast Cancer Index Test (BCI)</a:t>
            </a:r>
            <a:r>
              <a:rPr lang="en-US" sz="1500" b="1" baseline="30000" dirty="0">
                <a:solidFill>
                  <a:srgbClr val="D2D2D2">
                    <a:lumMod val="25000"/>
                  </a:srgbClr>
                </a:solidFill>
                <a:latin typeface="Arial" panose="020B0604020202020204" pitchFamily="34" charset="0"/>
                <a:ea typeface="Roboto"/>
                <a:cs typeface="Arial" panose="020B0604020202020204" pitchFamily="34" charset="0"/>
              </a:rPr>
              <a:t>e</a:t>
            </a:r>
            <a:endParaRPr lang="en-US" sz="1500" b="1"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endParaRPr>
          </a:p>
          <a:p>
            <a:pPr marL="285750" indent="-285750" fontAlgn="base">
              <a:spcBef>
                <a:spcPct val="0"/>
              </a:spcBef>
              <a:spcAft>
                <a:spcPct val="0"/>
              </a:spcAft>
              <a:buFont typeface="Arial" panose="020B0604020202020204" pitchFamily="34" charset="0"/>
              <a:buChar char="•"/>
            </a:pPr>
            <a:r>
              <a:rPr lang="en-US" sz="1500"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rPr>
              <a:t>In secondary analyses of the MA.17, Trans-</a:t>
            </a:r>
            <a:r>
              <a:rPr lang="en-US" sz="1500" dirty="0" err="1">
                <a:solidFill>
                  <a:srgbClr val="D2D2D2">
                    <a:lumMod val="25000"/>
                  </a:srgbClr>
                </a:solidFill>
                <a:latin typeface="Arial" panose="020B0604020202020204" pitchFamily="34" charset="0"/>
                <a:ea typeface="Roboto" panose="02000000000000000000" pitchFamily="2" charset="0"/>
                <a:cs typeface="Arial" panose="020B0604020202020204" pitchFamily="34" charset="0"/>
              </a:rPr>
              <a:t>aTTom</a:t>
            </a:r>
            <a:r>
              <a:rPr lang="en-US" sz="1500"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rPr>
              <a:t>, and IDEAL trials, patients with HR-positive, </a:t>
            </a:r>
            <a:r>
              <a:rPr lang="en-US" sz="1500" b="1" dirty="0">
                <a:solidFill>
                  <a:schemeClr val="accent1"/>
                </a:solidFill>
                <a:latin typeface="Arial" panose="020B0604020202020204" pitchFamily="34" charset="0"/>
                <a:ea typeface="Roboto" panose="02000000000000000000" pitchFamily="2" charset="0"/>
                <a:cs typeface="Arial" panose="020B0604020202020204" pitchFamily="34" charset="0"/>
              </a:rPr>
              <a:t>pT1–T3, pN0 or pN1 (1-3 positive lymph nodes)</a:t>
            </a:r>
            <a:r>
              <a:rPr lang="en-US" sz="1500" b="1" dirty="0">
                <a:solidFill>
                  <a:srgbClr val="6F2877"/>
                </a:solidFill>
                <a:latin typeface="Arial" panose="020B0604020202020204" pitchFamily="34" charset="0"/>
                <a:ea typeface="Roboto" panose="02000000000000000000" pitchFamily="2" charset="0"/>
                <a:cs typeface="Arial" panose="020B0604020202020204" pitchFamily="34" charset="0"/>
              </a:rPr>
              <a:t> </a:t>
            </a:r>
            <a:r>
              <a:rPr lang="en-US" sz="1500"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rPr>
              <a:t>who had a BCI (H/I) high demonstrated significant improvements in DFS when adjuvant endocrine therapy was extended, compared to the control arm.</a:t>
            </a:r>
          </a:p>
          <a:p>
            <a:pPr marL="285750" indent="-285750" fontAlgn="base">
              <a:spcBef>
                <a:spcPct val="0"/>
              </a:spcBef>
              <a:spcAft>
                <a:spcPct val="0"/>
              </a:spcAft>
              <a:buFont typeface="Arial" panose="020B0604020202020204" pitchFamily="34" charset="0"/>
              <a:buChar char="•"/>
            </a:pPr>
            <a:r>
              <a:rPr lang="en-US" sz="1500"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rPr>
              <a:t>Patients with BCI (H/I) low demonstrated a lower risk of distant recurrence (compared to BCI [H/I] high) and no significant improvement in disease-free survival (DFS) or OS compared to the control arm in terms of extending endocrine therapy duration.</a:t>
            </a:r>
          </a:p>
          <a:p>
            <a:pPr marL="285750" indent="-285750" fontAlgn="base">
              <a:spcBef>
                <a:spcPct val="0"/>
              </a:spcBef>
              <a:spcAft>
                <a:spcPct val="0"/>
              </a:spcAft>
              <a:buFont typeface="Arial" panose="020B0604020202020204" pitchFamily="34" charset="0"/>
              <a:buChar char="•"/>
            </a:pPr>
            <a:r>
              <a:rPr lang="en-US" sz="1500"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rPr>
              <a:t>For patients with HR-positive, HER-negative, and </a:t>
            </a:r>
            <a:r>
              <a:rPr lang="en-US" sz="1500" b="1" dirty="0">
                <a:solidFill>
                  <a:schemeClr val="accent1"/>
                </a:solidFill>
                <a:latin typeface="Arial" panose="020B0604020202020204" pitchFamily="34" charset="0"/>
                <a:ea typeface="Roboto" panose="02000000000000000000" pitchFamily="2" charset="0"/>
                <a:cs typeface="Arial" panose="020B0604020202020204" pitchFamily="34" charset="0"/>
              </a:rPr>
              <a:t>pN1 tumors (1-3 positive lymph nodes)</a:t>
            </a:r>
            <a:r>
              <a:rPr lang="en-US" sz="1500" dirty="0">
                <a:solidFill>
                  <a:schemeClr val="bg2">
                    <a:lumMod val="25000"/>
                  </a:schemeClr>
                </a:solidFill>
                <a:latin typeface="Arial" panose="020B0604020202020204" pitchFamily="34" charset="0"/>
                <a:ea typeface="Roboto" panose="02000000000000000000" pitchFamily="2" charset="0"/>
                <a:cs typeface="Arial" panose="020B0604020202020204" pitchFamily="34" charset="0"/>
              </a:rPr>
              <a:t>,</a:t>
            </a:r>
            <a:r>
              <a:rPr lang="en-US" sz="1500" dirty="0">
                <a:solidFill>
                  <a:schemeClr val="accent1"/>
                </a:solidFill>
                <a:latin typeface="Arial" panose="020B0604020202020204" pitchFamily="34" charset="0"/>
                <a:ea typeface="Roboto" panose="02000000000000000000" pitchFamily="2" charset="0"/>
                <a:cs typeface="Arial" panose="020B0604020202020204" pitchFamily="34" charset="0"/>
              </a:rPr>
              <a:t> </a:t>
            </a:r>
            <a:r>
              <a:rPr lang="en-US" sz="1500"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rPr>
              <a:t>an optimized BCI model integrating tumor size and grade is prognostic for distant recurrence at 10 years.</a:t>
            </a:r>
            <a:endParaRPr lang="en-US" sz="1500" dirty="0">
              <a:solidFill>
                <a:srgbClr val="595959"/>
              </a:solidFill>
              <a:latin typeface="Arial" panose="020B0604020202020204" pitchFamily="34" charset="0"/>
              <a:ea typeface="Roboto" panose="02000000000000000000" pitchFamily="2" charset="0"/>
              <a:cs typeface="Arial" panose="020B0604020202020204" pitchFamily="34" charset="0"/>
            </a:endParaRPr>
          </a:p>
        </p:txBody>
      </p:sp>
      <p:sp>
        <p:nvSpPr>
          <p:cNvPr id="24" name="TextBox 23">
            <a:extLst>
              <a:ext uri="{FF2B5EF4-FFF2-40B4-BE49-F238E27FC236}">
                <a16:creationId xmlns:a16="http://schemas.microsoft.com/office/drawing/2014/main" id="{143BFF42-C624-EBA0-24D1-82C95717E664}"/>
              </a:ext>
            </a:extLst>
          </p:cNvPr>
          <p:cNvSpPr txBox="1"/>
          <p:nvPr/>
        </p:nvSpPr>
        <p:spPr>
          <a:xfrm>
            <a:off x="6328783" y="1764160"/>
            <a:ext cx="5072033" cy="3323987"/>
          </a:xfrm>
          <a:prstGeom prst="rect">
            <a:avLst/>
          </a:prstGeom>
          <a:noFill/>
        </p:spPr>
        <p:txBody>
          <a:bodyPr wrap="square" rtlCol="0" anchor="t" anchorCtr="0">
            <a:spAutoFit/>
          </a:bodyPr>
          <a:lstStyle/>
          <a:p>
            <a:pPr fontAlgn="base">
              <a:spcBef>
                <a:spcPct val="0"/>
              </a:spcBef>
              <a:spcAft>
                <a:spcPct val="0"/>
              </a:spcAft>
            </a:pPr>
            <a:r>
              <a:rPr lang="en-US" sz="1500"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rPr>
              <a:t>BCI may be offered </a:t>
            </a:r>
            <a:r>
              <a:rPr lang="en-US" sz="1500" dirty="0">
                <a:solidFill>
                  <a:schemeClr val="accent1"/>
                </a:solidFill>
                <a:latin typeface="Arial" panose="020B0604020202020204" pitchFamily="34" charset="0"/>
                <a:ea typeface="Roboto" panose="02000000000000000000" pitchFamily="2" charset="0"/>
                <a:cs typeface="Arial" panose="020B0604020202020204" pitchFamily="34" charset="0"/>
              </a:rPr>
              <a:t>to </a:t>
            </a:r>
            <a:r>
              <a:rPr lang="en-US" sz="1500" b="1" dirty="0">
                <a:solidFill>
                  <a:schemeClr val="accent1"/>
                </a:solidFill>
                <a:latin typeface="Arial" panose="020B0604020202020204" pitchFamily="34" charset="0"/>
                <a:ea typeface="Roboto" panose="02000000000000000000" pitchFamily="2" charset="0"/>
                <a:cs typeface="Arial" panose="020B0604020202020204" pitchFamily="34" charset="0"/>
              </a:rPr>
              <a:t>patients with 0-3 positive nodes </a:t>
            </a:r>
            <a:r>
              <a:rPr lang="en-US" sz="1500"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rPr>
              <a:t>who received 5 years of endocrine therapy without evidence of recurrence to guide decisions about extended endocrine therapy</a:t>
            </a:r>
          </a:p>
          <a:p>
            <a:pPr fontAlgn="base">
              <a:spcBef>
                <a:spcPct val="0"/>
              </a:spcBef>
              <a:spcAft>
                <a:spcPct val="0"/>
              </a:spcAft>
            </a:pPr>
            <a:endParaRPr lang="en-US" sz="1500" b="1"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endParaRPr>
          </a:p>
          <a:p>
            <a:pPr marL="285750" indent="-285750" fontAlgn="base">
              <a:spcBef>
                <a:spcPct val="0"/>
              </a:spcBef>
              <a:spcAft>
                <a:spcPct val="0"/>
              </a:spcAft>
              <a:buFont typeface="Arial" panose="020B0604020202020204" pitchFamily="34" charset="0"/>
              <a:buChar char="•"/>
            </a:pPr>
            <a:r>
              <a:rPr lang="en-US" sz="1500"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rPr>
              <a:t>Clinician may offer the BCI test to guide decisions about extended endocrine therapy with either </a:t>
            </a:r>
            <a:r>
              <a:rPr lang="en-US" sz="1500" b="1" dirty="0">
                <a:solidFill>
                  <a:schemeClr val="accent1"/>
                </a:solidFill>
                <a:latin typeface="Arial" panose="020B0604020202020204" pitchFamily="34" charset="0"/>
                <a:ea typeface="Roboto" panose="02000000000000000000" pitchFamily="2" charset="0"/>
                <a:cs typeface="Arial" panose="020B0604020202020204" pitchFamily="34" charset="0"/>
              </a:rPr>
              <a:t>tamoxifen, an AI, or a sequence of tamoxifen followed by AI</a:t>
            </a:r>
          </a:p>
          <a:p>
            <a:pPr marL="285750" indent="-285750" fontAlgn="base">
              <a:spcBef>
                <a:spcPct val="0"/>
              </a:spcBef>
              <a:spcAft>
                <a:spcPct val="0"/>
              </a:spcAft>
              <a:buFont typeface="Arial" panose="020B0604020202020204" pitchFamily="34" charset="0"/>
              <a:buChar char="•"/>
            </a:pPr>
            <a:endParaRPr lang="en-US" sz="1500" b="1" dirty="0">
              <a:solidFill>
                <a:schemeClr val="accent1"/>
              </a:solidFill>
              <a:latin typeface="Arial" panose="020B0604020202020204" pitchFamily="34" charset="0"/>
              <a:ea typeface="Roboto" panose="02000000000000000000" pitchFamily="2" charset="0"/>
              <a:cs typeface="Arial" panose="020B0604020202020204" pitchFamily="34" charset="0"/>
            </a:endParaRPr>
          </a:p>
          <a:p>
            <a:pPr marL="285750" indent="-285750" fontAlgn="base">
              <a:spcBef>
                <a:spcPct val="0"/>
              </a:spcBef>
              <a:spcAft>
                <a:spcPct val="0"/>
              </a:spcAft>
              <a:buFont typeface="Arial" panose="020B0604020202020204" pitchFamily="34" charset="0"/>
              <a:buChar char="•"/>
            </a:pPr>
            <a:r>
              <a:rPr lang="en-US" sz="1500" b="1" dirty="0" err="1">
                <a:solidFill>
                  <a:schemeClr val="accent1"/>
                </a:solidFill>
                <a:latin typeface="Arial" panose="020B0604020202020204" pitchFamily="34" charset="0"/>
                <a:ea typeface="Roboto" panose="02000000000000000000" pitchFamily="2" charset="0"/>
                <a:cs typeface="Arial" panose="020B0604020202020204" pitchFamily="34" charset="0"/>
              </a:rPr>
              <a:t>OncotypeDX</a:t>
            </a:r>
            <a:r>
              <a:rPr lang="en-US" sz="1500" b="1" dirty="0">
                <a:solidFill>
                  <a:schemeClr val="accent1"/>
                </a:solidFill>
                <a:latin typeface="Arial" panose="020B0604020202020204" pitchFamily="34" charset="0"/>
                <a:ea typeface="Roboto" panose="02000000000000000000" pitchFamily="2" charset="0"/>
                <a:cs typeface="Arial" panose="020B0604020202020204" pitchFamily="34" charset="0"/>
              </a:rPr>
              <a:t>, </a:t>
            </a:r>
            <a:r>
              <a:rPr lang="en-US" sz="1500" dirty="0">
                <a:latin typeface="Arial" panose="020B0604020202020204" pitchFamily="34" charset="0"/>
                <a:ea typeface="Roboto" panose="02000000000000000000" pitchFamily="2" charset="0"/>
                <a:cs typeface="Arial" panose="020B0604020202020204" pitchFamily="34" charset="0"/>
              </a:rPr>
              <a:t>EndoPredict, Prosigna, Ki67 and IHC4 are identified as having </a:t>
            </a:r>
            <a:r>
              <a:rPr lang="en-US" sz="1500" b="1" dirty="0">
                <a:solidFill>
                  <a:schemeClr val="accent1"/>
                </a:solidFill>
                <a:latin typeface="Arial" panose="020B0604020202020204" pitchFamily="34" charset="0"/>
                <a:ea typeface="Roboto" panose="02000000000000000000" pitchFamily="2" charset="0"/>
                <a:cs typeface="Arial" panose="020B0604020202020204" pitchFamily="34" charset="0"/>
              </a:rPr>
              <a:t>insufficient evidence to guide decisions about extended endocrine therapy</a:t>
            </a:r>
          </a:p>
          <a:p>
            <a:pPr marL="285750" indent="-285750" fontAlgn="base">
              <a:spcBef>
                <a:spcPct val="0"/>
              </a:spcBef>
              <a:spcAft>
                <a:spcPct val="0"/>
              </a:spcAft>
              <a:buFont typeface="Arial" panose="020B0604020202020204" pitchFamily="34" charset="0"/>
              <a:buChar char="•"/>
            </a:pPr>
            <a:endParaRPr lang="en-US" sz="1500" b="1" dirty="0">
              <a:solidFill>
                <a:srgbClr val="D2D2D2">
                  <a:lumMod val="25000"/>
                </a:srgbClr>
              </a:solidFill>
              <a:latin typeface="Arial" panose="020B0604020202020204" pitchFamily="34" charset="0"/>
              <a:ea typeface="Roboto" panose="020000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id="{DEE4B5C4-A755-485F-BF1D-F0700A0E4A7D}"/>
              </a:ext>
            </a:extLst>
          </p:cNvPr>
          <p:cNvSpPr txBox="1"/>
          <p:nvPr/>
        </p:nvSpPr>
        <p:spPr>
          <a:xfrm>
            <a:off x="194310" y="6025205"/>
            <a:ext cx="11605338" cy="215444"/>
          </a:xfrm>
          <a:prstGeom prst="rect">
            <a:avLst/>
          </a:prstGeom>
          <a:noFill/>
        </p:spPr>
        <p:txBody>
          <a:bodyPr wrap="square" rtlCol="0" anchor="t" anchorCtr="0">
            <a:spAutoFit/>
          </a:bodyPr>
          <a:lstStyle/>
          <a:p>
            <a:pPr algn="l"/>
            <a:r>
              <a:rPr lang="en-US" sz="800" b="0" i="0" u="none" strike="noStrike" baseline="30000" dirty="0" err="1">
                <a:latin typeface="Arial" panose="020B0604020202020204" pitchFamily="34" charset="0"/>
                <a:ea typeface="Roboto" panose="02000000000000000000" pitchFamily="2" charset="0"/>
                <a:cs typeface="Arial" panose="020B0604020202020204" pitchFamily="34" charset="0"/>
              </a:rPr>
              <a:t>e</a:t>
            </a:r>
            <a:r>
              <a:rPr lang="en-US" sz="800" b="0" i="0" u="none" strike="noStrike" baseline="0" dirty="0" err="1">
                <a:latin typeface="Arial" panose="020B0604020202020204" pitchFamily="34" charset="0"/>
                <a:ea typeface="Roboto" panose="02000000000000000000" pitchFamily="2" charset="0"/>
                <a:cs typeface="Arial" panose="020B0604020202020204" pitchFamily="34" charset="0"/>
              </a:rPr>
              <a:t>The</a:t>
            </a:r>
            <a:r>
              <a:rPr lang="en-US" sz="800" b="0" i="0" u="none" strike="noStrike" baseline="0" dirty="0">
                <a:latin typeface="Arial" panose="020B0604020202020204" pitchFamily="34" charset="0"/>
                <a:ea typeface="Roboto" panose="02000000000000000000" pitchFamily="2" charset="0"/>
                <a:cs typeface="Arial" panose="020B0604020202020204" pitchFamily="34" charset="0"/>
              </a:rPr>
              <a:t> benefit of testing BCI (H/I) for extended adjuvant endocrine therapy is unknown in patients who had ovarian function suppression, CDK4/6 inhibitors, or olaparib in addition to adjuvant endocrine therapy.</a:t>
            </a:r>
            <a:r>
              <a:rPr lang="en-US" sz="800" b="0" i="0" u="none" strike="noStrike" baseline="30000" dirty="0">
                <a:latin typeface="Arial" panose="020B0604020202020204" pitchFamily="34" charset="0"/>
                <a:ea typeface="Roboto" panose="02000000000000000000" pitchFamily="2" charset="0"/>
                <a:cs typeface="Arial" panose="020B0604020202020204" pitchFamily="34" charset="0"/>
              </a:rPr>
              <a:t>1</a:t>
            </a:r>
            <a:endParaRPr lang="en-US" sz="800" kern="0" dirty="0">
              <a:solidFill>
                <a:schemeClr val="tx2"/>
              </a:solidFill>
              <a:latin typeface="Arial" panose="020B0604020202020204" pitchFamily="34" charset="0"/>
              <a:ea typeface="Roboto" panose="02000000000000000000" pitchFamily="2" charset="0"/>
              <a:cs typeface="Arial" panose="020B0604020202020204" pitchFamily="34" charset="0"/>
            </a:endParaRPr>
          </a:p>
        </p:txBody>
      </p:sp>
      <p:sp>
        <p:nvSpPr>
          <p:cNvPr id="26" name="object 8">
            <a:extLst>
              <a:ext uri="{FF2B5EF4-FFF2-40B4-BE49-F238E27FC236}">
                <a16:creationId xmlns:a16="http://schemas.microsoft.com/office/drawing/2014/main" id="{23EA10DA-6D78-94BF-E51A-91B38D959DBE}"/>
              </a:ext>
            </a:extLst>
          </p:cNvPr>
          <p:cNvSpPr txBox="1"/>
          <p:nvPr/>
        </p:nvSpPr>
        <p:spPr>
          <a:xfrm>
            <a:off x="194310" y="6312408"/>
            <a:ext cx="11433175" cy="443711"/>
          </a:xfrm>
          <a:prstGeom prst="rect">
            <a:avLst/>
          </a:prstGeom>
        </p:spPr>
        <p:txBody>
          <a:bodyPr vert="horz" wrap="square" lIns="0" tIns="12700" rIns="0" bIns="0" rtlCol="0" anchor="t">
            <a:spAutoFit/>
          </a:bodyPr>
          <a:lstStyle/>
          <a:p>
            <a:pPr marL="38100" marR="30480" algn="l">
              <a:lnSpc>
                <a:spcPct val="100000"/>
              </a:lnSpc>
              <a:spcBef>
                <a:spcPts val="100"/>
              </a:spcBef>
            </a:pPr>
            <a:r>
              <a:rPr sz="700" dirty="0">
                <a:solidFill>
                  <a:schemeClr val="bg1">
                    <a:lumMod val="65000"/>
                  </a:schemeClr>
                </a:solidFill>
                <a:latin typeface="Arial"/>
                <a:ea typeface="Roboto"/>
                <a:cs typeface="Arial"/>
              </a:rPr>
              <a:t>1.</a:t>
            </a:r>
            <a:r>
              <a:rPr sz="700" spc="-15" dirty="0">
                <a:solidFill>
                  <a:schemeClr val="bg1">
                    <a:lumMod val="65000"/>
                  </a:schemeClr>
                </a:solidFill>
                <a:latin typeface="Arial"/>
                <a:ea typeface="Roboto"/>
                <a:cs typeface="Arial"/>
              </a:rPr>
              <a:t> </a:t>
            </a:r>
            <a:r>
              <a:rPr lang="en-US" sz="700" dirty="0">
                <a:solidFill>
                  <a:schemeClr val="bg1">
                    <a:lumMod val="65000"/>
                  </a:schemeClr>
                </a:solidFill>
                <a:latin typeface="Arial"/>
                <a:ea typeface="Roboto"/>
                <a:cs typeface="Arial"/>
              </a:rPr>
              <a:t>Referenced with permission from the NCCN Clinical Practice Guidelines in Oncology (NCCN Guidelines®) for Breast Cancer V.2.2026. © National Comprehensive Cancer Network, Inc. 2026. All rights reserved. Accessed April 6, 2026. To view the most recent and complete version of the guideline, go online to NCCN.org. NCCN makes no warranties of any kind whatsoever regarding their content, use or application and disclaims any responsibility for their application or use in any way. </a:t>
            </a:r>
            <a:r>
              <a:rPr sz="700" dirty="0">
                <a:solidFill>
                  <a:schemeClr val="bg1">
                    <a:lumMod val="65000"/>
                  </a:schemeClr>
                </a:solidFill>
                <a:latin typeface="Arial"/>
                <a:ea typeface="Roboto"/>
                <a:cs typeface="Arial"/>
              </a:rPr>
              <a:t>2. </a:t>
            </a:r>
            <a:r>
              <a:rPr lang="en-US" sz="700" dirty="0">
                <a:solidFill>
                  <a:schemeClr val="bg1">
                    <a:lumMod val="65000"/>
                  </a:schemeClr>
                </a:solidFill>
                <a:latin typeface="Arial"/>
                <a:ea typeface="Roboto"/>
                <a:cs typeface="Arial"/>
              </a:rPr>
              <a:t>Andre F, et al. J Clin Oncol. Published online April 19, 2022. Referenced with permission from the American Society of Clinical Oncology (ASCO®) Clinical Practice Guideline Biomarkers for Adjuvant Endocrine and Chemotherapy in Early-Stage Breast Cancer. © American Society of Clinical Oncology. 2026. All rights reserved. To view the most recent and complete version of the guideline, go online tohttps://ascopubs.org/jco/special/guidelines[ascopubs.org]. ASCO makes no warranties of any kind whatsoever regarding their content, use of application and disclaims any responsibility for their application or use in any way.</a:t>
            </a:r>
            <a:endParaRPr sz="700" dirty="0">
              <a:solidFill>
                <a:schemeClr val="bg1">
                  <a:lumMod val="65000"/>
                </a:schemeClr>
              </a:solidFill>
              <a:latin typeface="Arial"/>
              <a:ea typeface="Roboto"/>
              <a:cs typeface="Arial"/>
            </a:endParaRPr>
          </a:p>
        </p:txBody>
      </p:sp>
    </p:spTree>
    <p:extLst>
      <p:ext uri="{BB962C8B-B14F-4D97-AF65-F5344CB8AC3E}">
        <p14:creationId xmlns:p14="http://schemas.microsoft.com/office/powerpoint/2010/main" val="3324769757"/>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5f94b53-149f-42d0-b9ff-4080d29bac6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8CF0917D0E0F43A1D48BF9CBBB63EE" ma:contentTypeVersion="16" ma:contentTypeDescription="Create a new document." ma:contentTypeScope="" ma:versionID="fb78145b565253ab4f83cbc6ae34e11a">
  <xsd:schema xmlns:xsd="http://www.w3.org/2001/XMLSchema" xmlns:xs="http://www.w3.org/2001/XMLSchema" xmlns:p="http://schemas.microsoft.com/office/2006/metadata/properties" xmlns:ns3="65f94b53-149f-42d0-b9ff-4080d29bac61" xmlns:ns4="4977c37f-ea15-409d-a22d-8a3af5dcc73c" targetNamespace="http://schemas.microsoft.com/office/2006/metadata/properties" ma:root="true" ma:fieldsID="e9fb3b0e44f471b8fb57ae79d72fda85" ns3:_="" ns4:_="">
    <xsd:import namespace="65f94b53-149f-42d0-b9ff-4080d29bac61"/>
    <xsd:import namespace="4977c37f-ea15-409d-a22d-8a3af5dcc73c"/>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94b53-149f-42d0-b9ff-4080d29bac61"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77c37f-ea15-409d-a22d-8a3af5dcc73c"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1AC22C-273B-4036-A277-5C583595A554}">
  <ds:schemaRefs>
    <ds:schemaRef ds:uri="http://schemas.microsoft.com/office/infopath/2007/PartnerControls"/>
    <ds:schemaRef ds:uri="4977c37f-ea15-409d-a22d-8a3af5dcc73c"/>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terms/"/>
    <ds:schemaRef ds:uri="65f94b53-149f-42d0-b9ff-4080d29bac61"/>
    <ds:schemaRef ds:uri="http://purl.org/dc/dcmitype/"/>
  </ds:schemaRefs>
</ds:datastoreItem>
</file>

<file path=customXml/itemProps2.xml><?xml version="1.0" encoding="utf-8"?>
<ds:datastoreItem xmlns:ds="http://schemas.openxmlformats.org/officeDocument/2006/customXml" ds:itemID="{9B5CBE09-307C-4FB9-AF17-25E409C538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f94b53-149f-42d0-b9ff-4080d29bac61"/>
    <ds:schemaRef ds:uri="4977c37f-ea15-409d-a22d-8a3af5dcc7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B87CF4-1AEE-4389-B245-FEA5070A02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2520</TotalTime>
  <Words>8421</Words>
  <Application>Microsoft Office PowerPoint</Application>
  <PresentationFormat>Widescreen</PresentationFormat>
  <Paragraphs>1191</Paragraphs>
  <Slides>53</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Aptos</vt:lpstr>
      <vt:lpstr>Aptos Display</vt:lpstr>
      <vt:lpstr>Arial</vt:lpstr>
      <vt:lpstr>Calibri</vt:lpstr>
      <vt:lpstr>Courier New</vt:lpstr>
      <vt:lpstr>Georgia</vt:lpstr>
      <vt:lpstr>Roboto</vt:lpstr>
      <vt:lpstr>Roboto </vt:lpstr>
      <vt:lpstr>Verdana</vt:lpstr>
      <vt:lpstr>Wingdings</vt:lpstr>
      <vt:lpstr>Office Theme</vt:lpstr>
      <vt:lpstr>PowerPoint Presentation</vt:lpstr>
      <vt:lpstr>PowerPoint Presentation</vt:lpstr>
      <vt:lpstr>Persistent Risk of Late Recurrence: A Hallmark in HR+ Breast Cancer</vt:lpstr>
      <vt:lpstr>Optimal Duration of Endocrine Therapy: Consistent but Inconclusive Findings Across Trials</vt:lpstr>
      <vt:lpstr>Spare Women the Side Effects and Toxicity Associated with Prolonged Treatment if they are Not Likely to Benefit1-3</vt:lpstr>
      <vt:lpstr>Risk ≠ Benefit  Estimating high or low recurrence risk using clinicopathologic factors does NOT predict whether a patient will benefit from extended endocrine therapy</vt:lpstr>
      <vt:lpstr>The Breast Cancer Index Test is the established tool for predicting which patients are likely to benefit from extended endocrine therapy1-7</vt:lpstr>
      <vt:lpstr>PowerPoint Presentation</vt:lpstr>
      <vt:lpstr>NCCN Clinical Practice Guidelines in Oncology (NCCN Guidelines®)1</vt:lpstr>
      <vt:lpstr>NCCN Guidelines®</vt:lpstr>
      <vt:lpstr>BCI Testing is Supported by Consistent Predictive Evidence Across 5 Trials and Over 4,700 Patients1-5</vt:lpstr>
      <vt:lpstr>Patients may be Over-  or Under-Treated without the Use of the Breast Cancer Index Test</vt:lpstr>
      <vt:lpstr>Not All N1 Patients are at High Risk and Need Longer Treatment</vt:lpstr>
      <vt:lpstr>New Larger Study Corroborated the Value of BCI Testing in Identifying N1 Patients at Low Risk of Late Distant Recurrence (DR)</vt:lpstr>
      <vt:lpstr>BCI Testing Identified Patients with High-Risk Clinical Features Who Experienced No Benefit from a Full 10 Years of Therapy </vt:lpstr>
      <vt:lpstr>PowerPoint Presentation</vt:lpstr>
      <vt:lpstr>PowerPoint Presentation</vt:lpstr>
      <vt:lpstr>PowerPoint Presentation</vt:lpstr>
      <vt:lpstr>Compromising Treatment Length May Mean Compromising Treatment Benefit</vt:lpstr>
      <vt:lpstr>Oncotype DX was Identified by Guidelines as Having Insufficient Evidence to Help Guide Decisions about Extended Endocrine Therapy1</vt:lpstr>
      <vt:lpstr>BCI Testing Re-Stratified Patients Identified by Oncotype DX as Low Risk to be at High Risk of Late Recurrence</vt:lpstr>
      <vt:lpstr>Re-Stratification of Oncotype DX Recurrence Score (RS) Categories by BCI Prediction of EET Benefit</vt:lpstr>
      <vt:lpstr>PowerPoint Presentation</vt:lpstr>
      <vt:lpstr>The Role of BCI Testing in Improving Compliance </vt:lpstr>
      <vt:lpstr>PowerPoint Presentation</vt:lpstr>
      <vt:lpstr>Identification of Patients at Minimal Risk of 10-Year Distant Recurrence*</vt:lpstr>
      <vt:lpstr>A New BCI™ Minimal Risk Result*</vt:lpstr>
      <vt:lpstr>Minimal Risk Identification and Validation: Postmenopausal Patients</vt:lpstr>
      <vt:lpstr>Stockholm Untreated: Training Set</vt:lpstr>
      <vt:lpstr>Stockholm Treated: Validation Set</vt:lpstr>
      <vt:lpstr>NCR Untreated: Validation Set</vt:lpstr>
      <vt:lpstr>NCR Treated: Validation Set</vt:lpstr>
      <vt:lpstr>TEAM: Validation Set</vt:lpstr>
      <vt:lpstr>Minimal Risk Validation: Premenopausal Patients</vt:lpstr>
      <vt:lpstr>SOFT: Validation Set, TAM Only Treated Arm</vt:lpstr>
      <vt:lpstr>SOFT: Validation Set, OFS Treated Arm</vt:lpstr>
      <vt:lpstr>TEXT: Validation Set, OFS Treated Arm</vt:lpstr>
      <vt:lpstr>The Breast Cancer Index Intended Use and Limitations</vt:lpstr>
      <vt:lpstr>Supplemental Data:  Extended Endocrine Therapy</vt:lpstr>
      <vt:lpstr>The Core Difference Between Predictive and Prognostic Tests</vt:lpstr>
      <vt:lpstr>No Significant Correlation Between CTS5 and BCI Data Presented at SABCS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Prognostic Evidence Across 5 Trials</vt:lpstr>
      <vt:lpstr>PowerPoint Presentation</vt:lpstr>
      <vt:lpstr>Beyond the 5-Year Mark: Adherence and Continuation of EET</vt:lpstr>
      <vt:lpstr>Beyond the 5-Year Mark: Adherence and Continuation of 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Allyson "Jojo" Pierick</dc:creator>
  <cp:lastModifiedBy>Pierick, Jojo</cp:lastModifiedBy>
  <cp:revision>34</cp:revision>
  <dcterms:created xsi:type="dcterms:W3CDTF">2024-08-05T20:18:59Z</dcterms:created>
  <dcterms:modified xsi:type="dcterms:W3CDTF">2026-04-08T20:33:55Z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0x010100DF8CF0917D0E0F43A1D48BF9CBBB63EE</vt:lpwstr>
  </property>
</Properties>
</file>